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5" r:id="rId7"/>
    <p:sldId id="266" r:id="rId8"/>
    <p:sldId id="267" r:id="rId9"/>
    <p:sldId id="264" r:id="rId10"/>
    <p:sldId id="268" r:id="rId11"/>
    <p:sldId id="258" r:id="rId12"/>
    <p:sldId id="259" r:id="rId13"/>
    <p:sldId id="260" r:id="rId14"/>
    <p:sldId id="261" r:id="rId15"/>
    <p:sldId id="262" r:id="rId16"/>
  </p:sldIdLst>
  <p:sldSz cx="18288000" cy="10287000"/>
  <p:notesSz cx="6858000" cy="9144000"/>
  <p:embeddedFontLst>
    <p:embeddedFont>
      <p:font typeface="Glacial Indifference Bold" panose="020B0604020202020204" charset="0"/>
      <p:regular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EB8A5C-0157-4DA5-A1C3-EEC069D96584}" v="4" dt="2025-02-21T15:22:02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179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14F8C-5EEC-40C5-8011-F5CD08869673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E7F7-40E1-4E00-976E-4471251A6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9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2E7F7-40E1-4E00-976E-4471251A64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flagship-school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iqmaward.com/iqm-centre-of-excellence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centre-of-excellence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hyperlink" Target="https://iqmaward.com/iqm-flagship-school/" TargetMode="External"/><Relationship Id="rId5" Type="http://schemas.openxmlformats.org/officeDocument/2006/relationships/image" Target="../media/image9.sv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6603825B-418D-8E03-6CDD-156B77CFCAFD}"/>
              </a:ext>
            </a:extLst>
          </p:cNvPr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4689712" y="8900309"/>
            <a:ext cx="5371769" cy="537176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12" name="Freeform 12">
              <a:hlinkClick r:id="rId5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>
              <a:hlinkClick r:id="rId5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>
              <a:hlinkClick r:id="rId8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EEF34767-4FE1-804F-9761-FC06B64694C8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9F98C685-6804-F905-4C69-457D516A58B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49CBCBF6-6B5A-6858-7B83-056242EE2AF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5">
            <a:extLst>
              <a:ext uri="{FF2B5EF4-FFF2-40B4-BE49-F238E27FC236}">
                <a16:creationId xmlns:a16="http://schemas.microsoft.com/office/drawing/2014/main" id="{15F985D3-364C-50EE-133C-D7C81290D6BF}"/>
              </a:ext>
            </a:extLst>
          </p:cNvPr>
          <p:cNvSpPr txBox="1"/>
          <p:nvPr/>
        </p:nvSpPr>
        <p:spPr>
          <a:xfrm>
            <a:off x="4227497" y="833220"/>
            <a:ext cx="9502765" cy="1198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Preventing EBSA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49E62A-BC73-F351-2A74-5F9F2A84F7C5}"/>
              </a:ext>
            </a:extLst>
          </p:cNvPr>
          <p:cNvSpPr txBox="1"/>
          <p:nvPr/>
        </p:nvSpPr>
        <p:spPr>
          <a:xfrm>
            <a:off x="4227497" y="3064343"/>
            <a:ext cx="1385016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Emily Greenhalgh</a:t>
            </a:r>
          </a:p>
          <a:p>
            <a:r>
              <a:rPr lang="en-GB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Director, Proprietor and Headteacher</a:t>
            </a:r>
          </a:p>
          <a:p>
            <a:endParaRPr lang="en-US" sz="6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6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Hopefields</a:t>
            </a:r>
            <a:r>
              <a:rPr lang="en-US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School, Middlesbrough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657DC018-7EC5-A659-F539-49653918927C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pic>
        <p:nvPicPr>
          <p:cNvPr id="1026" name="Picture 2" descr="Teaching Assistant - Hopefields Alternative Provision - North East Jobs">
            <a:extLst>
              <a:ext uri="{FF2B5EF4-FFF2-40B4-BE49-F238E27FC236}">
                <a16:creationId xmlns:a16="http://schemas.microsoft.com/office/drawing/2014/main" id="{232A6704-5AA5-3CD5-605C-2F0C1AB7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675" y="4565333"/>
            <a:ext cx="2631949" cy="262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3756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6B72AB-1A87-C948-EB33-B33E7CF2437D}"/>
              </a:ext>
            </a:extLst>
          </p:cNvPr>
          <p:cNvSpPr txBox="1"/>
          <p:nvPr/>
        </p:nvSpPr>
        <p:spPr>
          <a:xfrm>
            <a:off x="3807672" y="2907743"/>
            <a:ext cx="14249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Money – more staff = job easier.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statutory guidelines – not clear… Also doesn’t help parental engagement for those who are genuinely trying to get their child to school.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waiting times. We should be needs led, not diagnosis led. Not always possible.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 of the time on 5% of the population.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4BCF001E-D6F9-4BFA-A4DB-9FFE1A30E14D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A25150EB-D7F2-8810-AB44-6C362820340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942F9747-12CB-003C-81CC-24E7846152E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6A8789BB-5E26-AD30-C848-3DF0190B1D5C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F0EF11D0-57E3-4589-785C-CD52BE23C6EB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5D064-FD63-21CA-60D6-C47F84AA6FF2}"/>
              </a:ext>
            </a:extLst>
          </p:cNvPr>
          <p:cNvSpPr txBox="1"/>
          <p:nvPr/>
        </p:nvSpPr>
        <p:spPr>
          <a:xfrm>
            <a:off x="3807672" y="617205"/>
            <a:ext cx="11348387" cy="2075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Pitfalls/obstacles/learning points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270425E-2A16-CBE3-3A7A-3559A15B33D1}"/>
              </a:ext>
            </a:extLst>
          </p:cNvPr>
          <p:cNvSpPr txBox="1"/>
          <p:nvPr/>
        </p:nvSpPr>
        <p:spPr>
          <a:xfrm>
            <a:off x="3807672" y="3052584"/>
            <a:ext cx="12282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 to your SENCo – or a decision maker. Are you getting the right funding? How far do you want to ‘push’ this? 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need parents on side to challenge the LA and remind them of their statutory duties and obligations: but do you know the legal framework?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D7AC217C-64AB-AC04-AB8A-AB65C74CFE94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48CFF50F-C1B7-CCAE-380D-D7B4912097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E54A431-2CF2-4596-40CA-D96300EA29A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5B88AA4E-B1D6-12A4-98F1-F4269503E024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8162816-6E8D-DE8A-A85F-405CA3A4916A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5E832B-AAD8-0955-4AF9-BD2C09DC0E22}"/>
              </a:ext>
            </a:extLst>
          </p:cNvPr>
          <p:cNvSpPr txBox="1"/>
          <p:nvPr/>
        </p:nvSpPr>
        <p:spPr>
          <a:xfrm>
            <a:off x="3807672" y="617205"/>
            <a:ext cx="11348387" cy="9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 and the LA - Funding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257319" y="362655"/>
            <a:ext cx="14355207" cy="5039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256B0E5-CD6C-FAF2-F28F-FFF3B94561A3}"/>
              </a:ext>
            </a:extLst>
          </p:cNvPr>
          <p:cNvSpPr txBox="1"/>
          <p:nvPr/>
        </p:nvSpPr>
        <p:spPr>
          <a:xfrm>
            <a:off x="3807672" y="617205"/>
            <a:ext cx="11348387" cy="9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US" sz="6600" b="1" dirty="0">
              <a:solidFill>
                <a:srgbClr val="1B704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C9D154-4B83-8732-EB82-915D8328E505}"/>
              </a:ext>
            </a:extLst>
          </p:cNvPr>
          <p:cNvSpPr txBox="1"/>
          <p:nvPr/>
        </p:nvSpPr>
        <p:spPr>
          <a:xfrm>
            <a:off x="3648169" y="2246491"/>
            <a:ext cx="1410643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Hopefields</a:t>
            </a: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School are an independent school, set up in March 2020 as a non-profit, community interest company. We are the only ‘Nurtured Heart Approach’ school in the UK.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Originally an AP, most of our students now have an EHCP and we are a specialist, trauma-informed school for young people with complex SEMH needs. This year, we have developed our outreach service through </a:t>
            </a:r>
            <a:r>
              <a:rPr lang="en-GB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Montana Project.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of our learners have had a disjointed/difficult school experience prior to joining </a:t>
            </a:r>
            <a:r>
              <a:rPr lang="en-GB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Hopefields</a:t>
            </a: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2E9DD35D-BEA2-34BB-FB38-A6A277FC2ADB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0F74305F-0D93-697D-FE61-EDA7ECB99D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A5EE799E-8AF5-A8B8-0096-4E4DC6CAE05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74A76F95-3200-C012-CF51-AF1AFE43832F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18219751-A2FC-36B8-0986-6EC1B72FE4D5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3AFDA-FBC3-887B-3421-94047ABBD902}"/>
              </a:ext>
            </a:extLst>
          </p:cNvPr>
          <p:cNvSpPr txBox="1"/>
          <p:nvPr/>
        </p:nvSpPr>
        <p:spPr>
          <a:xfrm>
            <a:off x="3774866" y="631101"/>
            <a:ext cx="9502765" cy="9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We 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708CA-F7D1-FA83-AC53-D03D88ED4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95E97A-5E05-E646-AD92-DF06545EE59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8AFDD12-6ECC-42AA-5542-CEB806EFFBA0}"/>
              </a:ext>
            </a:extLst>
          </p:cNvPr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FFDB285-8D14-E49E-D618-FDD0B7937580}"/>
              </a:ext>
            </a:extLst>
          </p:cNvPr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32541C1-591B-136C-4314-3EF46800AFA1}"/>
              </a:ext>
            </a:extLst>
          </p:cNvPr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  <a:extLst>
                <a:ext uri="{FF2B5EF4-FFF2-40B4-BE49-F238E27FC236}">
                  <a16:creationId xmlns:a16="http://schemas.microsoft.com/office/drawing/2014/main" id="{5BA012FC-C44A-5B4D-BB83-D4D589BA2D1C}"/>
                </a:ext>
              </a:extLst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  <a:extLst>
                <a:ext uri="{FF2B5EF4-FFF2-40B4-BE49-F238E27FC236}">
                  <a16:creationId xmlns:a16="http://schemas.microsoft.com/office/drawing/2014/main" id="{ABAC6DB9-6ED2-CB9A-80CF-340A0FA17603}"/>
                </a:ext>
              </a:extLst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  <a:extLst>
                <a:ext uri="{FF2B5EF4-FFF2-40B4-BE49-F238E27FC236}">
                  <a16:creationId xmlns:a16="http://schemas.microsoft.com/office/drawing/2014/main" id="{C1AFC387-3572-B439-2AB3-700CED10FD01}"/>
                </a:ext>
              </a:extLst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74CCEA8-1871-A5E3-02BA-1FB4D874B729}"/>
              </a:ext>
            </a:extLst>
          </p:cNvPr>
          <p:cNvSpPr txBox="1"/>
          <p:nvPr/>
        </p:nvSpPr>
        <p:spPr>
          <a:xfrm>
            <a:off x="3780911" y="3274923"/>
            <a:ext cx="13992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Victorian system based upon punishment-based outcomes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lack of personal responsibility to parent 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paradigm shift in society that permeates into schools and all areas/levels of services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44927C60-2DB5-CD9A-2DF3-2609F44752EF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10C73AE-DB8D-A2FA-E2A6-6CED21153E1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2E5AA022-BFA8-C381-D132-8C2C7401BA6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E700210D-DD5A-023F-B65D-86ED37AE43E4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2D37549B-FC53-095E-97A5-324A951D0126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08CE4A-0EC2-522C-302E-1923090CE3B8}"/>
              </a:ext>
            </a:extLst>
          </p:cNvPr>
          <p:cNvSpPr txBox="1"/>
          <p:nvPr/>
        </p:nvSpPr>
        <p:spPr>
          <a:xfrm>
            <a:off x="3780911" y="620433"/>
            <a:ext cx="9502765" cy="9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Now</a:t>
            </a:r>
          </a:p>
        </p:txBody>
      </p:sp>
    </p:spTree>
    <p:extLst>
      <p:ext uri="{BB962C8B-B14F-4D97-AF65-F5344CB8AC3E}">
        <p14:creationId xmlns:p14="http://schemas.microsoft.com/office/powerpoint/2010/main" val="365343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714F9-8307-8CB2-5A6C-854FA181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C206B5-208B-208A-BC14-2A3E09FB3FC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4088DA0-60FE-DE0A-002E-120CAE4710B9}"/>
              </a:ext>
            </a:extLst>
          </p:cNvPr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9A8557E-295D-C287-74DC-FA35C5663D43}"/>
              </a:ext>
            </a:extLst>
          </p:cNvPr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8CA778E-7028-483D-2B8D-4EB73F17C918}"/>
              </a:ext>
            </a:extLst>
          </p:cNvPr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  <a:extLst>
                <a:ext uri="{FF2B5EF4-FFF2-40B4-BE49-F238E27FC236}">
                  <a16:creationId xmlns:a16="http://schemas.microsoft.com/office/drawing/2014/main" id="{81D1E91A-5A8D-38A4-D1F8-847381F08EB1}"/>
                </a:ext>
              </a:extLst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  <a:extLst>
                <a:ext uri="{FF2B5EF4-FFF2-40B4-BE49-F238E27FC236}">
                  <a16:creationId xmlns:a16="http://schemas.microsoft.com/office/drawing/2014/main" id="{4B89F815-3A36-0D99-A19A-95408F023EE4}"/>
                </a:ext>
              </a:extLst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  <a:extLst>
                <a:ext uri="{FF2B5EF4-FFF2-40B4-BE49-F238E27FC236}">
                  <a16:creationId xmlns:a16="http://schemas.microsoft.com/office/drawing/2014/main" id="{EBCC7171-C7A1-09EF-7F41-2F43F4DF8E9D}"/>
                </a:ext>
              </a:extLst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283A5EC-67CF-3927-E4E8-4E6925910198}"/>
              </a:ext>
            </a:extLst>
          </p:cNvPr>
          <p:cNvSpPr txBox="1"/>
          <p:nvPr/>
        </p:nvSpPr>
        <p:spPr>
          <a:xfrm>
            <a:off x="3826591" y="3229947"/>
            <a:ext cx="139921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Buck </a:t>
            </a:r>
            <a:r>
              <a:rPr lang="en-GB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Branaman</a:t>
            </a: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Discipline is the one thing that separates us from chaos and anarchy. 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word ‘disciple’ – to learn, to follow.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discipline can be wrapped in love. It requires the self first – clarity of expectations delivered in a process-driven way.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C5440FA4-769F-A3E1-7615-CDF36A231B77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3A7873A4-C2CB-AE1E-D696-E930EC90BF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A55F6FFE-54CF-5729-C543-5C6D68FA48D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522E795E-0ECA-DDD4-1F1D-F4BE1BFE9FB5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C8248BCD-FD39-C574-1230-B63FEE67F2EC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10ECA3-765D-826F-153C-3CB14C1B0F9F}"/>
              </a:ext>
            </a:extLst>
          </p:cNvPr>
          <p:cNvSpPr txBox="1"/>
          <p:nvPr/>
        </p:nvSpPr>
        <p:spPr>
          <a:xfrm>
            <a:off x="3826591" y="610944"/>
            <a:ext cx="11061330" cy="2075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‘Discipline is not a dirty word.’</a:t>
            </a:r>
          </a:p>
        </p:txBody>
      </p:sp>
    </p:spTree>
    <p:extLst>
      <p:ext uri="{BB962C8B-B14F-4D97-AF65-F5344CB8AC3E}">
        <p14:creationId xmlns:p14="http://schemas.microsoft.com/office/powerpoint/2010/main" val="114738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B73AF-17C9-D018-6E1A-359588B84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A51B00-A6AD-EFBC-DF92-B8524E94ADC3}"/>
              </a:ext>
            </a:extLst>
          </p:cNvPr>
          <p:cNvSpPr/>
          <p:nvPr/>
        </p:nvSpPr>
        <p:spPr>
          <a:xfrm>
            <a:off x="287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5DF722C-CCCF-F580-5ADB-E6A43AA5711B}"/>
              </a:ext>
            </a:extLst>
          </p:cNvPr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F27FBF5-7726-D03F-8DC0-C5AD18A2A935}"/>
              </a:ext>
            </a:extLst>
          </p:cNvPr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1B194CA-866D-71D3-1E0A-1F6AAE1C0777}"/>
              </a:ext>
            </a:extLst>
          </p:cNvPr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  <a:extLst>
                <a:ext uri="{FF2B5EF4-FFF2-40B4-BE49-F238E27FC236}">
                  <a16:creationId xmlns:a16="http://schemas.microsoft.com/office/drawing/2014/main" id="{2CBFD252-CC50-E9CC-34F2-8AB09B116D9E}"/>
                </a:ext>
              </a:extLst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  <a:extLst>
                <a:ext uri="{FF2B5EF4-FFF2-40B4-BE49-F238E27FC236}">
                  <a16:creationId xmlns:a16="http://schemas.microsoft.com/office/drawing/2014/main" id="{01A3D198-D860-68DF-EB13-B3773A44BB84}"/>
                </a:ext>
              </a:extLst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  <a:extLst>
                <a:ext uri="{FF2B5EF4-FFF2-40B4-BE49-F238E27FC236}">
                  <a16:creationId xmlns:a16="http://schemas.microsoft.com/office/drawing/2014/main" id="{6F9C7E45-4D95-3BF0-7AC6-C247C51D8AD6}"/>
                </a:ext>
              </a:extLst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CCFD7F-6DDE-C0BE-260F-873345476772}"/>
              </a:ext>
            </a:extLst>
          </p:cNvPr>
          <p:cNvSpPr txBox="1"/>
          <p:nvPr/>
        </p:nvSpPr>
        <p:spPr>
          <a:xfrm>
            <a:off x="3846165" y="2820320"/>
            <a:ext cx="139238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we started – and how.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about YOU. 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react to situations? </a:t>
            </a:r>
          </a:p>
          <a:p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shift your paradigm?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617198C5-A60F-CE87-B1F6-763E64AB2539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62AE798C-394D-B602-5B2F-A57B26FCE33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F966AECE-61B9-31D2-F5F0-D3A5FD9A869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9D9D3AB0-474F-37E1-318E-010AF6373DD3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D5F1D7C9-3DD8-CAF1-A1B6-06760B1E1CD5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0542F-2727-9735-5157-12D2DF9CF92E}"/>
              </a:ext>
            </a:extLst>
          </p:cNvPr>
          <p:cNvSpPr txBox="1"/>
          <p:nvPr/>
        </p:nvSpPr>
        <p:spPr>
          <a:xfrm>
            <a:off x="3846165" y="657009"/>
            <a:ext cx="11061330" cy="9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the NHA?</a:t>
            </a:r>
          </a:p>
        </p:txBody>
      </p:sp>
    </p:spTree>
    <p:extLst>
      <p:ext uri="{BB962C8B-B14F-4D97-AF65-F5344CB8AC3E}">
        <p14:creationId xmlns:p14="http://schemas.microsoft.com/office/powerpoint/2010/main" val="101754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3633895" y="2594193"/>
            <a:ext cx="1392380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NHA is fundamental to every single interaction and connection between staff/students/staff.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Transformation, not improvement, is the key to success.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positive, relationship-based approach where we all grow in greatness is used for every interaction.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people across the organisation trained to Certified Trainer Level, providing family support.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 are in authority, yet not authoritarian. We keep you safe.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AE41FFA5-75AA-36DD-537B-38DDD0B821F1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7F32EF76-C6F3-E1DD-4E39-7B640CD412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38A7C56C-F593-D8E5-7EB8-F3F27C57C43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7E287015-6F06-0453-8F10-461D8A6329CA}"/>
              </a:ext>
            </a:extLst>
          </p:cNvPr>
          <p:cNvSpPr/>
          <p:nvPr/>
        </p:nvSpPr>
        <p:spPr>
          <a:xfrm>
            <a:off x="14689712" y="9029700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312042BE-DF9A-A541-13A0-C175FA5566FE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C76866-A954-586D-54DD-5A404F8C4226}"/>
              </a:ext>
            </a:extLst>
          </p:cNvPr>
          <p:cNvSpPr txBox="1"/>
          <p:nvPr/>
        </p:nvSpPr>
        <p:spPr>
          <a:xfrm>
            <a:off x="3602563" y="359998"/>
            <a:ext cx="11061330" cy="2075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Nurtured Heart Approach</a:t>
            </a:r>
          </a:p>
        </p:txBody>
      </p:sp>
    </p:spTree>
    <p:extLst>
      <p:ext uri="{BB962C8B-B14F-4D97-AF65-F5344CB8AC3E}">
        <p14:creationId xmlns:p14="http://schemas.microsoft.com/office/powerpoint/2010/main" val="281529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FC57-2219-38C6-554E-EE417A596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C1B13B-9C63-0693-F3AB-0EFB343BE25F}"/>
              </a:ext>
            </a:extLst>
          </p:cNvPr>
          <p:cNvSpPr/>
          <p:nvPr/>
        </p:nvSpPr>
        <p:spPr>
          <a:xfrm>
            <a:off x="3335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E3BD559-89D5-5E94-B601-F050488DCD8C}"/>
              </a:ext>
            </a:extLst>
          </p:cNvPr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387686-A87E-97F6-8E51-39EFACB5AE79}"/>
              </a:ext>
            </a:extLst>
          </p:cNvPr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28873C1-B606-C100-C84C-5A6CFBFC988E}"/>
              </a:ext>
            </a:extLst>
          </p:cNvPr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  <a:extLst>
                <a:ext uri="{FF2B5EF4-FFF2-40B4-BE49-F238E27FC236}">
                  <a16:creationId xmlns:a16="http://schemas.microsoft.com/office/drawing/2014/main" id="{2A5E00B0-2786-C0C3-F417-6B71ED37620D}"/>
                </a:ext>
              </a:extLst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  <a:extLst>
                <a:ext uri="{FF2B5EF4-FFF2-40B4-BE49-F238E27FC236}">
                  <a16:creationId xmlns:a16="http://schemas.microsoft.com/office/drawing/2014/main" id="{58D76349-4DB0-4B4B-B489-5BE38E595EA9}"/>
                </a:ext>
              </a:extLst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  <a:extLst>
                <a:ext uri="{FF2B5EF4-FFF2-40B4-BE49-F238E27FC236}">
                  <a16:creationId xmlns:a16="http://schemas.microsoft.com/office/drawing/2014/main" id="{A053D1CF-9562-DF4C-7DDE-3E3D9640CD8E}"/>
                </a:ext>
              </a:extLst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1EDABC4-C5E4-F077-E141-242FE84E2A52}"/>
              </a:ext>
            </a:extLst>
          </p:cNvPr>
          <p:cNvSpPr txBox="1"/>
          <p:nvPr/>
        </p:nvSpPr>
        <p:spPr>
          <a:xfrm>
            <a:off x="3810000" y="2515204"/>
            <a:ext cx="1303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Absolute YES</a:t>
            </a:r>
          </a:p>
          <a:p>
            <a:endParaRPr lang="en-GB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Absolute NO</a:t>
            </a:r>
          </a:p>
          <a:p>
            <a:endParaRPr lang="en-GB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Absolute CLARITY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3F789784-4A12-C64D-F51C-ACB8C1FD9DBE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9A6B832D-D313-DA35-FCD5-E4B9FCF618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CB40F26A-A150-88D7-9139-20D626302E8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518F7CFB-0EE8-5C67-8FCD-776CDBC33EAE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38241D45-C3D6-F30E-EAA1-906AB2023A79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CE4121-727A-3A01-41BA-ADADA1E4CF39}"/>
              </a:ext>
            </a:extLst>
          </p:cNvPr>
          <p:cNvSpPr txBox="1"/>
          <p:nvPr/>
        </p:nvSpPr>
        <p:spPr>
          <a:xfrm>
            <a:off x="3810000" y="534270"/>
            <a:ext cx="11061330" cy="9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Three Stands</a:t>
            </a:r>
          </a:p>
        </p:txBody>
      </p:sp>
    </p:spTree>
    <p:extLst>
      <p:ext uri="{BB962C8B-B14F-4D97-AF65-F5344CB8AC3E}">
        <p14:creationId xmlns:p14="http://schemas.microsoft.com/office/powerpoint/2010/main" val="221241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72418" y="560857"/>
            <a:ext cx="14355207" cy="2474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8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8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1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5AC35CA-7A77-BAFA-27D0-037506579A42}"/>
              </a:ext>
            </a:extLst>
          </p:cNvPr>
          <p:cNvSpPr txBox="1"/>
          <p:nvPr/>
        </p:nvSpPr>
        <p:spPr>
          <a:xfrm>
            <a:off x="3697666" y="2807379"/>
            <a:ext cx="1416043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Home/school communication</a:t>
            </a:r>
          </a:p>
          <a:p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induction programme tailored and bespoke – utilising a part time timetable where necessary.</a:t>
            </a:r>
          </a:p>
          <a:p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Teach – de-escalation. Knowing the self is the real actionable process. </a:t>
            </a:r>
          </a:p>
          <a:p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 School PLD</a:t>
            </a:r>
          </a:p>
          <a:p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your website information – easily accessible for parents</a:t>
            </a:r>
          </a:p>
          <a:p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space to regulate – we use ‘reset’ and it is a good place. But the ‘main game’ is in the classroom.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F7D7D72C-EA1A-B069-7991-6EA6A2054B8E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5D8A4042-7E0A-B998-5333-2ACF3C91FA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803D09FC-CC2C-9076-2502-3E4A9C74D03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73C5E7F0-12C1-AF40-4DDE-585E77966E21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6BD0E3E1-A4DD-2022-154D-07999BF119AD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E0243F-2C0D-F769-462C-3C7019101411}"/>
              </a:ext>
            </a:extLst>
          </p:cNvPr>
          <p:cNvSpPr txBox="1"/>
          <p:nvPr/>
        </p:nvSpPr>
        <p:spPr>
          <a:xfrm>
            <a:off x="3697666" y="540468"/>
            <a:ext cx="11096698" cy="2075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Implementation/strategy/actions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95071" y="1273762"/>
            <a:ext cx="950056" cy="950056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622825" y="-2230104"/>
            <a:ext cx="4199569" cy="15101055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276600" y="180619"/>
            <a:ext cx="14355207" cy="2474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  <a:p>
            <a:pPr algn="ctr">
              <a:lnSpc>
                <a:spcPts val="10044"/>
              </a:lnSpc>
            </a:pPr>
            <a:endParaRPr lang="en-US" sz="7174" dirty="0">
              <a:solidFill>
                <a:srgbClr val="000000"/>
              </a:solidFill>
              <a:latin typeface="Glacial Indifference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1028700"/>
            <a:ext cx="2977719" cy="8324867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4678041-C42B-64E7-41A1-635B2FEE5F9D}"/>
              </a:ext>
            </a:extLst>
          </p:cNvPr>
          <p:cNvSpPr txBox="1"/>
          <p:nvPr/>
        </p:nvSpPr>
        <p:spPr>
          <a:xfrm>
            <a:off x="3754768" y="2319175"/>
            <a:ext cx="143552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attendance for the this academic year to date: 72.38% (Nat </a:t>
            </a:r>
            <a:r>
              <a:rPr lang="en-GB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</a:t>
            </a:r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59%)</a:t>
            </a: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school year attendance for all combined (prior): 12.71%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voice comments are included on our website – as banners so easily seen. Student voice collection is paramount. 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‘We hear you. We notice you.’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 results exceed expectation.</a:t>
            </a:r>
          </a:p>
          <a:p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Parents report ‘transformed’ children at home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B7F53163-C255-16CB-682D-C9492A0FC4A7}"/>
              </a:ext>
            </a:extLst>
          </p:cNvPr>
          <p:cNvGrpSpPr/>
          <p:nvPr/>
        </p:nvGrpSpPr>
        <p:grpSpPr>
          <a:xfrm>
            <a:off x="14689712" y="-3968528"/>
            <a:ext cx="6166608" cy="6166608"/>
            <a:chOff x="0" y="0"/>
            <a:chExt cx="812800" cy="81280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3F4DBB86-E8F9-52BD-8DC5-166276ACEF8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3E56CB7-9698-6120-6FD8-A56CBA9D5FF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7D6D49B0-4D8E-DB03-6A1B-E7A7C9702DD9}"/>
              </a:ext>
            </a:extLst>
          </p:cNvPr>
          <p:cNvSpPr/>
          <p:nvPr/>
        </p:nvSpPr>
        <p:spPr>
          <a:xfrm>
            <a:off x="14689712" y="8900309"/>
            <a:ext cx="5371769" cy="537176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09A48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C428B3DF-3436-E7EC-7BF3-D69FE35B8CA3}"/>
              </a:ext>
            </a:extLst>
          </p:cNvPr>
          <p:cNvSpPr txBox="1"/>
          <p:nvPr/>
        </p:nvSpPr>
        <p:spPr>
          <a:xfrm>
            <a:off x="2886680" y="9670692"/>
            <a:ext cx="2279849" cy="33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32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6700FB-8403-95BE-62BD-AD9B9B9BC2BD}"/>
              </a:ext>
            </a:extLst>
          </p:cNvPr>
          <p:cNvSpPr txBox="1"/>
          <p:nvPr/>
        </p:nvSpPr>
        <p:spPr>
          <a:xfrm>
            <a:off x="3754768" y="660559"/>
            <a:ext cx="11096698" cy="988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b="1" dirty="0">
                <a:solidFill>
                  <a:srgbClr val="1B70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</a:t>
            </a:r>
            <a:endParaRPr lang="en-US" sz="6600" b="1" dirty="0">
              <a:solidFill>
                <a:srgbClr val="1B704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582abf-a26e-4e53-a6af-46f4bb06cdf8">
      <Terms xmlns="http://schemas.microsoft.com/office/infopath/2007/PartnerControls"/>
    </lcf76f155ced4ddcb4097134ff3c332f>
    <TaxCatchAll xmlns="bd9bdd5b-38e0-4e09-b47e-ef3f4b20bf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6DF38673946941B312351CB883F9BC" ma:contentTypeVersion="18" ma:contentTypeDescription="Create a new document." ma:contentTypeScope="" ma:versionID="1d9170e537d82f5cac96f529231bc260">
  <xsd:schema xmlns:xsd="http://www.w3.org/2001/XMLSchema" xmlns:xs="http://www.w3.org/2001/XMLSchema" xmlns:p="http://schemas.microsoft.com/office/2006/metadata/properties" xmlns:ns2="e9582abf-a26e-4e53-a6af-46f4bb06cdf8" xmlns:ns3="bd9bdd5b-38e0-4e09-b47e-ef3f4b20bf28" targetNamespace="http://schemas.microsoft.com/office/2006/metadata/properties" ma:root="true" ma:fieldsID="55da53ba2b49b62eaa54da381c53a0ca" ns2:_="" ns3:_="">
    <xsd:import namespace="e9582abf-a26e-4e53-a6af-46f4bb06cdf8"/>
    <xsd:import namespace="bd9bdd5b-38e0-4e09-b47e-ef3f4b20b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82abf-a26e-4e53-a6af-46f4bb06c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12268e0-6d94-4876-b129-2584ecae69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bdd5b-38e0-4e09-b47e-ef3f4b20bf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3a1a571-725b-4634-ad16-c4e81d037586}" ma:internalName="TaxCatchAll" ma:showField="CatchAllData" ma:web="bd9bdd5b-38e0-4e09-b47e-ef3f4b20bf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FC34CC-833E-450E-9220-6E96078D3DFF}">
  <ds:schemaRefs>
    <ds:schemaRef ds:uri="http://schemas.microsoft.com/office/2006/metadata/properties"/>
    <ds:schemaRef ds:uri="http://schemas.microsoft.com/office/infopath/2007/PartnerControls"/>
    <ds:schemaRef ds:uri="259ce971-8e4f-45dd-970f-28b2c027d3e3"/>
    <ds:schemaRef ds:uri="6e3d52fe-50b3-4eff-a469-deeccc962dc4"/>
    <ds:schemaRef ds:uri="e9582abf-a26e-4e53-a6af-46f4bb06cdf8"/>
    <ds:schemaRef ds:uri="bd9bdd5b-38e0-4e09-b47e-ef3f4b20bf28"/>
  </ds:schemaRefs>
</ds:datastoreItem>
</file>

<file path=customXml/itemProps2.xml><?xml version="1.0" encoding="utf-8"?>
<ds:datastoreItem xmlns:ds="http://schemas.openxmlformats.org/officeDocument/2006/customXml" ds:itemID="{72088C3D-42EB-4942-A6F8-5C9548218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82abf-a26e-4e53-a6af-46f4bb06cdf8"/>
    <ds:schemaRef ds:uri="bd9bdd5b-38e0-4e09-b47e-ef3f4b20bf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5CB43B-F8EB-4BC2-B1F4-DC63C85D71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625</Words>
  <Application>Microsoft Office PowerPoint</Application>
  <PresentationFormat>Custom</PresentationFormat>
  <Paragraphs>100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Glacial Indifference Bold</vt:lpstr>
      <vt:lpstr>Arial</vt:lpstr>
      <vt:lpstr>Tahoma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Conference 2024 workshop presentation</dc:title>
  <cp:lastModifiedBy>Sarah Henderson</cp:lastModifiedBy>
  <cp:revision>4</cp:revision>
  <dcterms:created xsi:type="dcterms:W3CDTF">2006-08-16T00:00:00Z</dcterms:created>
  <dcterms:modified xsi:type="dcterms:W3CDTF">2025-02-24T14:21:55Z</dcterms:modified>
  <dc:identifier>DAGGIpwCrXM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0x0101003B6DF38673946941B312351CB883F9BC</vt:lpwstr>
  </property>
  <property fmtid="{D5CDD505-2E9C-101B-9397-08002B2CF9AE}" pid="3" name="MediaServiceImageTags">
    <vt:lpwstr/>
  </property>
</Properties>
</file>