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301" r:id="rId5"/>
    <p:sldId id="296" r:id="rId6"/>
    <p:sldId id="294" r:id="rId7"/>
    <p:sldId id="295" r:id="rId8"/>
    <p:sldId id="297" r:id="rId9"/>
    <p:sldId id="298" r:id="rId10"/>
    <p:sldId id="299" r:id="rId11"/>
    <p:sldId id="300" r:id="rId12"/>
    <p:sldId id="302" r:id="rId13"/>
    <p:sldId id="303" r:id="rId14"/>
    <p:sldId id="304" r:id="rId15"/>
    <p:sldId id="305" r:id="rId16"/>
    <p:sldId id="306" r:id="rId17"/>
    <p:sldId id="307" r:id="rId18"/>
    <p:sldId id="308" r:id="rId19"/>
    <p:sldId id="309" r:id="rId20"/>
    <p:sldId id="310" r:id="rId21"/>
    <p:sldId id="311" r:id="rId22"/>
    <p:sldId id="312"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0"/>
    <p:restoredTop sz="94431" autoAdjust="0"/>
  </p:normalViewPr>
  <p:slideViewPr>
    <p:cSldViewPr snapToGrid="0">
      <p:cViewPr>
        <p:scale>
          <a:sx n="100" d="100"/>
          <a:sy n="100" d="100"/>
        </p:scale>
        <p:origin x="270"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8D7893B-9B28-415C-B9D1-A2630CDFCC9D}" type="datetimeFigureOut">
              <a:rPr lang="en-GB" smtClean="0"/>
              <a:t>06/01/2025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EA49951-8A82-4B34-B473-A5786376B86C}" type="slidenum">
              <a:rPr lang="en-GB" smtClean="0"/>
              <a:t>‹#›</a:t>
            </a:fld>
            <a:endParaRPr lang="en-GB"/>
          </a:p>
        </p:txBody>
      </p:sp>
    </p:spTree>
    <p:extLst>
      <p:ext uri="{BB962C8B-B14F-4D97-AF65-F5344CB8AC3E}">
        <p14:creationId xmlns:p14="http://schemas.microsoft.com/office/powerpoint/2010/main" val="3506686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A49951-8A82-4B34-B473-A5786376B86C}" type="slidenum">
              <a:rPr lang="en-GB" smtClean="0"/>
              <a:t>13</a:t>
            </a:fld>
            <a:endParaRPr lang="en-GB"/>
          </a:p>
        </p:txBody>
      </p:sp>
    </p:spTree>
    <p:extLst>
      <p:ext uri="{BB962C8B-B14F-4D97-AF65-F5344CB8AC3E}">
        <p14:creationId xmlns:p14="http://schemas.microsoft.com/office/powerpoint/2010/main" val="2343109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387E-6791-83F6-C99B-AF2AEDD44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774B65-C2FA-B3AE-D513-E964080A3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F5E238-D2C7-2CFA-DDB4-C18F9DDC61F8}"/>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5" name="Footer Placeholder 4">
            <a:extLst>
              <a:ext uri="{FF2B5EF4-FFF2-40B4-BE49-F238E27FC236}">
                <a16:creationId xmlns:a16="http://schemas.microsoft.com/office/drawing/2014/main" id="{03137030-CC8A-4E42-B2E2-262CE560B1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AE403D-31FB-FADD-6380-1544F177F6A2}"/>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65215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1F93E-CEE4-FFA1-A3FF-43E26FE4E5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C92BE5-28D3-BB16-5D30-063863F44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F8B4A5-3ED8-773F-D7F4-D8AAF8AEB4CE}"/>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5" name="Footer Placeholder 4">
            <a:extLst>
              <a:ext uri="{FF2B5EF4-FFF2-40B4-BE49-F238E27FC236}">
                <a16:creationId xmlns:a16="http://schemas.microsoft.com/office/drawing/2014/main" id="{ADB8380E-228F-DE8C-0F8F-0B4590EFC1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D326E0-FF9F-BE62-CA74-B68A1140977F}"/>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2556356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14585-036D-BFC2-6D75-F80AA6033B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E92FD2-C603-09C4-6CFE-B462247468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3DFCA0-F45E-517A-F2B0-6896D6791131}"/>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5" name="Footer Placeholder 4">
            <a:extLst>
              <a:ext uri="{FF2B5EF4-FFF2-40B4-BE49-F238E27FC236}">
                <a16:creationId xmlns:a16="http://schemas.microsoft.com/office/drawing/2014/main" id="{AF0C06DB-0DEE-7DDC-0E19-3F519AC53F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5E17D6-9F7F-0ED9-06BA-8A41CAB666EE}"/>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2527425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D4C8-69C5-8184-42DD-317A83E0CC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6BFECE-7CB8-0FA7-8C22-C25CA0ECC6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78ED6C-13CD-F499-B101-D9DB59CF79FF}"/>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5" name="Footer Placeholder 4">
            <a:extLst>
              <a:ext uri="{FF2B5EF4-FFF2-40B4-BE49-F238E27FC236}">
                <a16:creationId xmlns:a16="http://schemas.microsoft.com/office/drawing/2014/main" id="{E97D373C-BE67-FAA1-A06C-A91AADFA3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D77B65-4694-8AF9-9632-B65995C466CC}"/>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267980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C059-C4BB-B8A5-5FD7-2F197ACBAE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B51AF2-894B-AE4C-1AF9-CDFA4F67DC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658AF-31D9-8AC1-0A71-0669B13C14B8}"/>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5" name="Footer Placeholder 4">
            <a:extLst>
              <a:ext uri="{FF2B5EF4-FFF2-40B4-BE49-F238E27FC236}">
                <a16:creationId xmlns:a16="http://schemas.microsoft.com/office/drawing/2014/main" id="{E273CBC0-26CF-6397-FE2B-5B9908EB49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F70424-DE55-DC0F-84A1-8E30E8C9BDA1}"/>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421631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F94D-79C0-EDA4-C718-7624728082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44C984-DBE7-29D8-6B7C-5164BED667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413A15-5171-0487-B66E-F72A6CD12D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CE2A47-0743-EDC8-FF0A-B0B3836FA611}"/>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6" name="Footer Placeholder 5">
            <a:extLst>
              <a:ext uri="{FF2B5EF4-FFF2-40B4-BE49-F238E27FC236}">
                <a16:creationId xmlns:a16="http://schemas.microsoft.com/office/drawing/2014/main" id="{C992109C-671A-6090-02FD-3AE297D2D3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2AC12D-5D67-BA58-B4ED-FA02768A9177}"/>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390609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D5D7-9A2A-F68D-E6CA-2D1911754DB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8C67F-44DD-17B0-0007-8D79C5DC1B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0AFF9-3062-0983-1E79-0A544BE50D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CAF992-2D7A-43B9-A318-04CD66C2A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4A67A-F4F9-9275-2B17-10C48BB4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D4F946-3692-8C22-FA98-9467FA690BD1}"/>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8" name="Footer Placeholder 7">
            <a:extLst>
              <a:ext uri="{FF2B5EF4-FFF2-40B4-BE49-F238E27FC236}">
                <a16:creationId xmlns:a16="http://schemas.microsoft.com/office/drawing/2014/main" id="{A2517FFA-6638-9172-68A6-C7AB94BFF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54F9DB-865C-FBE7-1CED-72B0059927DB}"/>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38239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A9E5-419A-D5AB-0D95-86CBE6B90B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DF5451-1CD8-9E41-86BE-CD3A623F94AE}"/>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4" name="Footer Placeholder 3">
            <a:extLst>
              <a:ext uri="{FF2B5EF4-FFF2-40B4-BE49-F238E27FC236}">
                <a16:creationId xmlns:a16="http://schemas.microsoft.com/office/drawing/2014/main" id="{2BA6F6C2-4E3B-5D76-17B5-8F880FED24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437D96-85CA-4555-E1E2-F70AACA47513}"/>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345194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0754A4-402B-6D74-0037-C89EFE780651}"/>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3" name="Footer Placeholder 2">
            <a:extLst>
              <a:ext uri="{FF2B5EF4-FFF2-40B4-BE49-F238E27FC236}">
                <a16:creationId xmlns:a16="http://schemas.microsoft.com/office/drawing/2014/main" id="{F23C8A60-4DE7-7275-9B5A-94AF26E9D1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D3011B-B805-F402-65D3-5AF5552175AD}"/>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411345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ABF4-F2E7-A7C4-D2B2-5BA69026F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088024-3786-D823-4B56-71279C25E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401213-AF5A-91B4-3FAE-DD97323BF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59B88-1292-E3C9-DFC1-D5E1D463D491}"/>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6" name="Footer Placeholder 5">
            <a:extLst>
              <a:ext uri="{FF2B5EF4-FFF2-40B4-BE49-F238E27FC236}">
                <a16:creationId xmlns:a16="http://schemas.microsoft.com/office/drawing/2014/main" id="{12CE8330-D808-485B-3E62-3457DA4790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0A5694-F40A-100A-F4FC-8E10AE8860FB}"/>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3838898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C034-84B7-8298-2145-16826E280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6EF9E4-5598-BEF8-F73D-A7BDAA2298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A7A6A59-DC9F-6221-FCA3-35D48423F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8059A-5449-A48B-2045-89E4003F1AB1}"/>
              </a:ext>
            </a:extLst>
          </p:cNvPr>
          <p:cNvSpPr>
            <a:spLocks noGrp="1"/>
          </p:cNvSpPr>
          <p:nvPr>
            <p:ph type="dt" sz="half" idx="10"/>
          </p:nvPr>
        </p:nvSpPr>
        <p:spPr/>
        <p:txBody>
          <a:bodyPr/>
          <a:lstStyle/>
          <a:p>
            <a:fld id="{903EFC46-36A1-497E-AD7E-4355450B419F}" type="datetimeFigureOut">
              <a:rPr lang="en-GB" smtClean="0"/>
              <a:t>06/01/2025</a:t>
            </a:fld>
            <a:endParaRPr lang="en-GB"/>
          </a:p>
        </p:txBody>
      </p:sp>
      <p:sp>
        <p:nvSpPr>
          <p:cNvPr id="6" name="Footer Placeholder 5">
            <a:extLst>
              <a:ext uri="{FF2B5EF4-FFF2-40B4-BE49-F238E27FC236}">
                <a16:creationId xmlns:a16="http://schemas.microsoft.com/office/drawing/2014/main" id="{685D945D-2020-ADF1-8B64-7B0DC1A74B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A17019-7F82-FC8B-6CB1-0C608FD2990B}"/>
              </a:ext>
            </a:extLst>
          </p:cNvPr>
          <p:cNvSpPr>
            <a:spLocks noGrp="1"/>
          </p:cNvSpPr>
          <p:nvPr>
            <p:ph type="sldNum" sz="quarter" idx="12"/>
          </p:nvPr>
        </p:nvSpPr>
        <p:spPr/>
        <p:txBody>
          <a:bodyPr/>
          <a:lstStyle/>
          <a:p>
            <a:fld id="{4C2CB095-4399-4201-BDF3-CCE45B9CC8A2}" type="slidenum">
              <a:rPr lang="en-GB" smtClean="0"/>
              <a:t>‹#›</a:t>
            </a:fld>
            <a:endParaRPr lang="en-GB"/>
          </a:p>
        </p:txBody>
      </p:sp>
    </p:spTree>
    <p:extLst>
      <p:ext uri="{BB962C8B-B14F-4D97-AF65-F5344CB8AC3E}">
        <p14:creationId xmlns:p14="http://schemas.microsoft.com/office/powerpoint/2010/main" val="2749011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CCEED1-5FBD-F61E-9A15-396BF475B1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CC3411-5385-4F36-F637-009003E0A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8152C8-51F5-F69A-6B5D-48D66AA93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3EFC46-36A1-497E-AD7E-4355450B419F}" type="datetimeFigureOut">
              <a:rPr lang="en-GB" smtClean="0"/>
              <a:t>06/01/2025</a:t>
            </a:fld>
            <a:endParaRPr lang="en-GB"/>
          </a:p>
        </p:txBody>
      </p:sp>
      <p:sp>
        <p:nvSpPr>
          <p:cNvPr id="5" name="Footer Placeholder 4">
            <a:extLst>
              <a:ext uri="{FF2B5EF4-FFF2-40B4-BE49-F238E27FC236}">
                <a16:creationId xmlns:a16="http://schemas.microsoft.com/office/drawing/2014/main" id="{7A11B8EB-0B76-588D-D0D3-A67472A9E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EFB12DD-CC2A-4AB7-093A-3391E5F5EF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2CB095-4399-4201-BDF3-CCE45B9CC8A2}" type="slidenum">
              <a:rPr lang="en-GB" smtClean="0"/>
              <a:t>‹#›</a:t>
            </a:fld>
            <a:endParaRPr lang="en-GB"/>
          </a:p>
        </p:txBody>
      </p:sp>
    </p:spTree>
    <p:extLst>
      <p:ext uri="{BB962C8B-B14F-4D97-AF65-F5344CB8AC3E}">
        <p14:creationId xmlns:p14="http://schemas.microsoft.com/office/powerpoint/2010/main" val="257636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7.jpe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iqmaward.com/iqm-centre-of-excellence/" TargetMode="External"/><Relationship Id="rId11" Type="http://schemas.openxmlformats.org/officeDocument/2006/relationships/image" Target="../media/image19.pn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hyperlink" Target="https://iqmaward.com/iqm-flagship-schoo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20.png"/><Relationship Id="rId4" Type="http://schemas.openxmlformats.org/officeDocument/2006/relationships/image" Target="../media/image3.sv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21.png"/><Relationship Id="rId4" Type="http://schemas.openxmlformats.org/officeDocument/2006/relationships/image" Target="../media/image3.sv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22.png"/><Relationship Id="rId4" Type="http://schemas.openxmlformats.org/officeDocument/2006/relationships/image" Target="../media/image3.sv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23.png"/><Relationship Id="rId4" Type="http://schemas.openxmlformats.org/officeDocument/2006/relationships/image" Target="../media/image3.sv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4" Type="http://schemas.openxmlformats.org/officeDocument/2006/relationships/image" Target="../media/image3.sv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4" Type="http://schemas.openxmlformats.org/officeDocument/2006/relationships/image" Target="../media/image3.sv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4" Type="http://schemas.openxmlformats.org/officeDocument/2006/relationships/image" Target="../media/image3.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4" Type="http://schemas.openxmlformats.org/officeDocument/2006/relationships/image" Target="../media/image3.sv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hyperlink" Target="https://iqmaward.com/iqm-centre-of-excellence/" TargetMode="External"/><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14.png"/><Relationship Id="rId4" Type="http://schemas.openxmlformats.org/officeDocument/2006/relationships/image" Target="../media/image3.sv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hyperlink" Target="https://iqmaward.com/iqm-flagship-school/"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iqmaward.com/iqm-centre-of-excellence/" TargetMode="External"/><Relationship Id="rId10"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48CCB-E4EA-E55B-298D-B684EC33EB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AB3E75-CA27-10B4-0BD7-269BFABC0286}"/>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E5FB5C65-AC1A-A0B8-6F3A-C6AE107E7EAE}"/>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280D1E4D-D638-6801-93D5-20FA4F26B9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CBFE61EC-8378-D412-7A2F-F54D633030F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B07963A9-FEBC-25A0-D086-7DA672363BC0}"/>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DA0954B5-93F0-1DE3-4F7F-4DAB069908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498FF761-95AD-8CB4-8472-3ED79079B8A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B7EBC0A7-3FCA-8757-B6CB-339772378333}"/>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8A88F23C-9058-1FB8-38BF-B2715351F87D}"/>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388B9784-8ED8-D0BC-CD5D-32F19D993AAB}"/>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3354EA16-F098-6C3C-E24D-32D20DC14F72}"/>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6719AC2C-3133-27FF-3DB9-88D742FA7225}"/>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D60CECAD-8BF6-8870-3413-DC63C6393FEB}"/>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sp>
        <p:nvSpPr>
          <p:cNvPr id="14" name="TextBox 15">
            <a:extLst>
              <a:ext uri="{FF2B5EF4-FFF2-40B4-BE49-F238E27FC236}">
                <a16:creationId xmlns:a16="http://schemas.microsoft.com/office/drawing/2014/main" id="{04400583-8BF6-AD38-CE10-A69B862664A6}"/>
              </a:ext>
            </a:extLst>
          </p:cNvPr>
          <p:cNvSpPr txBox="1"/>
          <p:nvPr/>
        </p:nvSpPr>
        <p:spPr>
          <a:xfrm>
            <a:off x="2630756" y="553446"/>
            <a:ext cx="9502765" cy="25050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48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Creating a holistic </a:t>
            </a:r>
          </a:p>
          <a:p>
            <a:pPr>
              <a:lnSpc>
                <a:spcPct val="107000"/>
              </a:lnSpc>
              <a:spcAft>
                <a:spcPts val="800"/>
              </a:spcAft>
            </a:pPr>
            <a:r>
              <a:rPr lang="en-US" sz="48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curriculum to engage </a:t>
            </a:r>
          </a:p>
          <a:p>
            <a:pPr>
              <a:lnSpc>
                <a:spcPct val="107000"/>
              </a:lnSpc>
              <a:spcAft>
                <a:spcPts val="800"/>
              </a:spcAft>
            </a:pPr>
            <a:r>
              <a:rPr lang="en-US" sz="48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and aim for success</a:t>
            </a:r>
          </a:p>
        </p:txBody>
      </p:sp>
      <p:sp>
        <p:nvSpPr>
          <p:cNvPr id="17" name="TextBox 16">
            <a:extLst>
              <a:ext uri="{FF2B5EF4-FFF2-40B4-BE49-F238E27FC236}">
                <a16:creationId xmlns:a16="http://schemas.microsoft.com/office/drawing/2014/main" id="{775E2CBC-767C-7D69-E03E-88C35612FEC8}"/>
              </a:ext>
            </a:extLst>
          </p:cNvPr>
          <p:cNvSpPr txBox="1"/>
          <p:nvPr/>
        </p:nvSpPr>
        <p:spPr>
          <a:xfrm>
            <a:off x="2630756" y="3511808"/>
            <a:ext cx="8817532" cy="2062103"/>
          </a:xfrm>
          <a:prstGeom prst="rect">
            <a:avLst/>
          </a:prstGeom>
          <a:noFill/>
        </p:spPr>
        <p:txBody>
          <a:bodyPr wrap="square">
            <a:spAutoFit/>
          </a:bodyPr>
          <a:lstStyle/>
          <a:p>
            <a:r>
              <a:rPr lang="en-GB" sz="3200" b="1" dirty="0">
                <a:effectLst/>
                <a:latin typeface="Tahoma" panose="020B0604030504040204" pitchFamily="34" charset="0"/>
                <a:ea typeface="Tahoma" panose="020B0604030504040204" pitchFamily="34" charset="0"/>
                <a:cs typeface="Tahoma" panose="020B0604030504040204" pitchFamily="34" charset="0"/>
              </a:rPr>
              <a:t>Presented by Donna Wa</a:t>
            </a:r>
            <a:r>
              <a:rPr lang="en-GB" sz="3200" b="1" dirty="0">
                <a:latin typeface="Tahoma" panose="020B0604030504040204" pitchFamily="34" charset="0"/>
                <a:ea typeface="Tahoma" panose="020B0604030504040204" pitchFamily="34" charset="0"/>
                <a:cs typeface="Tahoma" panose="020B0604030504040204" pitchFamily="34" charset="0"/>
              </a:rPr>
              <a:t>lker</a:t>
            </a:r>
            <a:r>
              <a:rPr lang="en-GB" sz="3200" b="1" dirty="0">
                <a:effectLst/>
                <a:latin typeface="Tahoma" panose="020B0604030504040204" pitchFamily="34" charset="0"/>
                <a:ea typeface="Tahoma" panose="020B0604030504040204" pitchFamily="34" charset="0"/>
                <a:cs typeface="Tahoma" panose="020B0604030504040204" pitchFamily="34" charset="0"/>
              </a:rPr>
              <a:t>	</a:t>
            </a:r>
          </a:p>
          <a:p>
            <a:r>
              <a:rPr lang="en-GB" sz="3200" b="1" dirty="0">
                <a:effectLst/>
                <a:latin typeface="Tahoma" panose="020B0604030504040204" pitchFamily="34" charset="0"/>
                <a:ea typeface="Tahoma" panose="020B0604030504040204" pitchFamily="34" charset="0"/>
                <a:cs typeface="Tahoma" panose="020B0604030504040204" pitchFamily="34" charset="0"/>
              </a:rPr>
              <a:t>	</a:t>
            </a:r>
          </a:p>
          <a:p>
            <a:r>
              <a:rPr lang="en-US" sz="3200" b="1" dirty="0">
                <a:effectLst/>
                <a:latin typeface="Tahoma" panose="020B0604030504040204" pitchFamily="34" charset="0"/>
                <a:ea typeface="Tahoma" panose="020B0604030504040204" pitchFamily="34" charset="0"/>
                <a:cs typeface="Tahoma" panose="020B0604030504040204" pitchFamily="34" charset="0"/>
              </a:rPr>
              <a:t>Headteacher of The Link School Sunderland</a:t>
            </a:r>
            <a:endParaRPr lang="en-GB" sz="32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8" name="Picture 17" descr="Link School - The Link School">
            <a:extLst>
              <a:ext uri="{FF2B5EF4-FFF2-40B4-BE49-F238E27FC236}">
                <a16:creationId xmlns:a16="http://schemas.microsoft.com/office/drawing/2014/main" id="{10D32920-9160-314A-CAB3-DA9131E93B55}"/>
              </a:ext>
            </a:extLst>
          </p:cNvPr>
          <p:cNvPicPr>
            <a:picLocks noChangeAspect="1"/>
          </p:cNvPicPr>
          <p:nvPr/>
        </p:nvPicPr>
        <p:blipFill rotWithShape="1">
          <a:blip r:embed="rId10">
            <a:extLst>
              <a:ext uri="{28A0092B-C50C-407E-A947-70E740481C1C}">
                <a14:useLocalDpi xmlns:a14="http://schemas.microsoft.com/office/drawing/2010/main" val="0"/>
              </a:ext>
            </a:extLst>
          </a:blip>
          <a:srcRect l="23559" r="22743"/>
          <a:stretch/>
        </p:blipFill>
        <p:spPr bwMode="auto">
          <a:xfrm>
            <a:off x="9078964" y="2487545"/>
            <a:ext cx="2930992" cy="18611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4188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EBFC-B0F1-931A-8794-EC6E2F1208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F4C76A-7637-6C8B-1254-02EE1CAB7AD5}"/>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5F682265-EAF7-4679-75ED-1BFDF5E3B165}"/>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FDE8D110-7A01-9326-2FD2-EC46DB660E5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5F24A73C-8A1F-6038-F71A-3980384F5AD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CC0ADFB4-A484-B9F3-CFF2-010BCFB5320B}"/>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11836E18-C8FC-A7AB-79B0-6CCB65DB5E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A91C57BC-F934-49FD-4A1A-21228E196AF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B139F408-D4AB-5298-958E-E80AEA63CC55}"/>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53F2B23A-1DFF-EED6-8ACE-603222463EFE}"/>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10D05560-1F26-DF9F-047C-C23C6F52181D}"/>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5A8C1B35-B908-857D-A45B-B40AAB725739}"/>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3110012B-5E65-037C-C314-8693D96696B0}"/>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5B6A2862-9F84-B86E-BE71-732F397CC82B}"/>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E7A630B8-D4DB-AF97-4D1A-F04DF75E2633}"/>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21" name="Picture 20" descr="A collage of people and text&#10;&#10;Description automatically generated">
            <a:extLst>
              <a:ext uri="{FF2B5EF4-FFF2-40B4-BE49-F238E27FC236}">
                <a16:creationId xmlns:a16="http://schemas.microsoft.com/office/drawing/2014/main" id="{14C46226-0748-983C-8D1E-430DDA474DF0}"/>
              </a:ext>
            </a:extLst>
          </p:cNvPr>
          <p:cNvPicPr>
            <a:picLocks noChangeAspect="1"/>
          </p:cNvPicPr>
          <p:nvPr/>
        </p:nvPicPr>
        <p:blipFill rotWithShape="1">
          <a:blip r:embed="rId10">
            <a:extLst>
              <a:ext uri="{28A0092B-C50C-407E-A947-70E740481C1C}">
                <a14:useLocalDpi xmlns:a14="http://schemas.microsoft.com/office/drawing/2010/main" val="0"/>
              </a:ext>
            </a:extLst>
          </a:blip>
          <a:srcRect l="535" r="1071" b="494"/>
          <a:stretch/>
        </p:blipFill>
        <p:spPr>
          <a:xfrm>
            <a:off x="2598107" y="593038"/>
            <a:ext cx="7506382" cy="5671923"/>
          </a:xfrm>
          <a:prstGeom prst="rect">
            <a:avLst/>
          </a:prstGeom>
        </p:spPr>
      </p:pic>
    </p:spTree>
    <p:extLst>
      <p:ext uri="{BB962C8B-B14F-4D97-AF65-F5344CB8AC3E}">
        <p14:creationId xmlns:p14="http://schemas.microsoft.com/office/powerpoint/2010/main" val="41027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C0D80-72AE-A525-EF2E-E31FCA0ED9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343B462-4974-1EA9-C61E-3CF46E9AADF9}"/>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BBE28626-B02F-7799-29AD-653AA99E4D48}"/>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42A76064-CF3E-CBFD-C836-DE2300A165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2688D0D5-EE66-62F0-F82C-CAEDD95AE89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06617F1D-A51B-79F0-2F9F-1FBE9D8001CE}"/>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E27CD19D-0B2E-79B6-541F-2E2497786E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2C33FDB1-DAF7-312B-BF8D-42CE719EF45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A0251372-EB7E-3D73-7966-8C36C6096388}"/>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413EDF62-DE65-330E-B781-56163DC366EC}"/>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7D1E8E7A-04C4-93D0-87FC-30CDB108F3AA}"/>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B857E4A9-EDF8-7E0E-90A8-E687BE456E44}"/>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1FF4E541-7B6C-A94C-0CA9-455B68F36BAD}"/>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DDAC645E-61FC-882B-72DD-9D43186F25C3}"/>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13528556-8AC8-B59C-D4D4-3EE41FD53338}"/>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descr="A collage of children and animals&#10;&#10;Description automatically generated">
            <a:extLst>
              <a:ext uri="{FF2B5EF4-FFF2-40B4-BE49-F238E27FC236}">
                <a16:creationId xmlns:a16="http://schemas.microsoft.com/office/drawing/2014/main" id="{C46A056B-8916-DE1E-0206-92C5368D4727}"/>
              </a:ext>
            </a:extLst>
          </p:cNvPr>
          <p:cNvPicPr>
            <a:picLocks noChangeAspect="1"/>
          </p:cNvPicPr>
          <p:nvPr/>
        </p:nvPicPr>
        <p:blipFill rotWithShape="1">
          <a:blip r:embed="rId10">
            <a:extLst>
              <a:ext uri="{28A0092B-C50C-407E-A947-70E740481C1C}">
                <a14:useLocalDpi xmlns:a14="http://schemas.microsoft.com/office/drawing/2010/main" val="0"/>
              </a:ext>
            </a:extLst>
          </a:blip>
          <a:srcRect r="1131" b="1998"/>
          <a:stretch/>
        </p:blipFill>
        <p:spPr>
          <a:xfrm>
            <a:off x="2628900" y="525607"/>
            <a:ext cx="7504336" cy="5655215"/>
          </a:xfrm>
          <a:prstGeom prst="rect">
            <a:avLst/>
          </a:prstGeom>
        </p:spPr>
      </p:pic>
    </p:spTree>
    <p:extLst>
      <p:ext uri="{BB962C8B-B14F-4D97-AF65-F5344CB8AC3E}">
        <p14:creationId xmlns:p14="http://schemas.microsoft.com/office/powerpoint/2010/main" val="89666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3DBC-6622-AEC9-517D-F138C8D515C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4EB001-08CA-9DA1-0725-6C63D2B197F6}"/>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02D175D1-2E6B-811E-D577-9106657E6B8E}"/>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6B7CAB5B-E0CD-9031-5BF2-8BD903F02E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39B39CEF-0AD7-3876-7D51-2A7226EF65E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5D222171-44F9-54D8-E7F8-14A4241938E5}"/>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9C2EA198-10F1-5368-9303-5745704615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3B2AD84E-3E98-3D2F-8A93-FF341165039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D26B708B-F082-762A-B047-4976ECC6EBA4}"/>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4EFABCFD-BB6C-4CDD-C6A2-430CA24EFF59}"/>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82CA10F7-CF3F-146B-ABDB-CB570E62E984}"/>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C401D3C2-D9D8-C88B-22C6-07D6C76C52C4}"/>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170EC104-0278-E340-1A89-FBF869C62B13}"/>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08744C18-2E93-B716-1108-1EA76985A505}"/>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E98D5B1D-F667-3529-E180-5F772AE00256}"/>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20" name="Picture 19" descr="A group of people sitting in a circle&#10;&#10;Description automatically generated">
            <a:extLst>
              <a:ext uri="{FF2B5EF4-FFF2-40B4-BE49-F238E27FC236}">
                <a16:creationId xmlns:a16="http://schemas.microsoft.com/office/drawing/2014/main" id="{02E23396-BD5F-544D-860C-BCFF90A798B2}"/>
              </a:ext>
            </a:extLst>
          </p:cNvPr>
          <p:cNvPicPr>
            <a:picLocks noChangeAspect="1"/>
          </p:cNvPicPr>
          <p:nvPr/>
        </p:nvPicPr>
        <p:blipFill rotWithShape="1">
          <a:blip r:embed="rId10">
            <a:extLst>
              <a:ext uri="{28A0092B-C50C-407E-A947-70E740481C1C}">
                <a14:useLocalDpi xmlns:a14="http://schemas.microsoft.com/office/drawing/2010/main" val="0"/>
              </a:ext>
            </a:extLst>
          </a:blip>
          <a:srcRect t="568" r="604" b="1543"/>
          <a:stretch/>
        </p:blipFill>
        <p:spPr>
          <a:xfrm>
            <a:off x="2584905" y="533299"/>
            <a:ext cx="7568024" cy="5639831"/>
          </a:xfrm>
          <a:prstGeom prst="rect">
            <a:avLst/>
          </a:prstGeom>
        </p:spPr>
      </p:pic>
    </p:spTree>
    <p:extLst>
      <p:ext uri="{BB962C8B-B14F-4D97-AF65-F5344CB8AC3E}">
        <p14:creationId xmlns:p14="http://schemas.microsoft.com/office/powerpoint/2010/main" val="135601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F80D-E0BA-F588-E27D-0558B083C4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C6C957-3C58-226E-E1B1-F3360BAF30C8}"/>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4EA09FAF-893D-61F7-38A5-BE11240D8CB8}"/>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552CED67-2080-2E29-B882-4B84C6BE9C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D27A28B0-9649-7793-DCD7-E5D0AE3E1776}"/>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DA123D48-A079-5ACA-FF2D-092EF9375A50}"/>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423D9881-DD47-078F-F7A4-1947A66741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E5930620-9257-3244-04C1-7D217837887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D9C10C04-4259-7D7D-BF10-0A144BE91798}"/>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4">
              <a:extLst>
                <a:ext uri="{96DAC541-7B7A-43D3-8B79-37D633B846F1}">
                  <asvg:svgBlip xmlns:asvg="http://schemas.microsoft.com/office/drawing/2016/SVG/main" r:embed="rId5"/>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97C86EFD-A99A-4C55-0B34-2C121D1DA753}"/>
              </a:ext>
            </a:extLst>
          </p:cNvPr>
          <p:cNvGrpSpPr/>
          <p:nvPr/>
        </p:nvGrpSpPr>
        <p:grpSpPr>
          <a:xfrm>
            <a:off x="0" y="685801"/>
            <a:ext cx="1985146" cy="5549911"/>
            <a:chOff x="0" y="0"/>
            <a:chExt cx="3970292" cy="11099823"/>
          </a:xfrm>
        </p:grpSpPr>
        <p:sp>
          <p:nvSpPr>
            <p:cNvPr id="11" name="Freeform 11">
              <a:hlinkClick r:id="rId6" tooltip="https://iqmaward.com/iqm-centre-of-excellence/"/>
              <a:extLst>
                <a:ext uri="{FF2B5EF4-FFF2-40B4-BE49-F238E27FC236}">
                  <a16:creationId xmlns:a16="http://schemas.microsoft.com/office/drawing/2014/main" id="{FFBB091F-BEA1-C83E-E700-0063DED50E9F}"/>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2" name="Freeform 12">
              <a:hlinkClick r:id="rId6" tooltip="https://iqmaward.com/iqm-centre-of-excellence/"/>
              <a:extLst>
                <a:ext uri="{FF2B5EF4-FFF2-40B4-BE49-F238E27FC236}">
                  <a16:creationId xmlns:a16="http://schemas.microsoft.com/office/drawing/2014/main" id="{A43FCD50-01AE-9CF5-0B5E-987B8ECBABBA}"/>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8"/>
              <a:stretch>
                <a:fillRect/>
              </a:stretch>
            </a:blipFill>
          </p:spPr>
          <p:txBody>
            <a:bodyPr/>
            <a:lstStyle/>
            <a:p>
              <a:endParaRPr lang="en-GB"/>
            </a:p>
          </p:txBody>
        </p:sp>
        <p:sp>
          <p:nvSpPr>
            <p:cNvPr id="13" name="Freeform 13">
              <a:hlinkClick r:id="rId9" tooltip="https://iqmaward.com/iqm-flagship-school/"/>
              <a:extLst>
                <a:ext uri="{FF2B5EF4-FFF2-40B4-BE49-F238E27FC236}">
                  <a16:creationId xmlns:a16="http://schemas.microsoft.com/office/drawing/2014/main" id="{E0A3D994-85B0-8ADA-7EF6-E9387C23EF63}"/>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10"/>
              <a:stretch>
                <a:fillRect/>
              </a:stretch>
            </a:blipFill>
          </p:spPr>
          <p:txBody>
            <a:bodyPr/>
            <a:lstStyle/>
            <a:p>
              <a:endParaRPr lang="en-GB"/>
            </a:p>
          </p:txBody>
        </p:sp>
      </p:grpSp>
      <p:sp>
        <p:nvSpPr>
          <p:cNvPr id="15" name="TextBox 15">
            <a:extLst>
              <a:ext uri="{FF2B5EF4-FFF2-40B4-BE49-F238E27FC236}">
                <a16:creationId xmlns:a16="http://schemas.microsoft.com/office/drawing/2014/main" id="{C03711A4-0CF2-F968-1542-7AA5878464B0}"/>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A604FBA6-89A4-6463-80B9-A462DA179663}"/>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8" name="Picture 17" descr="A collage of posters and signs&#10;&#10;Description automatically generated">
            <a:extLst>
              <a:ext uri="{FF2B5EF4-FFF2-40B4-BE49-F238E27FC236}">
                <a16:creationId xmlns:a16="http://schemas.microsoft.com/office/drawing/2014/main" id="{E1143422-07AC-621F-94AB-9D33C1EA734A}"/>
              </a:ext>
            </a:extLst>
          </p:cNvPr>
          <p:cNvPicPr>
            <a:picLocks noChangeAspect="1"/>
          </p:cNvPicPr>
          <p:nvPr/>
        </p:nvPicPr>
        <p:blipFill rotWithShape="1">
          <a:blip r:embed="rId11">
            <a:extLst>
              <a:ext uri="{28A0092B-C50C-407E-A947-70E740481C1C}">
                <a14:useLocalDpi xmlns:a14="http://schemas.microsoft.com/office/drawing/2010/main" val="0"/>
              </a:ext>
            </a:extLst>
          </a:blip>
          <a:srcRect l="681" r="519" b="827"/>
          <a:stretch/>
        </p:blipFill>
        <p:spPr>
          <a:xfrm>
            <a:off x="2583712" y="532538"/>
            <a:ext cx="7594842" cy="5641354"/>
          </a:xfrm>
          <a:prstGeom prst="rect">
            <a:avLst/>
          </a:prstGeom>
        </p:spPr>
      </p:pic>
    </p:spTree>
    <p:extLst>
      <p:ext uri="{BB962C8B-B14F-4D97-AF65-F5344CB8AC3E}">
        <p14:creationId xmlns:p14="http://schemas.microsoft.com/office/powerpoint/2010/main" val="859022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BC9DF-D6FB-3E5D-28DF-7FB3729F37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605D06-C741-6470-29F3-16A167CCD17D}"/>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40140519-0A8A-2C40-4F49-3397A6A6E2B2}"/>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88F66451-3DC0-3CA1-77AD-6286635D6E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AE9B0027-4F37-4291-269D-A83FC58864F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53BCD93F-9A20-B272-CB5A-0FB2CF98BF08}"/>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9A394C9A-B2ED-75BD-369D-4C38CD3089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26A481EF-7DD1-8E24-3EBC-6CEF66D2BCE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090D49B4-1209-F57B-8858-C98AB96F0BFD}"/>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F612EAC0-835E-4698-20B8-B08DAC76B7F0}"/>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5C5E5D82-1EF6-4350-39A7-7319BF075133}"/>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2B7BC2A1-20B9-F8C2-5623-F9FEDA7D7D4E}"/>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ECC72B3A-BC93-AE19-228D-996711E78209}"/>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303F6231-CB42-530A-ACD2-07E83FEE8BFB}"/>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6FDE5108-E585-B2F6-CFCA-443B3FCE5E08}"/>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descr="A poster with text and images of kids&#10;&#10;Description automatically generated">
            <a:extLst>
              <a:ext uri="{FF2B5EF4-FFF2-40B4-BE49-F238E27FC236}">
                <a16:creationId xmlns:a16="http://schemas.microsoft.com/office/drawing/2014/main" id="{3DCD837C-56E9-4F77-5CFB-B971839E32A1}"/>
              </a:ext>
            </a:extLst>
          </p:cNvPr>
          <p:cNvPicPr>
            <a:picLocks noChangeAspect="1"/>
          </p:cNvPicPr>
          <p:nvPr/>
        </p:nvPicPr>
        <p:blipFill rotWithShape="1">
          <a:blip r:embed="rId10">
            <a:extLst>
              <a:ext uri="{28A0092B-C50C-407E-A947-70E740481C1C}">
                <a14:useLocalDpi xmlns:a14="http://schemas.microsoft.com/office/drawing/2010/main" val="0"/>
              </a:ext>
            </a:extLst>
          </a:blip>
          <a:srcRect l="1297" t="1084" r="152" b="1320"/>
          <a:stretch/>
        </p:blipFill>
        <p:spPr>
          <a:xfrm>
            <a:off x="2552608" y="515790"/>
            <a:ext cx="7506383" cy="5601744"/>
          </a:xfrm>
          <a:prstGeom prst="rect">
            <a:avLst/>
          </a:prstGeom>
        </p:spPr>
      </p:pic>
    </p:spTree>
    <p:extLst>
      <p:ext uri="{BB962C8B-B14F-4D97-AF65-F5344CB8AC3E}">
        <p14:creationId xmlns:p14="http://schemas.microsoft.com/office/powerpoint/2010/main" val="3398285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6C071-EAF1-783B-D551-9CC75F4463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7830A1-E9F4-3E2F-4877-E8D60D59E517}"/>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04B252E9-C8AC-F2FC-A740-34775315090E}"/>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F48DFD7A-3405-F94D-B12C-F0D9815F9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3F9F5ED3-82B3-52DE-1FF7-A94AC902AB1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AC9B0FA1-F715-76EE-2824-9BD057564BA5}"/>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53C9F6AB-F296-5497-EEB1-D12A35D82E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23DB509F-6BAF-867A-18E3-34BF4997D2F0}"/>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BC55A31D-3BA2-9C80-E1FF-575A5337638A}"/>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7E6DED20-C84D-80BE-A04A-BC2127FCB57C}"/>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B4FCF1F4-FF53-3212-0D44-B2E0D1248559}"/>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981B9241-CC20-510A-43E8-43CE5F48BFAF}"/>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0E84959D-D663-D525-E4D5-00741B9741FF}"/>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0EBC55AB-9D36-710A-3DFA-668841959510}"/>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B783EC24-54D1-B63D-A194-D261EAD6E253}"/>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descr="A close-up of a chart&#10;&#10;Description automatically generated">
            <a:extLst>
              <a:ext uri="{FF2B5EF4-FFF2-40B4-BE49-F238E27FC236}">
                <a16:creationId xmlns:a16="http://schemas.microsoft.com/office/drawing/2014/main" id="{AFB7DFEE-2B91-B3D2-FB09-C8EAA9BB692E}"/>
              </a:ext>
            </a:extLst>
          </p:cNvPr>
          <p:cNvPicPr>
            <a:picLocks noChangeAspect="1"/>
          </p:cNvPicPr>
          <p:nvPr/>
        </p:nvPicPr>
        <p:blipFill rotWithShape="1">
          <a:blip r:embed="rId10">
            <a:extLst>
              <a:ext uri="{28A0092B-C50C-407E-A947-70E740481C1C}">
                <a14:useLocalDpi xmlns:a14="http://schemas.microsoft.com/office/drawing/2010/main" val="0"/>
              </a:ext>
            </a:extLst>
          </a:blip>
          <a:srcRect l="788" r="628" b="1194"/>
          <a:stretch/>
        </p:blipFill>
        <p:spPr>
          <a:xfrm>
            <a:off x="2635357" y="611582"/>
            <a:ext cx="7517572" cy="5624131"/>
          </a:xfrm>
          <a:prstGeom prst="rect">
            <a:avLst/>
          </a:prstGeom>
        </p:spPr>
      </p:pic>
    </p:spTree>
    <p:extLst>
      <p:ext uri="{BB962C8B-B14F-4D97-AF65-F5344CB8AC3E}">
        <p14:creationId xmlns:p14="http://schemas.microsoft.com/office/powerpoint/2010/main" val="1671474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FC937-2F9D-EBD5-AFD5-E9D381E926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B98C9B-1A44-1F9B-2611-07BEA9F8B615}"/>
              </a:ext>
            </a:extLst>
          </p:cNvPr>
          <p:cNvSpPr/>
          <p:nvPr/>
        </p:nvSpPr>
        <p:spPr>
          <a:xfrm>
            <a:off x="22233"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785F47A5-B771-B4E5-591F-9A6725526C9E}"/>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2DE764BC-287A-709D-0E0B-6AFC21CFBF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D3E1F942-206A-24B0-73AA-B75ADB958D4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4F03FE33-4769-8388-40B3-893C9F704DBB}"/>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2CAA197A-291A-8B28-268A-3543546B28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E01491A3-48A4-5175-3438-F7BED34EE331}"/>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FF4656A3-107A-681F-A03A-158F4CDB803C}"/>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0B5447D1-4CB5-DAFA-22BE-2B9934DA1905}"/>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83F7F31E-3D72-CFD0-85B6-1E72F68FA1B2}"/>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5FD3F8ED-F05C-010B-3502-50444DAC06F2}"/>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EB938083-7E0E-F900-BF5D-7D57BE8CDF07}"/>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33468939-B1DF-7AF9-17D2-D4C34F0F3CD1}"/>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F357CC10-9D12-0B33-4C05-8595626F5FF2}"/>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8" name="Picture 17" descr="A close-up of a poster&#10;&#10;Description automatically generated">
            <a:extLst>
              <a:ext uri="{FF2B5EF4-FFF2-40B4-BE49-F238E27FC236}">
                <a16:creationId xmlns:a16="http://schemas.microsoft.com/office/drawing/2014/main" id="{EFF7FFD5-BEB4-6EDA-BCB8-26DD9BE21CF0}"/>
              </a:ext>
            </a:extLst>
          </p:cNvPr>
          <p:cNvPicPr>
            <a:picLocks noChangeAspect="1"/>
          </p:cNvPicPr>
          <p:nvPr/>
        </p:nvPicPr>
        <p:blipFill rotWithShape="1">
          <a:blip r:embed="rId10">
            <a:extLst>
              <a:ext uri="{28A0092B-C50C-407E-A947-70E740481C1C}">
                <a14:useLocalDpi xmlns:a14="http://schemas.microsoft.com/office/drawing/2010/main" val="0"/>
              </a:ext>
            </a:extLst>
          </a:blip>
          <a:srcRect l="1188" t="910" r="529" b="1542"/>
          <a:stretch/>
        </p:blipFill>
        <p:spPr>
          <a:xfrm>
            <a:off x="2605218" y="600075"/>
            <a:ext cx="7521249" cy="5607542"/>
          </a:xfrm>
          <a:prstGeom prst="rect">
            <a:avLst/>
          </a:prstGeom>
        </p:spPr>
      </p:pic>
    </p:spTree>
    <p:extLst>
      <p:ext uri="{BB962C8B-B14F-4D97-AF65-F5344CB8AC3E}">
        <p14:creationId xmlns:p14="http://schemas.microsoft.com/office/powerpoint/2010/main" val="3376300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ED1DF-C3DC-1CD8-6D04-A867D44481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86EE1C-9EE0-A37A-621E-4DB6E4B1B809}"/>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64AEE404-C860-420E-67AE-C38173B686F1}"/>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952C8339-6B27-5A98-B951-B05CF2B6E8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EA99778A-87D3-778C-00BA-EB06DCCA5D7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F7BCDC4A-6D1B-EE4F-1E5B-E2D4C0788FF6}"/>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CF85E0A1-3533-7676-5C28-AC420CB512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44F3F7E0-BBF3-23DC-2DE7-0E4F11549F7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7088B27F-A232-E06C-B720-A686E1D473A3}"/>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5D56DEDD-07E0-53D3-20C6-954AC58338F6}"/>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E08FD180-BAA6-8200-C317-637B88E9120F}"/>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681B29E5-9841-0BA3-D2D6-2BA347FFD764}"/>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5F7FECDF-7F2C-1A80-6D94-2DF1B9D33D97}"/>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ACB8B181-9D40-3D63-4DFC-8791BDAE4D90}"/>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A8D0802F-B981-FDF2-C658-876282A3BF26}"/>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descr="A collage of people walking&#10;&#10;Description automatically generated">
            <a:extLst>
              <a:ext uri="{FF2B5EF4-FFF2-40B4-BE49-F238E27FC236}">
                <a16:creationId xmlns:a16="http://schemas.microsoft.com/office/drawing/2014/main" id="{E9B54FAE-CA09-92B6-1661-D83DEF9E3E51}"/>
              </a:ext>
            </a:extLst>
          </p:cNvPr>
          <p:cNvPicPr>
            <a:picLocks noChangeAspect="1"/>
          </p:cNvPicPr>
          <p:nvPr/>
        </p:nvPicPr>
        <p:blipFill rotWithShape="1">
          <a:blip r:embed="rId10">
            <a:extLst>
              <a:ext uri="{28A0092B-C50C-407E-A947-70E740481C1C}">
                <a14:useLocalDpi xmlns:a14="http://schemas.microsoft.com/office/drawing/2010/main" val="0"/>
              </a:ext>
            </a:extLst>
          </a:blip>
          <a:srcRect l="471" r="767"/>
          <a:stretch/>
        </p:blipFill>
        <p:spPr>
          <a:xfrm>
            <a:off x="2619618" y="618980"/>
            <a:ext cx="7544428" cy="5620039"/>
          </a:xfrm>
          <a:prstGeom prst="rect">
            <a:avLst/>
          </a:prstGeom>
        </p:spPr>
      </p:pic>
    </p:spTree>
    <p:extLst>
      <p:ext uri="{BB962C8B-B14F-4D97-AF65-F5344CB8AC3E}">
        <p14:creationId xmlns:p14="http://schemas.microsoft.com/office/powerpoint/2010/main" val="2436484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E1D2-F1C5-F0D1-2443-A2095E7ECE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3C1F8A0-6276-A939-46FD-24A26E0CD528}"/>
              </a:ext>
            </a:extLst>
          </p:cNvPr>
          <p:cNvSpPr/>
          <p:nvPr/>
        </p:nvSpPr>
        <p:spPr>
          <a:xfrm>
            <a:off x="30293"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04068F64-3189-2300-34B2-406DCD1788CD}"/>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02A9CC9E-99E3-592D-9679-3230D6B6550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144B8901-12D3-7319-1B06-864D8F148CE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29AC960F-C290-3325-3A00-A48EDEF76E72}"/>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82196438-3FB8-5842-952E-9608B7446E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6092DCD8-A28E-1FBB-B79A-ADA8AD7E8711}"/>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8361B9E6-5437-8E4B-8E6F-C39AF9F91EC2}"/>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C3BE4331-614B-53FE-68A1-E97AB84E6A35}"/>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12A0893E-813F-B437-A247-53CB2F7A339F}"/>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13747F5D-2E7E-E831-39FA-AF9B8A36509F}"/>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0CA51266-0587-583D-B547-095BE207A70C}"/>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9313A58E-E262-7709-C459-DD68CC06C063}"/>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sp>
        <p:nvSpPr>
          <p:cNvPr id="14" name="TextBox 13">
            <a:extLst>
              <a:ext uri="{FF2B5EF4-FFF2-40B4-BE49-F238E27FC236}">
                <a16:creationId xmlns:a16="http://schemas.microsoft.com/office/drawing/2014/main" id="{B938F1E9-41FB-A518-AE68-327D0CB98517}"/>
              </a:ext>
            </a:extLst>
          </p:cNvPr>
          <p:cNvSpPr txBox="1"/>
          <p:nvPr/>
        </p:nvSpPr>
        <p:spPr>
          <a:xfrm>
            <a:off x="2694592" y="1300886"/>
            <a:ext cx="8392508" cy="2862322"/>
          </a:xfrm>
          <a:prstGeom prst="rect">
            <a:avLst/>
          </a:prstGeom>
          <a:noFill/>
        </p:spPr>
        <p:txBody>
          <a:bodyPr wrap="square" rtlCol="0">
            <a:spAutoFit/>
          </a:bodyPr>
          <a:lstStyle/>
          <a:p>
            <a:pPr algn="l" rtl="0" fontAlgn="base"/>
            <a:r>
              <a:rPr lang="en-GB" sz="2000" b="0" i="0" u="none" strike="noStrike" dirty="0">
                <a:effectLst/>
                <a:latin typeface="Tahoma" panose="020B0604030504040204" pitchFamily="34" charset="0"/>
                <a:ea typeface="Tahoma" panose="020B0604030504040204" pitchFamily="34" charset="0"/>
                <a:cs typeface="Tahoma" panose="020B0604030504040204" pitchFamily="34" charset="0"/>
              </a:rPr>
              <a:t>The school provides impressive provision for pupils’ personal development. A well- thought-out mindfulness programme supports pupils to reflect on and manage their emotions and actions.  </a:t>
            </a:r>
          </a:p>
          <a:p>
            <a:pPr algn="l" rtl="0" fontAlgn="base"/>
            <a:r>
              <a:rPr lang="en-GB" sz="2000" b="0" i="0" u="none" strike="noStrike" dirty="0">
                <a:effectLst/>
                <a:latin typeface="Tahoma" panose="020B0604030504040204" pitchFamily="34" charset="0"/>
                <a:ea typeface="Tahoma" panose="020B0604030504040204" pitchFamily="34" charset="0"/>
                <a:cs typeface="Tahoma" panose="020B0604030504040204" pitchFamily="34" charset="0"/>
              </a:rPr>
              <a:t> </a:t>
            </a:r>
          </a:p>
          <a:p>
            <a:pPr algn="l" rtl="0" fontAlgn="base"/>
            <a:r>
              <a:rPr lang="en-GB" sz="2000" b="0" i="0" u="none" strike="noStrike" dirty="0">
                <a:effectLst/>
                <a:latin typeface="Tahoma" panose="020B0604030504040204" pitchFamily="34" charset="0"/>
                <a:ea typeface="Tahoma" panose="020B0604030504040204" pitchFamily="34" charset="0"/>
                <a:cs typeface="Tahoma" panose="020B0604030504040204" pitchFamily="34" charset="0"/>
              </a:rPr>
              <a:t>Staff share leaders’ passion to enable pupils to achieve the best possible outcomes. Staff enjoy and are proud to work at the school. They feel listened to and say leaders are considerate of their workload and well-being. Parents, pupils and commissioning schools are fulsome in their praise of the work of the school. </a:t>
            </a:r>
            <a:r>
              <a:rPr lang="en-GB" sz="2000" b="0" i="0" u="none" strike="noStrike" dirty="0">
                <a:effectLst/>
                <a:latin typeface="WordVisiPilcrow_MSFontService"/>
              </a:rPr>
              <a:t> </a:t>
            </a:r>
            <a:endParaRPr lang="en-GB" sz="2000" b="0" i="0" u="none" strike="noStrike" dirty="0">
              <a:effectLst/>
              <a:latin typeface="Segoe UI" panose="020B0502040204020203" pitchFamily="34" charset="0"/>
            </a:endParaRPr>
          </a:p>
        </p:txBody>
      </p:sp>
      <p:sp>
        <p:nvSpPr>
          <p:cNvPr id="17" name="TextBox 15">
            <a:extLst>
              <a:ext uri="{FF2B5EF4-FFF2-40B4-BE49-F238E27FC236}">
                <a16:creationId xmlns:a16="http://schemas.microsoft.com/office/drawing/2014/main" id="{B9104669-7945-D481-FBBD-6FF7A751CB43}"/>
              </a:ext>
            </a:extLst>
          </p:cNvPr>
          <p:cNvSpPr txBox="1"/>
          <p:nvPr/>
        </p:nvSpPr>
        <p:spPr>
          <a:xfrm>
            <a:off x="1850002" y="379882"/>
            <a:ext cx="9502765" cy="5393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36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Ofsted, November 2023</a:t>
            </a:r>
          </a:p>
        </p:txBody>
      </p:sp>
    </p:spTree>
    <p:extLst>
      <p:ext uri="{BB962C8B-B14F-4D97-AF65-F5344CB8AC3E}">
        <p14:creationId xmlns:p14="http://schemas.microsoft.com/office/powerpoint/2010/main" val="340554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0AF7-AC1E-FF62-2940-50DA4446F8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F27690-68E6-E032-9D75-26060FCABD32}"/>
              </a:ext>
            </a:extLst>
          </p:cNvPr>
          <p:cNvSpPr/>
          <p:nvPr/>
        </p:nvSpPr>
        <p:spPr>
          <a:xfrm>
            <a:off x="30293"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0469B26F-11F0-D764-2D24-B680870D8144}"/>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83CDCBBD-EEBA-E3A4-5831-AD7298753A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97D47C49-77C6-3EAB-B311-54DF4473993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1F8BB473-2E26-15FB-7562-A4EB4ABEACCD}"/>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B1CF6AF3-605C-1760-4730-74C2EDE2E0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93355A2E-2412-D55A-8501-A6918296543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3E0B3EBF-FDCC-29BD-D7B4-F06A89673F14}"/>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F17E6B2E-0706-7F6F-CD4B-AC961BE8094F}"/>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493E1E31-7C92-59D3-7D5E-74935CA40C1D}"/>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9327B53A-47F4-33DB-B3E0-A0A7E3CEBBB1}"/>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CC643F53-587B-7E6E-2BD2-756C94DADB6D}"/>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C93C714F-77F5-712B-359F-1EBAA1CAD03F}"/>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sp>
        <p:nvSpPr>
          <p:cNvPr id="15" name="TextBox 15">
            <a:extLst>
              <a:ext uri="{FF2B5EF4-FFF2-40B4-BE49-F238E27FC236}">
                <a16:creationId xmlns:a16="http://schemas.microsoft.com/office/drawing/2014/main" id="{25C6ADE0-E10E-BD93-5206-805B0D9F0A5D}"/>
              </a:ext>
            </a:extLst>
          </p:cNvPr>
          <p:cNvSpPr txBox="1"/>
          <p:nvPr/>
        </p:nvSpPr>
        <p:spPr>
          <a:xfrm>
            <a:off x="1426391" y="370932"/>
            <a:ext cx="9502765" cy="5992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07000"/>
              </a:lnSpc>
              <a:spcAft>
                <a:spcPts val="800"/>
              </a:spcAft>
            </a:pPr>
            <a:r>
              <a:rPr lang="en-GB" sz="40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Questions</a:t>
            </a:r>
          </a:p>
        </p:txBody>
      </p:sp>
    </p:spTree>
    <p:extLst>
      <p:ext uri="{BB962C8B-B14F-4D97-AF65-F5344CB8AC3E}">
        <p14:creationId xmlns:p14="http://schemas.microsoft.com/office/powerpoint/2010/main" val="190507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333BA-095F-4C08-A2E5-84A8B0A98D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47D2F52-0C56-FD56-CB8E-076B8A9F35B2}"/>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177049F0-44A8-AC83-AD7D-DFBCB0D77FDD}"/>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99985C16-8CA1-4CA0-64FD-DD31606043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CCBCE0F0-DA97-2C23-56D2-F5CFD9A9B05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4C3757AB-34D5-408F-0EC6-1E97B89C0E44}"/>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E6427487-CE92-5617-D49F-6C271BBE16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DE9727C9-B398-0706-7834-552CD48217FB}"/>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2B72D0B9-05B3-9D1B-0B5D-12F663A63DE3}"/>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73A1ACD3-3B62-4E65-A119-AFC0BE30CD73}"/>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28220EE7-57CE-8447-2B1E-C21026F2E9E3}"/>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E5F33637-0D60-2A70-0E5E-C96CE4557E1A}"/>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84B762D6-0D24-4177-73A9-CB74FBD39C3C}"/>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2EEC2BE0-F0F9-2D8C-B790-C1EFF15B0D8C}"/>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sp>
        <p:nvSpPr>
          <p:cNvPr id="18" name="TextBox 17">
            <a:extLst>
              <a:ext uri="{FF2B5EF4-FFF2-40B4-BE49-F238E27FC236}">
                <a16:creationId xmlns:a16="http://schemas.microsoft.com/office/drawing/2014/main" id="{DDAC1AEA-ACF0-743E-C6C4-58281971385E}"/>
              </a:ext>
            </a:extLst>
          </p:cNvPr>
          <p:cNvSpPr txBox="1"/>
          <p:nvPr/>
        </p:nvSpPr>
        <p:spPr>
          <a:xfrm>
            <a:off x="2510891" y="1459856"/>
            <a:ext cx="9239043" cy="4935197"/>
          </a:xfrm>
          <a:prstGeom prst="rect">
            <a:avLst/>
          </a:prstGeom>
          <a:noFill/>
        </p:spPr>
        <p:txBody>
          <a:bodyPr wrap="square" rtlCol="0">
            <a:spAutoFit/>
          </a:bodyPr>
          <a:lstStyle/>
          <a:p>
            <a:pPr>
              <a:lnSpc>
                <a:spcPct val="115000"/>
              </a:lnSpc>
            </a:pPr>
            <a:r>
              <a:rPr lang="en-GB" sz="2000" dirty="0">
                <a:effectLst/>
                <a:latin typeface="Tahoma" panose="020B0604030504040204" pitchFamily="34" charset="0"/>
                <a:ea typeface="Tahoma" panose="020B0604030504040204" pitchFamily="34" charset="0"/>
                <a:cs typeface="Tahoma" panose="020B0604030504040204" pitchFamily="34" charset="0"/>
              </a:rPr>
              <a:t>Pupils like the calm, peaceful atmosphere and small class sizes. They feel valued and notice how much staff care for them. Pupils are included in many decisions about their education. They grow in confidence and recognise the positive impact the school has on their lives. </a:t>
            </a:r>
          </a:p>
          <a:p>
            <a:pPr>
              <a:lnSpc>
                <a:spcPct val="115000"/>
              </a:lnSpc>
            </a:pPr>
            <a:r>
              <a:rPr lang="en-GB" sz="2000" dirty="0">
                <a:effectLst/>
                <a:latin typeface="Tahoma" panose="020B0604030504040204" pitchFamily="34" charset="0"/>
                <a:ea typeface="Tahoma" panose="020B0604030504040204" pitchFamily="34" charset="0"/>
                <a:cs typeface="Tahoma" panose="020B0604030504040204" pitchFamily="34" charset="0"/>
              </a:rPr>
              <a:t> </a:t>
            </a:r>
          </a:p>
          <a:p>
            <a:pPr>
              <a:lnSpc>
                <a:spcPct val="115000"/>
              </a:lnSpc>
            </a:pPr>
            <a:r>
              <a:rPr lang="en-GB" sz="2000" dirty="0">
                <a:effectLst/>
                <a:latin typeface="Tahoma" panose="020B0604030504040204" pitchFamily="34" charset="0"/>
                <a:ea typeface="Tahoma" panose="020B0604030504040204" pitchFamily="34" charset="0"/>
                <a:cs typeface="Tahoma" panose="020B0604030504040204" pitchFamily="34" charset="0"/>
              </a:rPr>
              <a:t>Strong leadership and governance is bringing about many improvements to this inclusive school. Leaders have overhauled much of the curriculum. It is increasingly broad and ambitious and equips pupils with a secure grasp of English and mathematics. Support for pupils’ social, behavioural and emotional development features in many aspects of the curriculum. This provides pupils with a strong foundation to achieve well in their time at the school and many do.</a:t>
            </a:r>
          </a:p>
          <a:p>
            <a:pPr>
              <a:lnSpc>
                <a:spcPct val="115000"/>
              </a:lnSpc>
            </a:pPr>
            <a:r>
              <a:rPr lang="en-GB" sz="1800" dirty="0">
                <a:effectLst/>
                <a:latin typeface="Cambria" panose="02040503050406030204" pitchFamily="18" charset="0"/>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endParaRPr lang="en-GB" dirty="0"/>
          </a:p>
        </p:txBody>
      </p:sp>
      <p:sp>
        <p:nvSpPr>
          <p:cNvPr id="14" name="TextBox 15">
            <a:extLst>
              <a:ext uri="{FF2B5EF4-FFF2-40B4-BE49-F238E27FC236}">
                <a16:creationId xmlns:a16="http://schemas.microsoft.com/office/drawing/2014/main" id="{AF5344D8-05BE-0B96-AAF8-BAC5A083619C}"/>
              </a:ext>
            </a:extLst>
          </p:cNvPr>
          <p:cNvSpPr txBox="1"/>
          <p:nvPr/>
        </p:nvSpPr>
        <p:spPr>
          <a:xfrm>
            <a:off x="1850002" y="379882"/>
            <a:ext cx="9502765" cy="5393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36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What is it like to attend this school? </a:t>
            </a:r>
          </a:p>
        </p:txBody>
      </p:sp>
    </p:spTree>
    <p:extLst>
      <p:ext uri="{BB962C8B-B14F-4D97-AF65-F5344CB8AC3E}">
        <p14:creationId xmlns:p14="http://schemas.microsoft.com/office/powerpoint/2010/main" val="381261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833D3-3A8F-B69E-7F10-CB4D83791903}"/>
            </a:ext>
          </a:extLst>
        </p:cNvPr>
        <p:cNvGrpSpPr/>
        <p:nvPr/>
      </p:nvGrpSpPr>
      <p:grpSpPr>
        <a:xfrm>
          <a:off x="0" y="0"/>
          <a:ext cx="0" cy="0"/>
          <a:chOff x="0" y="0"/>
          <a:chExt cx="0" cy="0"/>
        </a:xfrm>
      </p:grpSpPr>
      <p:sp>
        <p:nvSpPr>
          <p:cNvPr id="18" name="Freeform 2">
            <a:extLst>
              <a:ext uri="{FF2B5EF4-FFF2-40B4-BE49-F238E27FC236}">
                <a16:creationId xmlns:a16="http://schemas.microsoft.com/office/drawing/2014/main" id="{D209F32B-E183-78C7-8C98-0C637D39EC49}"/>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2" name="Freeform 2">
            <a:extLst>
              <a:ext uri="{FF2B5EF4-FFF2-40B4-BE49-F238E27FC236}">
                <a16:creationId xmlns:a16="http://schemas.microsoft.com/office/drawing/2014/main" id="{8A1B1D41-A758-B7CB-7024-43D923B1D0D1}"/>
              </a:ext>
            </a:extLst>
          </p:cNvPr>
          <p:cNvSpPr/>
          <p:nvPr/>
        </p:nvSpPr>
        <p:spPr>
          <a:xfrm>
            <a:off x="3109658" y="5298914"/>
            <a:ext cx="7750020" cy="33544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r>
              <a:rPr lang="en-US" sz="3200" dirty="0">
                <a:latin typeface="Tahoma" panose="020B0604030504040204" pitchFamily="34" charset="0"/>
                <a:ea typeface="Tahoma" panose="020B0604030504040204" pitchFamily="34" charset="0"/>
                <a:cs typeface="Tahoma" panose="020B0604030504040204" pitchFamily="34" charset="0"/>
              </a:rPr>
              <a:t>Maslow’s Hierarchy of Need (1943, 1954)</a:t>
            </a:r>
            <a:endParaRPr lang="en-GB" sz="3200"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3">
            <a:extLst>
              <a:ext uri="{FF2B5EF4-FFF2-40B4-BE49-F238E27FC236}">
                <a16:creationId xmlns:a16="http://schemas.microsoft.com/office/drawing/2014/main" id="{B4428FA8-B021-984C-FE72-4F1D6F1E7707}"/>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FA5EFE26-1F2D-C4AF-BF9F-11D0F246AE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3A6159A0-7A29-0C11-F711-60A2234FB31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CF4019DC-CFB0-1839-0A3E-9660326A34EB}"/>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545765DF-29EF-B685-839F-3E06F931E2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1CFF7E65-29DB-BCC3-F1C3-BD9AC3121BE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6EF04C98-46F2-9646-B5DF-5484469A79D6}"/>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DA96F51E-56F9-869B-B065-FB74DCA3E553}"/>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7D2AAC69-7ABE-B689-E2CA-D6915B283F4C}"/>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DBC884D3-BFCB-77B1-F4D9-AE92BAEF81E6}"/>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AE83877A-6EBD-B919-D416-3A5C8194F78B}"/>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07BA88BE-5136-EE5E-CCF7-AA2B75A167BC}"/>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a:extLst>
              <a:ext uri="{FF2B5EF4-FFF2-40B4-BE49-F238E27FC236}">
                <a16:creationId xmlns:a16="http://schemas.microsoft.com/office/drawing/2014/main" id="{2E408C4C-F858-64A5-7FBF-884C75843BBE}"/>
              </a:ext>
            </a:extLst>
          </p:cNvPr>
          <p:cNvPicPr>
            <a:picLocks noChangeAspect="1"/>
          </p:cNvPicPr>
          <p:nvPr/>
        </p:nvPicPr>
        <p:blipFill rotWithShape="1">
          <a:blip r:embed="rId10"/>
          <a:srcRect l="11750" t="29787" r="39750" b="21985"/>
          <a:stretch/>
        </p:blipFill>
        <p:spPr>
          <a:xfrm>
            <a:off x="3428188" y="1432302"/>
            <a:ext cx="6750366" cy="3775812"/>
          </a:xfrm>
          <a:prstGeom prst="rect">
            <a:avLst/>
          </a:prstGeom>
        </p:spPr>
      </p:pic>
      <p:sp>
        <p:nvSpPr>
          <p:cNvPr id="14" name="TextBox 15">
            <a:extLst>
              <a:ext uri="{FF2B5EF4-FFF2-40B4-BE49-F238E27FC236}">
                <a16:creationId xmlns:a16="http://schemas.microsoft.com/office/drawing/2014/main" id="{A4EBBAA7-6D7F-0F91-2E01-914C28E2CACF}"/>
              </a:ext>
            </a:extLst>
          </p:cNvPr>
          <p:cNvSpPr txBox="1"/>
          <p:nvPr/>
        </p:nvSpPr>
        <p:spPr>
          <a:xfrm>
            <a:off x="1850002" y="379882"/>
            <a:ext cx="9502765" cy="5393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36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Relationship based Curriculum</a:t>
            </a:r>
          </a:p>
        </p:txBody>
      </p:sp>
    </p:spTree>
    <p:extLst>
      <p:ext uri="{BB962C8B-B14F-4D97-AF65-F5344CB8AC3E}">
        <p14:creationId xmlns:p14="http://schemas.microsoft.com/office/powerpoint/2010/main" val="116485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A048-5076-9B5A-5C89-D6A6DF84AAE9}"/>
            </a:ext>
          </a:extLst>
        </p:cNvPr>
        <p:cNvGrpSpPr/>
        <p:nvPr/>
      </p:nvGrpSpPr>
      <p:grpSpPr>
        <a:xfrm>
          <a:off x="0" y="0"/>
          <a:ext cx="0" cy="0"/>
          <a:chOff x="0" y="0"/>
          <a:chExt cx="0" cy="0"/>
        </a:xfrm>
      </p:grpSpPr>
      <p:sp>
        <p:nvSpPr>
          <p:cNvPr id="17" name="Freeform 2">
            <a:extLst>
              <a:ext uri="{FF2B5EF4-FFF2-40B4-BE49-F238E27FC236}">
                <a16:creationId xmlns:a16="http://schemas.microsoft.com/office/drawing/2014/main" id="{0A27303C-08BE-327E-05DB-EF9369A2B8D9}"/>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sp>
        <p:nvSpPr>
          <p:cNvPr id="2" name="Freeform 2">
            <a:extLst>
              <a:ext uri="{FF2B5EF4-FFF2-40B4-BE49-F238E27FC236}">
                <a16:creationId xmlns:a16="http://schemas.microsoft.com/office/drawing/2014/main" id="{59662997-E0C6-E1BD-2CD2-BC7D3F054DD9}"/>
              </a:ext>
            </a:extLst>
          </p:cNvPr>
          <p:cNvSpPr/>
          <p:nvPr/>
        </p:nvSpPr>
        <p:spPr>
          <a:xfrm>
            <a:off x="9479835" y="1508281"/>
            <a:ext cx="2162775" cy="339279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a:ln>
            <a:solidFill>
              <a:schemeClr val="tx1"/>
            </a:solidFill>
          </a:ln>
        </p:spPr>
        <p: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Ensures our goals, vision and values inform and are informed by its processes, systems and people</a:t>
            </a:r>
            <a:endParaRPr lang="en-GB" sz="2400" dirty="0">
              <a:latin typeface="Tahoma" panose="020B0604030504040204" pitchFamily="34" charset="0"/>
              <a:ea typeface="Tahoma" panose="020B0604030504040204" pitchFamily="34" charset="0"/>
              <a:cs typeface="Tahoma" panose="020B0604030504040204" pitchFamily="34" charset="0"/>
            </a:endParaRPr>
          </a:p>
        </p:txBody>
      </p:sp>
      <p:grpSp>
        <p:nvGrpSpPr>
          <p:cNvPr id="3" name="Group 3">
            <a:extLst>
              <a:ext uri="{FF2B5EF4-FFF2-40B4-BE49-F238E27FC236}">
                <a16:creationId xmlns:a16="http://schemas.microsoft.com/office/drawing/2014/main" id="{4BD919C0-45C5-A72B-8150-C4D344A2FD06}"/>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9D7B066E-5AA1-9FD9-732D-DD3CEE9FD48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55347DE4-B459-306D-EACE-420B00F18FCB}"/>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4DFBB1CC-9BAF-6B4A-35DB-2FCAD996690C}"/>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BE4EB5F8-568D-0851-5154-031B28FF7B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9239DD7C-5D06-A7CB-34D0-884A6F50380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F6D4D23B-5620-0E9A-079B-B8EB9C7FF102}"/>
              </a:ext>
            </a:extLst>
          </p:cNvPr>
          <p:cNvSpPr/>
          <p:nvPr/>
        </p:nvSpPr>
        <p:spPr>
          <a:xfrm>
            <a:off x="-434599" y="-1638161"/>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E3B535AA-7772-3149-8ACB-F20CBA6EF7D0}"/>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6E221B41-44D4-7ADB-0DB6-3FA1BA17835A}"/>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8D6753C4-D8E5-C27B-D612-CDFD0210FAD9}"/>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F4DEF66A-FD60-9202-F202-24824A909F9C}"/>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02EBB8EB-BDC2-C9F3-9B6D-FCB5FCB16DFF}"/>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4" name="Picture 3" descr="Golden Thread">
            <a:extLst>
              <a:ext uri="{FF2B5EF4-FFF2-40B4-BE49-F238E27FC236}">
                <a16:creationId xmlns:a16="http://schemas.microsoft.com/office/drawing/2014/main" id="{2487B14A-0928-4F9B-3BC2-22ED372EA3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8374" y="1508282"/>
            <a:ext cx="4406884" cy="30076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90C65B4-A806-AA12-7B2B-7E3A23A9C476}"/>
              </a:ext>
            </a:extLst>
          </p:cNvPr>
          <p:cNvSpPr txBox="1"/>
          <p:nvPr/>
        </p:nvSpPr>
        <p:spPr>
          <a:xfrm>
            <a:off x="2782317" y="2386792"/>
            <a:ext cx="1681480" cy="1200329"/>
          </a:xfrm>
          <a:prstGeom prst="rect">
            <a:avLst/>
          </a:prstGeom>
          <a:noFill/>
          <a:ln>
            <a:solidFill>
              <a:schemeClr val="tx1"/>
            </a:solidFill>
          </a:ln>
        </p:spPr>
        <p:txBody>
          <a:bodyPr wrap="square">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Links what we do to our goals</a:t>
            </a:r>
          </a:p>
        </p:txBody>
      </p:sp>
      <p:sp>
        <p:nvSpPr>
          <p:cNvPr id="20" name="TextBox 19">
            <a:extLst>
              <a:ext uri="{FF2B5EF4-FFF2-40B4-BE49-F238E27FC236}">
                <a16:creationId xmlns:a16="http://schemas.microsoft.com/office/drawing/2014/main" id="{8D0AD4F8-F026-DD15-4107-DA1184E8304A}"/>
              </a:ext>
            </a:extLst>
          </p:cNvPr>
          <p:cNvSpPr txBox="1"/>
          <p:nvPr/>
        </p:nvSpPr>
        <p:spPr>
          <a:xfrm>
            <a:off x="2950366" y="4901079"/>
            <a:ext cx="6336081" cy="1200329"/>
          </a:xfrm>
          <a:prstGeom prst="rect">
            <a:avLst/>
          </a:prstGeom>
          <a:noFill/>
          <a:ln>
            <a:solidFill>
              <a:schemeClr val="tx1"/>
            </a:solidFill>
          </a:ln>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This alignment throughout each layer of the organization leads to a shared understanding of our vision</a:t>
            </a:r>
          </a:p>
        </p:txBody>
      </p:sp>
      <p:sp>
        <p:nvSpPr>
          <p:cNvPr id="18" name="TextBox 15">
            <a:extLst>
              <a:ext uri="{FF2B5EF4-FFF2-40B4-BE49-F238E27FC236}">
                <a16:creationId xmlns:a16="http://schemas.microsoft.com/office/drawing/2014/main" id="{699B6F1C-D865-4A7F-94A4-77A28AB6EFAD}"/>
              </a:ext>
            </a:extLst>
          </p:cNvPr>
          <p:cNvSpPr txBox="1"/>
          <p:nvPr/>
        </p:nvSpPr>
        <p:spPr>
          <a:xfrm>
            <a:off x="1850002" y="379882"/>
            <a:ext cx="9502765" cy="5393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36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The Golden Thread</a:t>
            </a:r>
          </a:p>
        </p:txBody>
      </p:sp>
    </p:spTree>
    <p:extLst>
      <p:ext uri="{BB962C8B-B14F-4D97-AF65-F5344CB8AC3E}">
        <p14:creationId xmlns:p14="http://schemas.microsoft.com/office/powerpoint/2010/main" val="259594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BB3CE-3C67-B340-F7C7-D0AEB24FF7E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7A95418-EBA6-1849-7013-09BBB72163A0}"/>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BD63BB06-EB61-B032-12C6-5452A661CE37}"/>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F0D06EB0-4B8F-68F1-7260-978C52626E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82AC995F-F261-1CF3-BBCC-9BE3CA24E1F0}"/>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E89DF079-315B-29C7-E5A8-7FF49DE23DC1}"/>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D0C8D567-81F4-2D4D-2577-CF424946E2C9}"/>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48C0EFEA-8439-77F7-F3C8-7D88C4C4112E}"/>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D9BA7973-5131-718E-CF57-B9DBE543972C}"/>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6B284043-E509-3F4E-30F7-7BD48D3068D6}"/>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pic>
        <p:nvPicPr>
          <p:cNvPr id="15" name="Picture 14" descr="A brochure with text and images&#10;&#10;Description automatically generated">
            <a:extLst>
              <a:ext uri="{FF2B5EF4-FFF2-40B4-BE49-F238E27FC236}">
                <a16:creationId xmlns:a16="http://schemas.microsoft.com/office/drawing/2014/main" id="{34BA804D-7CE2-EB05-8C1B-9DA656FF28DF}"/>
              </a:ext>
            </a:extLst>
          </p:cNvPr>
          <p:cNvPicPr>
            <a:picLocks noChangeAspect="1"/>
          </p:cNvPicPr>
          <p:nvPr/>
        </p:nvPicPr>
        <p:blipFill rotWithShape="1">
          <a:blip r:embed="rId10">
            <a:extLst>
              <a:ext uri="{28A0092B-C50C-407E-A947-70E740481C1C}">
                <a14:useLocalDpi xmlns:a14="http://schemas.microsoft.com/office/drawing/2010/main" val="0"/>
              </a:ext>
            </a:extLst>
          </a:blip>
          <a:srcRect l="3250" t="5466" r="2501" b="5868"/>
          <a:stretch/>
        </p:blipFill>
        <p:spPr>
          <a:xfrm>
            <a:off x="2692440" y="903989"/>
            <a:ext cx="7649558" cy="5380559"/>
          </a:xfrm>
          <a:prstGeom prst="rect">
            <a:avLst/>
          </a:prstGeom>
        </p:spPr>
      </p:pic>
      <p:sp>
        <p:nvSpPr>
          <p:cNvPr id="16" name="TextBox 16">
            <a:extLst>
              <a:ext uri="{FF2B5EF4-FFF2-40B4-BE49-F238E27FC236}">
                <a16:creationId xmlns:a16="http://schemas.microsoft.com/office/drawing/2014/main" id="{D0C1FE65-0743-C601-B257-C722331CA213}"/>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sp>
        <p:nvSpPr>
          <p:cNvPr id="14" name="TextBox 15">
            <a:extLst>
              <a:ext uri="{FF2B5EF4-FFF2-40B4-BE49-F238E27FC236}">
                <a16:creationId xmlns:a16="http://schemas.microsoft.com/office/drawing/2014/main" id="{167464AB-31DA-7891-B578-0B0A1C3C11D3}"/>
              </a:ext>
            </a:extLst>
          </p:cNvPr>
          <p:cNvSpPr txBox="1"/>
          <p:nvPr/>
        </p:nvSpPr>
        <p:spPr>
          <a:xfrm>
            <a:off x="1850002" y="379882"/>
            <a:ext cx="9502765" cy="5393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36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REACH</a:t>
            </a:r>
          </a:p>
        </p:txBody>
      </p:sp>
      <p:grpSp>
        <p:nvGrpSpPr>
          <p:cNvPr id="6" name="Group 6">
            <a:extLst>
              <a:ext uri="{FF2B5EF4-FFF2-40B4-BE49-F238E27FC236}">
                <a16:creationId xmlns:a16="http://schemas.microsoft.com/office/drawing/2014/main" id="{B510DE8E-5E28-3756-DEDF-9CFF6ECF903B}"/>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F8940B5D-9317-D732-6E9A-6D8E9589F1A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9463D12E-6853-B5B5-1565-9A56060C9F6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Tree>
    <p:extLst>
      <p:ext uri="{BB962C8B-B14F-4D97-AF65-F5344CB8AC3E}">
        <p14:creationId xmlns:p14="http://schemas.microsoft.com/office/powerpoint/2010/main" val="304945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CE401-7493-0ED4-7105-AA2A74E561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B3219B-C28B-9A2E-F19C-5E4789110514}"/>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dirty="0"/>
          </a:p>
        </p:txBody>
      </p:sp>
      <p:grpSp>
        <p:nvGrpSpPr>
          <p:cNvPr id="3" name="Group 3">
            <a:extLst>
              <a:ext uri="{FF2B5EF4-FFF2-40B4-BE49-F238E27FC236}">
                <a16:creationId xmlns:a16="http://schemas.microsoft.com/office/drawing/2014/main" id="{6B9CD51F-6F69-11DD-911F-ABC04C476292}"/>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32B32111-D0D5-2AFF-0DE9-3C29E31B17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E3580117-629B-EFEA-67D5-C036B4A7461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89F49961-B4AD-ED65-63AA-2FA1261DB2D6}"/>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2537AE87-0DCF-7652-8BE0-91AB709EE2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8CE9EF21-8C5A-69ED-88D6-AA3DCDC6CC9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1E045580-75CC-93A0-18C6-AB418996E1B4}"/>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6B0A2170-F154-7291-CD30-1976DEC226E5}"/>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877AF227-4BBF-84BB-391B-C06BDE2E22AF}"/>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E91B0C09-6457-1CEE-1453-A4391E67A15A}"/>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8DF5A783-49FB-BD66-C3DC-126D90C11697}"/>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2E0956D8-8B8F-2764-36BE-DAD899C89617}"/>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sp>
        <p:nvSpPr>
          <p:cNvPr id="14" name="TextBox 13">
            <a:extLst>
              <a:ext uri="{FF2B5EF4-FFF2-40B4-BE49-F238E27FC236}">
                <a16:creationId xmlns:a16="http://schemas.microsoft.com/office/drawing/2014/main" id="{3F3D101B-9E3E-1790-3E08-1E812F3EA4AC}"/>
              </a:ext>
            </a:extLst>
          </p:cNvPr>
          <p:cNvSpPr txBox="1"/>
          <p:nvPr/>
        </p:nvSpPr>
        <p:spPr>
          <a:xfrm>
            <a:off x="2530376" y="1010060"/>
            <a:ext cx="9118700" cy="5440272"/>
          </a:xfrm>
          <a:prstGeom prst="rect">
            <a:avLst/>
          </a:prstGeom>
          <a:noFill/>
        </p:spPr>
        <p:txBody>
          <a:bodyPr wrap="square" rtlCol="0">
            <a:spAutoFit/>
          </a:bodyPr>
          <a:lstStyle/>
          <a:p>
            <a:pPr>
              <a:spcAft>
                <a:spcPts val="300"/>
              </a:spcAft>
            </a:pPr>
            <a:r>
              <a:rPr lang="en-GB" sz="1700" b="1" dirty="0">
                <a:effectLst/>
                <a:latin typeface="Tahoma" panose="020B0604030504040204" pitchFamily="34" charset="0"/>
                <a:ea typeface="Tahoma" panose="020B0604030504040204" pitchFamily="34" charset="0"/>
                <a:cs typeface="Tahoma" panose="020B0604030504040204" pitchFamily="34" charset="0"/>
              </a:rPr>
              <a:t>Curriculum Intent</a:t>
            </a:r>
          </a:p>
          <a:p>
            <a:pPr>
              <a:spcAft>
                <a:spcPts val="300"/>
              </a:spcAft>
            </a:pPr>
            <a:endParaRPr lang="en-GB" sz="700" b="1" dirty="0">
              <a:effectLst/>
              <a:latin typeface="Tahoma" panose="020B0604030504040204" pitchFamily="34" charset="0"/>
              <a:ea typeface="Tahoma" panose="020B0604030504040204" pitchFamily="34" charset="0"/>
              <a:cs typeface="Tahoma" panose="020B0604030504040204" pitchFamily="34" charset="0"/>
            </a:endParaRPr>
          </a:p>
          <a:p>
            <a:pPr marL="285750" indent="-285750">
              <a:spcAft>
                <a:spcPts val="300"/>
              </a:spcAft>
              <a:buFont typeface="Arial" panose="020B0604020202020204" pitchFamily="34" charset="0"/>
              <a:buChar char="•"/>
            </a:pPr>
            <a:r>
              <a:rPr lang="en-GB" sz="170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GB" sz="1700" spc="25" dirty="0">
                <a:effectLst/>
                <a:latin typeface="Tahoma" panose="020B0604030504040204" pitchFamily="34" charset="0"/>
                <a:ea typeface="Tahoma" panose="020B0604030504040204" pitchFamily="34" charset="0"/>
                <a:cs typeface="Tahoma" panose="020B0604030504040204" pitchFamily="34" charset="0"/>
              </a:rPr>
              <a:t>Personal and academic progress over their time within the school community.</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spcBef>
                <a:spcPts val="525"/>
              </a:spcBef>
              <a:spcAft>
                <a:spcPts val="525"/>
              </a:spcAft>
              <a:buSzPts val="1000"/>
              <a:buFont typeface="Symbol" pitchFamily="2" charset="2"/>
              <a:buChar char=""/>
              <a:tabLst>
                <a:tab pos="457200" algn="l"/>
              </a:tabLst>
            </a:pPr>
            <a:r>
              <a:rPr lang="en-GB" sz="1700" spc="25" dirty="0">
                <a:effectLst/>
                <a:latin typeface="Tahoma" panose="020B0604030504040204" pitchFamily="34" charset="0"/>
                <a:ea typeface="Tahoma" panose="020B0604030504040204" pitchFamily="34" charset="0"/>
                <a:cs typeface="Tahoma" panose="020B0604030504040204" pitchFamily="34" charset="0"/>
              </a:rPr>
              <a:t>The majority of curriculum time is given to core subjects to ensure that our learners have the essential skills needed for life and access to the wider curriculum.</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spcBef>
                <a:spcPts val="525"/>
              </a:spcBef>
              <a:spcAft>
                <a:spcPts val="525"/>
              </a:spcAft>
              <a:buSzPts val="1000"/>
              <a:buFont typeface="Symbol" pitchFamily="2" charset="2"/>
              <a:buChar char=""/>
              <a:tabLst>
                <a:tab pos="457200" algn="l"/>
              </a:tabLst>
            </a:pPr>
            <a:r>
              <a:rPr lang="en-GB" sz="1700" spc="25" dirty="0">
                <a:effectLst/>
                <a:latin typeface="Tahoma" panose="020B0604030504040204" pitchFamily="34" charset="0"/>
                <a:ea typeface="Tahoma" panose="020B0604030504040204" pitchFamily="34" charset="0"/>
                <a:cs typeface="Tahoma" panose="020B0604030504040204" pitchFamily="34" charset="0"/>
              </a:rPr>
              <a:t>Personalised, differentiated support to stretch and challenge our learners so progress is accelerated from point of entry. </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spcBef>
                <a:spcPts val="525"/>
              </a:spcBef>
              <a:spcAft>
                <a:spcPts val="525"/>
              </a:spcAft>
              <a:buSzPts val="1000"/>
              <a:buFont typeface="Symbol" pitchFamily="2" charset="2"/>
              <a:buChar char=""/>
              <a:tabLst>
                <a:tab pos="457200" algn="l"/>
              </a:tabLst>
            </a:pPr>
            <a:r>
              <a:rPr lang="en-GB" sz="1700" spc="25" dirty="0">
                <a:effectLst/>
                <a:latin typeface="Tahoma" panose="020B0604030504040204" pitchFamily="34" charset="0"/>
                <a:ea typeface="Tahoma" panose="020B0604030504040204" pitchFamily="34" charset="0"/>
                <a:cs typeface="Tahoma" panose="020B0604030504040204" pitchFamily="34" charset="0"/>
              </a:rPr>
              <a:t>Ensure all our learners make progress towards national expectations to narrow the gaps in learning.</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spcBef>
                <a:spcPts val="525"/>
              </a:spcBef>
              <a:spcAft>
                <a:spcPts val="525"/>
              </a:spcAft>
              <a:buSzPts val="1000"/>
              <a:buFont typeface="Symbol" pitchFamily="2" charset="2"/>
              <a:buChar char=""/>
              <a:tabLst>
                <a:tab pos="457200" algn="l"/>
              </a:tabLst>
            </a:pPr>
            <a:r>
              <a:rPr lang="en-GB" sz="1700" spc="25" dirty="0">
                <a:effectLst/>
                <a:latin typeface="Tahoma" panose="020B0604030504040204" pitchFamily="34" charset="0"/>
                <a:ea typeface="Tahoma" panose="020B0604030504040204" pitchFamily="34" charset="0"/>
                <a:cs typeface="Tahoma" panose="020B0604030504040204" pitchFamily="34" charset="0"/>
              </a:rPr>
              <a:t>Enrichment through a creative curriculum and outdoor education which underpins SMSC and British values to create responsible and active learners.</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spcBef>
                <a:spcPts val="525"/>
              </a:spcBef>
              <a:spcAft>
                <a:spcPts val="525"/>
              </a:spcAft>
              <a:buSzPts val="1000"/>
              <a:buFont typeface="Symbol" pitchFamily="2" charset="2"/>
              <a:buChar char=""/>
              <a:tabLst>
                <a:tab pos="457200" algn="l"/>
              </a:tabLst>
            </a:pPr>
            <a:r>
              <a:rPr lang="en-GB" sz="1700"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Provide smooth transitions between different phases of school life to enable continuous and progressive learning at all points.</a:t>
            </a:r>
          </a:p>
          <a:p>
            <a:pPr marL="342900" lvl="0" indent="-342900">
              <a:lnSpc>
                <a:spcPct val="107000"/>
              </a:lnSpc>
              <a:spcBef>
                <a:spcPts val="525"/>
              </a:spcBef>
              <a:spcAft>
                <a:spcPts val="525"/>
              </a:spcAft>
              <a:buSzPts val="1000"/>
              <a:buFont typeface="Symbol" pitchFamily="2" charset="2"/>
              <a:buChar char=""/>
              <a:tabLst>
                <a:tab pos="457200" algn="l"/>
              </a:tabLst>
            </a:pPr>
            <a:r>
              <a:rPr lang="en-GB" sz="1700" spc="25" dirty="0">
                <a:effectLst/>
                <a:latin typeface="Tahoma" panose="020B0604030504040204" pitchFamily="34" charset="0"/>
                <a:ea typeface="Tahoma" panose="020B0604030504040204" pitchFamily="34" charset="0"/>
                <a:cs typeface="Tahoma" panose="020B0604030504040204" pitchFamily="34" charset="0"/>
              </a:rPr>
              <a:t>Intervention programmes and community activities are offered to enhance learning, personal development, and safety</a:t>
            </a:r>
            <a:endParaRPr lang="en-GB" sz="17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nSpc>
                <a:spcPct val="107000"/>
              </a:lnSpc>
              <a:spcBef>
                <a:spcPts val="525"/>
              </a:spcBef>
              <a:spcAft>
                <a:spcPts val="525"/>
              </a:spcAft>
              <a:buSzPts val="1000"/>
              <a:buFont typeface="Symbol" pitchFamily="2" charset="2"/>
              <a:buChar char=""/>
              <a:tabLst>
                <a:tab pos="457200" algn="l"/>
              </a:tabLst>
            </a:pPr>
            <a:r>
              <a:rPr lang="en-GB" sz="1700" spc="25" dirty="0">
                <a:effectLst/>
                <a:latin typeface="Tahoma" panose="020B0604030504040204" pitchFamily="34" charset="0"/>
                <a:ea typeface="Tahoma" panose="020B0604030504040204" pitchFamily="34" charset="0"/>
                <a:cs typeface="Tahoma" panose="020B0604030504040204" pitchFamily="34" charset="0"/>
              </a:rPr>
              <a:t>Careers Information Advice and Guidance is embedded across the school.</a:t>
            </a:r>
            <a:endParaRPr lang="en-GB" sz="17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5">
            <a:extLst>
              <a:ext uri="{FF2B5EF4-FFF2-40B4-BE49-F238E27FC236}">
                <a16:creationId xmlns:a16="http://schemas.microsoft.com/office/drawing/2014/main" id="{DDC37E7E-50BB-4E0F-6FD7-31B1ED3DE3B8}"/>
              </a:ext>
            </a:extLst>
          </p:cNvPr>
          <p:cNvSpPr txBox="1"/>
          <p:nvPr/>
        </p:nvSpPr>
        <p:spPr>
          <a:xfrm>
            <a:off x="1850002" y="379882"/>
            <a:ext cx="9502765" cy="5393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7000"/>
              </a:lnSpc>
              <a:spcAft>
                <a:spcPts val="800"/>
              </a:spcAft>
            </a:pPr>
            <a:r>
              <a:rPr lang="en-US" sz="36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Curriculum</a:t>
            </a:r>
          </a:p>
        </p:txBody>
      </p:sp>
    </p:spTree>
    <p:extLst>
      <p:ext uri="{BB962C8B-B14F-4D97-AF65-F5344CB8AC3E}">
        <p14:creationId xmlns:p14="http://schemas.microsoft.com/office/powerpoint/2010/main" val="505734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156A9-5C39-E27A-92A4-C4AF8CD843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FDF53E-DC97-0AE0-66DD-AD27EBF31CBB}"/>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245FAA7B-6B86-93A8-F713-FC7E9A1347D3}"/>
              </a:ext>
            </a:extLst>
          </p:cNvPr>
          <p:cNvGrpSpPr/>
          <p:nvPr/>
        </p:nvGrpSpPr>
        <p:grpSpPr>
          <a:xfrm>
            <a:off x="9756999" y="-1936002"/>
            <a:ext cx="4111072" cy="4111072"/>
            <a:chOff x="0" y="0"/>
            <a:chExt cx="812800" cy="812800"/>
          </a:xfrm>
        </p:grpSpPr>
        <p:sp>
          <p:nvSpPr>
            <p:cNvPr id="4" name="Freeform 4">
              <a:extLst>
                <a:ext uri="{FF2B5EF4-FFF2-40B4-BE49-F238E27FC236}">
                  <a16:creationId xmlns:a16="http://schemas.microsoft.com/office/drawing/2014/main" id="{C69117D1-DFD5-09D3-D4A4-2B24B0C5270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D00FD4E4-E70F-82C4-1323-D56E8EC28C16}"/>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F7D470D5-BDED-D5AF-1E50-32163DC73AC3}"/>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F6779A11-C8FE-7E5B-8006-60B5A4B24973}"/>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D09669C1-05A5-04AA-DCB6-975E730204F0}"/>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8FEA93F4-E745-3CB8-E4D2-A7876D099D78}"/>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7C064FC9-A3FD-CFDB-57AA-4C3C672ADC34}"/>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6" name="TextBox 16">
            <a:extLst>
              <a:ext uri="{FF2B5EF4-FFF2-40B4-BE49-F238E27FC236}">
                <a16:creationId xmlns:a16="http://schemas.microsoft.com/office/drawing/2014/main" id="{7E996705-AAA1-1F01-DA03-C3D86F44F123}"/>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descr="A white and black text on a white background&#10;&#10;Description automatically generated">
            <a:extLst>
              <a:ext uri="{FF2B5EF4-FFF2-40B4-BE49-F238E27FC236}">
                <a16:creationId xmlns:a16="http://schemas.microsoft.com/office/drawing/2014/main" id="{1D4774F1-25BD-9D7F-A74A-E262BEBBEE37}"/>
              </a:ext>
            </a:extLst>
          </p:cNvPr>
          <p:cNvPicPr>
            <a:picLocks noChangeAspect="1"/>
          </p:cNvPicPr>
          <p:nvPr/>
        </p:nvPicPr>
        <p:blipFill rotWithShape="1">
          <a:blip r:embed="rId10">
            <a:extLst>
              <a:ext uri="{28A0092B-C50C-407E-A947-70E740481C1C}">
                <a14:useLocalDpi xmlns:a14="http://schemas.microsoft.com/office/drawing/2010/main" val="0"/>
              </a:ext>
            </a:extLst>
          </a:blip>
          <a:srcRect l="1185" t="514" r="99" b="3761"/>
          <a:stretch/>
        </p:blipFill>
        <p:spPr>
          <a:xfrm>
            <a:off x="4864337" y="4303982"/>
            <a:ext cx="5917406" cy="2292167"/>
          </a:xfrm>
          <a:prstGeom prst="rect">
            <a:avLst/>
          </a:prstGeom>
        </p:spPr>
      </p:pic>
      <p:pic>
        <p:nvPicPr>
          <p:cNvPr id="19" name="Picture 18" descr="A list of jobs with black text&#10;&#10;Description automatically generated with medium confidence">
            <a:extLst>
              <a:ext uri="{FF2B5EF4-FFF2-40B4-BE49-F238E27FC236}">
                <a16:creationId xmlns:a16="http://schemas.microsoft.com/office/drawing/2014/main" id="{55930739-47D3-3B25-05E4-DB9880BDB1A5}"/>
              </a:ext>
            </a:extLst>
          </p:cNvPr>
          <p:cNvPicPr>
            <a:picLocks noChangeAspect="1"/>
          </p:cNvPicPr>
          <p:nvPr/>
        </p:nvPicPr>
        <p:blipFill rotWithShape="1">
          <a:blip r:embed="rId11">
            <a:extLst>
              <a:ext uri="{28A0092B-C50C-407E-A947-70E740481C1C}">
                <a14:useLocalDpi xmlns:a14="http://schemas.microsoft.com/office/drawing/2010/main" val="0"/>
              </a:ext>
            </a:extLst>
          </a:blip>
          <a:srcRect l="1048" t="354" r="1271" b="4002"/>
          <a:stretch/>
        </p:blipFill>
        <p:spPr>
          <a:xfrm>
            <a:off x="4870295" y="2566302"/>
            <a:ext cx="5917406" cy="1627669"/>
          </a:xfrm>
          <a:prstGeom prst="rect">
            <a:avLst/>
          </a:prstGeom>
        </p:spPr>
      </p:pic>
      <p:pic>
        <p:nvPicPr>
          <p:cNvPr id="21" name="Picture 20" descr="A white background with black text&#10;&#10;Description automatically generated">
            <a:extLst>
              <a:ext uri="{FF2B5EF4-FFF2-40B4-BE49-F238E27FC236}">
                <a16:creationId xmlns:a16="http://schemas.microsoft.com/office/drawing/2014/main" id="{ACF23FA9-87C1-D3AD-1C5E-43FE6F243F4C}"/>
              </a:ext>
            </a:extLst>
          </p:cNvPr>
          <p:cNvPicPr>
            <a:picLocks noChangeAspect="1"/>
          </p:cNvPicPr>
          <p:nvPr/>
        </p:nvPicPr>
        <p:blipFill rotWithShape="1">
          <a:blip r:embed="rId12">
            <a:extLst>
              <a:ext uri="{28A0092B-C50C-407E-A947-70E740481C1C}">
                <a14:useLocalDpi xmlns:a14="http://schemas.microsoft.com/office/drawing/2010/main" val="0"/>
              </a:ext>
            </a:extLst>
          </a:blip>
          <a:srcRect l="1144" t="1254" r="1099" b="2016"/>
          <a:stretch/>
        </p:blipFill>
        <p:spPr>
          <a:xfrm>
            <a:off x="2501358" y="56148"/>
            <a:ext cx="5319368" cy="2394526"/>
          </a:xfrm>
          <a:prstGeom prst="rect">
            <a:avLst/>
          </a:prstGeom>
        </p:spPr>
      </p:pic>
      <p:sp>
        <p:nvSpPr>
          <p:cNvPr id="14" name="TextBox 15">
            <a:extLst>
              <a:ext uri="{FF2B5EF4-FFF2-40B4-BE49-F238E27FC236}">
                <a16:creationId xmlns:a16="http://schemas.microsoft.com/office/drawing/2014/main" id="{2478CBD9-5095-18F2-F105-92C0590FDDD0}"/>
              </a:ext>
            </a:extLst>
          </p:cNvPr>
          <p:cNvSpPr txBox="1"/>
          <p:nvPr/>
        </p:nvSpPr>
        <p:spPr>
          <a:xfrm>
            <a:off x="7967947" y="880329"/>
            <a:ext cx="2027243" cy="85735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07000"/>
              </a:lnSpc>
              <a:spcAft>
                <a:spcPts val="800"/>
              </a:spcAft>
            </a:pPr>
            <a:r>
              <a:rPr lang="en-US" sz="24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Acade</a:t>
            </a:r>
            <a:r>
              <a:rPr lang="en-US" sz="2400" b="1" dirty="0">
                <a:solidFill>
                  <a:srgbClr val="1B7046"/>
                </a:solidFill>
                <a:latin typeface="Tahoma" panose="020B0604030504040204" pitchFamily="34" charset="0"/>
                <a:ea typeface="Tahoma" panose="020B0604030504040204" pitchFamily="34" charset="0"/>
                <a:cs typeface="Tahoma" panose="020B0604030504040204" pitchFamily="34" charset="0"/>
              </a:rPr>
              <a:t>mic </a:t>
            </a:r>
          </a:p>
          <a:p>
            <a:pPr algn="ctr">
              <a:lnSpc>
                <a:spcPct val="107000"/>
              </a:lnSpc>
              <a:spcAft>
                <a:spcPts val="800"/>
              </a:spcAft>
            </a:pPr>
            <a:r>
              <a:rPr lang="en-US" sz="2400" b="1" dirty="0">
                <a:solidFill>
                  <a:srgbClr val="1B7046"/>
                </a:solidFill>
                <a:latin typeface="Tahoma" panose="020B0604030504040204" pitchFamily="34" charset="0"/>
                <a:ea typeface="Tahoma" panose="020B0604030504040204" pitchFamily="34" charset="0"/>
                <a:cs typeface="Tahoma" panose="020B0604030504040204" pitchFamily="34" charset="0"/>
              </a:rPr>
              <a:t>Achievement</a:t>
            </a:r>
            <a:endParaRPr lang="en-US" sz="2400" b="1" dirty="0">
              <a:solidFill>
                <a:srgbClr val="1B7046"/>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5" name="TextBox 15">
            <a:extLst>
              <a:ext uri="{FF2B5EF4-FFF2-40B4-BE49-F238E27FC236}">
                <a16:creationId xmlns:a16="http://schemas.microsoft.com/office/drawing/2014/main" id="{2D7BD1C2-8BC7-69D8-BBC2-41C6E5713E15}"/>
              </a:ext>
            </a:extLst>
          </p:cNvPr>
          <p:cNvSpPr txBox="1"/>
          <p:nvPr/>
        </p:nvSpPr>
        <p:spPr>
          <a:xfrm>
            <a:off x="2640455" y="3051621"/>
            <a:ext cx="2027243" cy="75475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07000"/>
              </a:lnSpc>
              <a:spcAft>
                <a:spcPts val="800"/>
              </a:spcAft>
            </a:pPr>
            <a:r>
              <a:rPr lang="en-US" sz="24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Preparing</a:t>
            </a:r>
            <a:r>
              <a:rPr lang="en-US" sz="2400" b="1" dirty="0">
                <a:solidFill>
                  <a:srgbClr val="1B7046"/>
                </a:solidFill>
                <a:latin typeface="Tahoma" panose="020B0604030504040204" pitchFamily="34" charset="0"/>
                <a:ea typeface="Tahoma" panose="020B0604030504040204" pitchFamily="34" charset="0"/>
                <a:cs typeface="Tahoma" panose="020B0604030504040204" pitchFamily="34" charset="0"/>
              </a:rPr>
              <a:t> for working life</a:t>
            </a:r>
            <a:endParaRPr lang="en-US" sz="2400" b="1" dirty="0">
              <a:solidFill>
                <a:srgbClr val="1B7046"/>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8" name="TextBox 15">
            <a:extLst>
              <a:ext uri="{FF2B5EF4-FFF2-40B4-BE49-F238E27FC236}">
                <a16:creationId xmlns:a16="http://schemas.microsoft.com/office/drawing/2014/main" id="{F5B48C4C-C07B-7F45-D185-849E0B2EFA7F}"/>
              </a:ext>
            </a:extLst>
          </p:cNvPr>
          <p:cNvSpPr txBox="1"/>
          <p:nvPr/>
        </p:nvSpPr>
        <p:spPr>
          <a:xfrm>
            <a:off x="2501358" y="4520563"/>
            <a:ext cx="2027243" cy="15451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07000"/>
              </a:lnSpc>
              <a:spcAft>
                <a:spcPts val="800"/>
              </a:spcAft>
            </a:pPr>
            <a:r>
              <a:rPr lang="en-US" sz="2400" b="1" dirty="0">
                <a:solidFill>
                  <a:srgbClr val="1B7046"/>
                </a:solidFill>
                <a:effectLst/>
                <a:latin typeface="Tahoma" panose="020B0604030504040204" pitchFamily="34" charset="0"/>
                <a:ea typeface="Tahoma" panose="020B0604030504040204" pitchFamily="34" charset="0"/>
                <a:cs typeface="Tahoma" panose="020B0604030504040204" pitchFamily="34" charset="0"/>
              </a:rPr>
              <a:t>Becoming active and responsible citizens</a:t>
            </a:r>
          </a:p>
        </p:txBody>
      </p:sp>
      <p:grpSp>
        <p:nvGrpSpPr>
          <p:cNvPr id="6" name="Group 6">
            <a:extLst>
              <a:ext uri="{FF2B5EF4-FFF2-40B4-BE49-F238E27FC236}">
                <a16:creationId xmlns:a16="http://schemas.microsoft.com/office/drawing/2014/main" id="{541A054A-77ED-0775-08C7-BB3B9BD5299B}"/>
              </a:ext>
            </a:extLst>
          </p:cNvPr>
          <p:cNvGrpSpPr/>
          <p:nvPr/>
        </p:nvGrpSpPr>
        <p:grpSpPr>
          <a:xfrm>
            <a:off x="9339831" y="5933540"/>
            <a:ext cx="3581179" cy="3581179"/>
            <a:chOff x="0" y="0"/>
            <a:chExt cx="812800" cy="812800"/>
          </a:xfrm>
        </p:grpSpPr>
        <p:sp>
          <p:nvSpPr>
            <p:cNvPr id="8" name="TextBox 8">
              <a:extLst>
                <a:ext uri="{FF2B5EF4-FFF2-40B4-BE49-F238E27FC236}">
                  <a16:creationId xmlns:a16="http://schemas.microsoft.com/office/drawing/2014/main" id="{7D87F2B3-235B-499B-E416-1F9AC25773ED}"/>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sp>
          <p:nvSpPr>
            <p:cNvPr id="7" name="Freeform 7">
              <a:extLst>
                <a:ext uri="{FF2B5EF4-FFF2-40B4-BE49-F238E27FC236}">
                  <a16:creationId xmlns:a16="http://schemas.microsoft.com/office/drawing/2014/main" id="{94163F51-F8A6-EC3E-A6DD-79B8B4F0F4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grpSp>
    </p:spTree>
    <p:extLst>
      <p:ext uri="{BB962C8B-B14F-4D97-AF65-F5344CB8AC3E}">
        <p14:creationId xmlns:p14="http://schemas.microsoft.com/office/powerpoint/2010/main" val="11195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7016-949F-33BF-B843-B56910A7AD4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15747D7-A506-811C-5E1F-B1BA160E2230}"/>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A1B0ABC2-DF59-F2C1-12AA-4F29026C0DCE}"/>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67E8BB79-3BE3-FFDC-BF26-1446841288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7EBACF2B-5597-89C1-45EB-30B07624E9D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D847EB93-5E4E-BCE3-4957-24F46C1057EC}"/>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87ED1819-053F-A115-5755-6C5FCE04CA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E1A4D775-C67E-BA2E-957D-84CB9678EA90}"/>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8A21A586-6A8A-1D77-C0A8-8BAC21350792}"/>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F82D7CF2-C23B-EA28-C420-3CAE3ABCE06D}"/>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B42CA6F6-7824-2A53-1CF2-3DB85A554CF6}"/>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08CEE46F-687C-CE70-092B-6B769F04DCC9}"/>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487D4BDF-CF7C-BC63-C605-E8A5A42B770E}"/>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417CA257-65A4-5D72-9FC1-FE3E196B90CA}"/>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6EFE58AB-4AED-C0A1-0E4A-7B8001462A07}"/>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7" name="Picture 16" descr="A close-up of a school&#10;&#10;Description automatically generated">
            <a:extLst>
              <a:ext uri="{FF2B5EF4-FFF2-40B4-BE49-F238E27FC236}">
                <a16:creationId xmlns:a16="http://schemas.microsoft.com/office/drawing/2014/main" id="{2541947F-C286-09C8-E864-B2D74A6BA36A}"/>
              </a:ext>
            </a:extLst>
          </p:cNvPr>
          <p:cNvPicPr>
            <a:picLocks noChangeAspect="1"/>
          </p:cNvPicPr>
          <p:nvPr/>
        </p:nvPicPr>
        <p:blipFill rotWithShape="1">
          <a:blip r:embed="rId10">
            <a:extLst>
              <a:ext uri="{28A0092B-C50C-407E-A947-70E740481C1C}">
                <a14:useLocalDpi xmlns:a14="http://schemas.microsoft.com/office/drawing/2010/main" val="0"/>
              </a:ext>
            </a:extLst>
          </a:blip>
          <a:srcRect r="837" b="1100"/>
          <a:stretch/>
        </p:blipFill>
        <p:spPr>
          <a:xfrm>
            <a:off x="2552608" y="582254"/>
            <a:ext cx="7570186" cy="5693491"/>
          </a:xfrm>
          <a:prstGeom prst="rect">
            <a:avLst/>
          </a:prstGeom>
        </p:spPr>
      </p:pic>
    </p:spTree>
    <p:extLst>
      <p:ext uri="{BB962C8B-B14F-4D97-AF65-F5344CB8AC3E}">
        <p14:creationId xmlns:p14="http://schemas.microsoft.com/office/powerpoint/2010/main" val="394243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0422E-F158-154B-43EB-E5A89B65F2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9EEF86-E273-BBDE-4BE4-EAD54F3E1552}"/>
              </a:ext>
            </a:extLst>
          </p:cNvPr>
          <p:cNvSpPr/>
          <p:nvPr/>
        </p:nvSpPr>
        <p:spPr>
          <a:xfrm>
            <a:off x="5125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53" t="-3076" r="-3076" b="-3053"/>
            </a:stretch>
          </a:blipFill>
        </p:spPr>
        <p:txBody>
          <a:bodyPr/>
          <a:lstStyle/>
          <a:p>
            <a:endParaRPr lang="en-GB"/>
          </a:p>
        </p:txBody>
      </p:sp>
      <p:grpSp>
        <p:nvGrpSpPr>
          <p:cNvPr id="3" name="Group 3">
            <a:extLst>
              <a:ext uri="{FF2B5EF4-FFF2-40B4-BE49-F238E27FC236}">
                <a16:creationId xmlns:a16="http://schemas.microsoft.com/office/drawing/2014/main" id="{C8FE9E86-3940-AD44-9F01-351537B6A411}"/>
              </a:ext>
            </a:extLst>
          </p:cNvPr>
          <p:cNvGrpSpPr/>
          <p:nvPr/>
        </p:nvGrpSpPr>
        <p:grpSpPr>
          <a:xfrm>
            <a:off x="9793141" y="-2645685"/>
            <a:ext cx="4111072" cy="4111072"/>
            <a:chOff x="0" y="0"/>
            <a:chExt cx="812800" cy="812800"/>
          </a:xfrm>
        </p:grpSpPr>
        <p:sp>
          <p:nvSpPr>
            <p:cNvPr id="4" name="Freeform 4">
              <a:extLst>
                <a:ext uri="{FF2B5EF4-FFF2-40B4-BE49-F238E27FC236}">
                  <a16:creationId xmlns:a16="http://schemas.microsoft.com/office/drawing/2014/main" id="{39546EA1-CCDD-355E-E754-7DFA1293E3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287D"/>
            </a:solidFill>
          </p:spPr>
          <p:txBody>
            <a:bodyPr/>
            <a:lstStyle/>
            <a:p>
              <a:endParaRPr lang="en-GB"/>
            </a:p>
          </p:txBody>
        </p:sp>
        <p:sp>
          <p:nvSpPr>
            <p:cNvPr id="5" name="TextBox 5">
              <a:extLst>
                <a:ext uri="{FF2B5EF4-FFF2-40B4-BE49-F238E27FC236}">
                  <a16:creationId xmlns:a16="http://schemas.microsoft.com/office/drawing/2014/main" id="{FC5F8E2B-D366-4F07-74DB-B24BD24EBC8D}"/>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6">
            <a:extLst>
              <a:ext uri="{FF2B5EF4-FFF2-40B4-BE49-F238E27FC236}">
                <a16:creationId xmlns:a16="http://schemas.microsoft.com/office/drawing/2014/main" id="{DD5C23D8-483E-EEB8-42B9-2620C0B67624}"/>
              </a:ext>
            </a:extLst>
          </p:cNvPr>
          <p:cNvGrpSpPr/>
          <p:nvPr/>
        </p:nvGrpSpPr>
        <p:grpSpPr>
          <a:xfrm>
            <a:off x="9339831" y="5933540"/>
            <a:ext cx="3581179" cy="3581179"/>
            <a:chOff x="0" y="0"/>
            <a:chExt cx="812800" cy="812800"/>
          </a:xfrm>
        </p:grpSpPr>
        <p:sp>
          <p:nvSpPr>
            <p:cNvPr id="7" name="Freeform 7">
              <a:extLst>
                <a:ext uri="{FF2B5EF4-FFF2-40B4-BE49-F238E27FC236}">
                  <a16:creationId xmlns:a16="http://schemas.microsoft.com/office/drawing/2014/main" id="{31D1F4DE-9EAC-4027-6782-478115DB9B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09A48"/>
            </a:solidFill>
          </p:spPr>
          <p:txBody>
            <a:bodyPr/>
            <a:lstStyle/>
            <a:p>
              <a:endParaRPr lang="en-GB"/>
            </a:p>
          </p:txBody>
        </p:sp>
        <p:sp>
          <p:nvSpPr>
            <p:cNvPr id="8" name="TextBox 8">
              <a:extLst>
                <a:ext uri="{FF2B5EF4-FFF2-40B4-BE49-F238E27FC236}">
                  <a16:creationId xmlns:a16="http://schemas.microsoft.com/office/drawing/2014/main" id="{B343BFCF-4C75-F40A-D338-F9B98318FA2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 name="Freeform 9">
            <a:extLst>
              <a:ext uri="{FF2B5EF4-FFF2-40B4-BE49-F238E27FC236}">
                <a16:creationId xmlns:a16="http://schemas.microsoft.com/office/drawing/2014/main" id="{79DD3CA0-EB7C-71E5-8425-843AD8146DD2}"/>
              </a:ext>
            </a:extLst>
          </p:cNvPr>
          <p:cNvSpPr/>
          <p:nvPr/>
        </p:nvSpPr>
        <p:spPr>
          <a:xfrm>
            <a:off x="-316973" y="-1486736"/>
            <a:ext cx="2818331" cy="10134321"/>
          </a:xfrm>
          <a:custGeom>
            <a:avLst/>
            <a:gdLst/>
            <a:ahLst/>
            <a:cxnLst/>
            <a:rect l="l" t="t" r="r" b="b"/>
            <a:pathLst>
              <a:path w="4227497" h="15201482">
                <a:moveTo>
                  <a:pt x="0" y="0"/>
                </a:moveTo>
                <a:lnTo>
                  <a:pt x="4227497" y="0"/>
                </a:lnTo>
                <a:lnTo>
                  <a:pt x="4227497" y="15201483"/>
                </a:lnTo>
                <a:lnTo>
                  <a:pt x="0" y="15201483"/>
                </a:lnTo>
                <a:lnTo>
                  <a:pt x="0" y="0"/>
                </a:lnTo>
                <a:close/>
              </a:path>
            </a:pathLst>
          </a:custGeom>
          <a:blipFill>
            <a:blip r:embed="rId3">
              <a:extLst>
                <a:ext uri="{96DAC541-7B7A-43D3-8B79-37D633B846F1}">
                  <asvg:svgBlip xmlns:asvg="http://schemas.microsoft.com/office/drawing/2016/SVG/main" r:embed="rId4"/>
                </a:ext>
              </a:extLst>
            </a:blip>
            <a:stretch>
              <a:fillRect l="-259585"/>
            </a:stretch>
          </a:blipFill>
        </p:spPr>
        <p:txBody>
          <a:bodyPr/>
          <a:lstStyle/>
          <a:p>
            <a:endParaRPr lang="en-GB"/>
          </a:p>
        </p:txBody>
      </p:sp>
      <p:grpSp>
        <p:nvGrpSpPr>
          <p:cNvPr id="10" name="Group 10">
            <a:extLst>
              <a:ext uri="{FF2B5EF4-FFF2-40B4-BE49-F238E27FC236}">
                <a16:creationId xmlns:a16="http://schemas.microsoft.com/office/drawing/2014/main" id="{AFCFED85-FD8D-AD2F-FBC7-B034593B9C09}"/>
              </a:ext>
            </a:extLst>
          </p:cNvPr>
          <p:cNvGrpSpPr/>
          <p:nvPr/>
        </p:nvGrpSpPr>
        <p:grpSpPr>
          <a:xfrm>
            <a:off x="0" y="685801"/>
            <a:ext cx="1985146" cy="5549911"/>
            <a:chOff x="0" y="0"/>
            <a:chExt cx="3970292" cy="11099823"/>
          </a:xfrm>
        </p:grpSpPr>
        <p:sp>
          <p:nvSpPr>
            <p:cNvPr id="11" name="Freeform 11">
              <a:hlinkClick r:id="rId5" tooltip="https://iqmaward.com/iqm-centre-of-excellence/"/>
              <a:extLst>
                <a:ext uri="{FF2B5EF4-FFF2-40B4-BE49-F238E27FC236}">
                  <a16:creationId xmlns:a16="http://schemas.microsoft.com/office/drawing/2014/main" id="{39C94BBA-68DA-7F0F-4AEA-DC70CE987D15}"/>
                </a:ext>
              </a:extLst>
            </p:cNvPr>
            <p:cNvSpPr/>
            <p:nvPr/>
          </p:nvSpPr>
          <p:spPr>
            <a:xfrm rot="-1079585">
              <a:off x="449508" y="405041"/>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6"/>
              <a:stretch>
                <a:fillRect/>
              </a:stretch>
            </a:blipFill>
          </p:spPr>
          <p:txBody>
            <a:bodyPr/>
            <a:lstStyle/>
            <a:p>
              <a:endParaRPr lang="en-GB"/>
            </a:p>
          </p:txBody>
        </p:sp>
        <p:sp>
          <p:nvSpPr>
            <p:cNvPr id="12" name="Freeform 12">
              <a:hlinkClick r:id="rId5" tooltip="https://iqmaward.com/iqm-centre-of-excellence/"/>
              <a:extLst>
                <a:ext uri="{FF2B5EF4-FFF2-40B4-BE49-F238E27FC236}">
                  <a16:creationId xmlns:a16="http://schemas.microsoft.com/office/drawing/2014/main" id="{85CD4C40-3408-F3FF-1D03-D426AB2B1EB5}"/>
                </a:ext>
              </a:extLst>
            </p:cNvPr>
            <p:cNvSpPr/>
            <p:nvPr/>
          </p:nvSpPr>
          <p:spPr>
            <a:xfrm rot="-1079585">
              <a:off x="405041" y="3934786"/>
              <a:ext cx="3115744" cy="3115744"/>
            </a:xfrm>
            <a:custGeom>
              <a:avLst/>
              <a:gdLst/>
              <a:ahLst/>
              <a:cxnLst/>
              <a:rect l="l" t="t" r="r" b="b"/>
              <a:pathLst>
                <a:path w="3115744" h="3115744">
                  <a:moveTo>
                    <a:pt x="0" y="0"/>
                  </a:moveTo>
                  <a:lnTo>
                    <a:pt x="3115743" y="0"/>
                  </a:lnTo>
                  <a:lnTo>
                    <a:pt x="3115743" y="3115743"/>
                  </a:lnTo>
                  <a:lnTo>
                    <a:pt x="0" y="3115743"/>
                  </a:lnTo>
                  <a:lnTo>
                    <a:pt x="0" y="0"/>
                  </a:lnTo>
                  <a:close/>
                </a:path>
              </a:pathLst>
            </a:custGeom>
            <a:blipFill>
              <a:blip r:embed="rId7"/>
              <a:stretch>
                <a:fillRect/>
              </a:stretch>
            </a:blipFill>
          </p:spPr>
          <p:txBody>
            <a:bodyPr/>
            <a:lstStyle/>
            <a:p>
              <a:endParaRPr lang="en-GB"/>
            </a:p>
          </p:txBody>
        </p:sp>
        <p:sp>
          <p:nvSpPr>
            <p:cNvPr id="13" name="Freeform 13">
              <a:hlinkClick r:id="rId8" tooltip="https://iqmaward.com/iqm-flagship-school/"/>
              <a:extLst>
                <a:ext uri="{FF2B5EF4-FFF2-40B4-BE49-F238E27FC236}">
                  <a16:creationId xmlns:a16="http://schemas.microsoft.com/office/drawing/2014/main" id="{7E5EE93E-96CD-1E02-6EF9-A7F01C44CE14}"/>
                </a:ext>
              </a:extLst>
            </p:cNvPr>
            <p:cNvSpPr/>
            <p:nvPr/>
          </p:nvSpPr>
          <p:spPr>
            <a:xfrm rot="-1079585">
              <a:off x="424108" y="7579039"/>
              <a:ext cx="3115744" cy="3115744"/>
            </a:xfrm>
            <a:custGeom>
              <a:avLst/>
              <a:gdLst/>
              <a:ahLst/>
              <a:cxnLst/>
              <a:rect l="l" t="t" r="r" b="b"/>
              <a:pathLst>
                <a:path w="3115744" h="3115744">
                  <a:moveTo>
                    <a:pt x="0" y="0"/>
                  </a:moveTo>
                  <a:lnTo>
                    <a:pt x="3115743" y="0"/>
                  </a:lnTo>
                  <a:lnTo>
                    <a:pt x="3115743" y="3115744"/>
                  </a:lnTo>
                  <a:lnTo>
                    <a:pt x="0" y="3115744"/>
                  </a:lnTo>
                  <a:lnTo>
                    <a:pt x="0" y="0"/>
                  </a:lnTo>
                  <a:close/>
                </a:path>
              </a:pathLst>
            </a:custGeom>
            <a:blipFill>
              <a:blip r:embed="rId9"/>
              <a:stretch>
                <a:fillRect/>
              </a:stretch>
            </a:blipFill>
          </p:spPr>
          <p:txBody>
            <a:bodyPr/>
            <a:lstStyle/>
            <a:p>
              <a:endParaRPr lang="en-GB"/>
            </a:p>
          </p:txBody>
        </p:sp>
      </p:grpSp>
      <p:sp>
        <p:nvSpPr>
          <p:cNvPr id="15" name="TextBox 15">
            <a:extLst>
              <a:ext uri="{FF2B5EF4-FFF2-40B4-BE49-F238E27FC236}">
                <a16:creationId xmlns:a16="http://schemas.microsoft.com/office/drawing/2014/main" id="{4608B1B5-8EDF-27FB-256F-0593F7316194}"/>
              </a:ext>
            </a:extLst>
          </p:cNvPr>
          <p:cNvSpPr txBox="1"/>
          <p:nvPr/>
        </p:nvSpPr>
        <p:spPr>
          <a:xfrm>
            <a:off x="2740485" y="2275548"/>
            <a:ext cx="7590161" cy="107766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986"/>
              </a:lnSpc>
            </a:pPr>
            <a:r>
              <a:rPr lang="en-US" sz="4400" b="1" dirty="0">
                <a:solidFill>
                  <a:srgbClr val="000000"/>
                </a:solidFill>
                <a:latin typeface="Tahoma Bold"/>
                <a:ea typeface="Tahoma Bold"/>
                <a:cs typeface="Tahoma Bold"/>
                <a:sym typeface="Tahoma Bold"/>
              </a:rPr>
              <a:t>Insert text here</a:t>
            </a:r>
          </a:p>
        </p:txBody>
      </p:sp>
      <p:sp>
        <p:nvSpPr>
          <p:cNvPr id="16" name="TextBox 16">
            <a:extLst>
              <a:ext uri="{FF2B5EF4-FFF2-40B4-BE49-F238E27FC236}">
                <a16:creationId xmlns:a16="http://schemas.microsoft.com/office/drawing/2014/main" id="{6D1A4397-4C4F-A72A-897C-8FC2831BAD6A}"/>
              </a:ext>
            </a:extLst>
          </p:cNvPr>
          <p:cNvSpPr txBox="1"/>
          <p:nvPr/>
        </p:nvSpPr>
        <p:spPr>
          <a:xfrm>
            <a:off x="1722600" y="6326513"/>
            <a:ext cx="2279849" cy="2991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612"/>
              </a:lnSpc>
            </a:pPr>
            <a:r>
              <a:rPr lang="en-US" sz="1866">
                <a:solidFill>
                  <a:srgbClr val="000000"/>
                </a:solidFill>
                <a:latin typeface="Tahoma"/>
                <a:ea typeface="Tahoma"/>
                <a:cs typeface="Tahoma"/>
                <a:sym typeface="Tahoma"/>
              </a:rPr>
              <a:t>#IQMFamily</a:t>
            </a:r>
          </a:p>
        </p:txBody>
      </p:sp>
      <p:pic>
        <p:nvPicPr>
          <p:cNvPr id="18" name="Picture 17" descr="A collage of a person writing on a paper&#10;&#10;Description automatically generated">
            <a:extLst>
              <a:ext uri="{FF2B5EF4-FFF2-40B4-BE49-F238E27FC236}">
                <a16:creationId xmlns:a16="http://schemas.microsoft.com/office/drawing/2014/main" id="{B2F308C1-53A7-8E7B-8A85-63A9F1166298}"/>
              </a:ext>
            </a:extLst>
          </p:cNvPr>
          <p:cNvPicPr>
            <a:picLocks noChangeAspect="1"/>
          </p:cNvPicPr>
          <p:nvPr/>
        </p:nvPicPr>
        <p:blipFill rotWithShape="1">
          <a:blip r:embed="rId10">
            <a:extLst>
              <a:ext uri="{28A0092B-C50C-407E-A947-70E740481C1C}">
                <a14:useLocalDpi xmlns:a14="http://schemas.microsoft.com/office/drawing/2010/main" val="0"/>
              </a:ext>
            </a:extLst>
          </a:blip>
          <a:srcRect r="640" b="30"/>
          <a:stretch/>
        </p:blipFill>
        <p:spPr>
          <a:xfrm>
            <a:off x="2552608" y="599822"/>
            <a:ext cx="7570783" cy="5691339"/>
          </a:xfrm>
          <a:prstGeom prst="rect">
            <a:avLst/>
          </a:prstGeom>
        </p:spPr>
      </p:pic>
    </p:spTree>
    <p:extLst>
      <p:ext uri="{BB962C8B-B14F-4D97-AF65-F5344CB8AC3E}">
        <p14:creationId xmlns:p14="http://schemas.microsoft.com/office/powerpoint/2010/main" val="42863124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9ce971-8e4f-45dd-970f-28b2c027d3e3">
      <Terms xmlns="http://schemas.microsoft.com/office/infopath/2007/PartnerControls"/>
    </lcf76f155ced4ddcb4097134ff3c332f>
    <TaxCatchAll xmlns="6e3d52fe-50b3-4eff-a469-deeccc962dc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8D93F5BFFD5243A1963B60F3485A07" ma:contentTypeVersion="15" ma:contentTypeDescription="Create a new document." ma:contentTypeScope="" ma:versionID="45cba8a91e4b6768a2810845adf1c285">
  <xsd:schema xmlns:xsd="http://www.w3.org/2001/XMLSchema" xmlns:xs="http://www.w3.org/2001/XMLSchema" xmlns:p="http://schemas.microsoft.com/office/2006/metadata/properties" xmlns:ns2="259ce971-8e4f-45dd-970f-28b2c027d3e3" xmlns:ns3="6e3d52fe-50b3-4eff-a469-deeccc962dc4" targetNamespace="http://schemas.microsoft.com/office/2006/metadata/properties" ma:root="true" ma:fieldsID="a005b20fd4ec57cc7b4b0000cf229d05" ns2:_="" ns3:_="">
    <xsd:import namespace="259ce971-8e4f-45dd-970f-28b2c027d3e3"/>
    <xsd:import namespace="6e3d52fe-50b3-4eff-a469-deeccc962d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9ce971-8e4f-45dd-970f-28b2c027d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e486aba-4ae0-446c-829b-2528bae80bd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3d52fe-50b3-4eff-a469-deeccc962dc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25485df-fef4-433c-961e-91cf44355d6c}" ma:internalName="TaxCatchAll" ma:showField="CatchAllData" ma:web="6e3d52fe-50b3-4eff-a469-deeccc962dc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35A1C5-D8EC-40EA-8C32-C85ACEA8B1A6}">
  <ds:schemaRefs>
    <ds:schemaRef ds:uri="http://schemas.microsoft.com/office/2006/metadata/properties"/>
    <ds:schemaRef ds:uri="http://purl.org/dc/dcmitype/"/>
    <ds:schemaRef ds:uri="6e3d52fe-50b3-4eff-a469-deeccc962dc4"/>
    <ds:schemaRef ds:uri="259ce971-8e4f-45dd-970f-28b2c027d3e3"/>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20D43308-206C-48C0-9770-608F4027662D}">
  <ds:schemaRefs>
    <ds:schemaRef ds:uri="http://schemas.microsoft.com/sharepoint/v3/contenttype/forms"/>
  </ds:schemaRefs>
</ds:datastoreItem>
</file>

<file path=customXml/itemProps3.xml><?xml version="1.0" encoding="utf-8"?>
<ds:datastoreItem xmlns:ds="http://schemas.openxmlformats.org/officeDocument/2006/customXml" ds:itemID="{2386B8E1-B0C6-48AD-B0C5-07F26BB46AD8}">
  <ds:schemaRefs>
    <ds:schemaRef ds:uri="259ce971-8e4f-45dd-970f-28b2c027d3e3"/>
    <ds:schemaRef ds:uri="6e3d52fe-50b3-4eff-a469-deeccc962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136</TotalTime>
  <Words>538</Words>
  <Application>Microsoft Office PowerPoint</Application>
  <PresentationFormat>Widescreen</PresentationFormat>
  <Paragraphs>68</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Aptos Display</vt:lpstr>
      <vt:lpstr>Arial</vt:lpstr>
      <vt:lpstr>Cambria</vt:lpstr>
      <vt:lpstr>Segoe UI</vt:lpstr>
      <vt:lpstr>Symbol</vt:lpstr>
      <vt:lpstr>Tahoma</vt:lpstr>
      <vt:lpstr>Tahoma Bold</vt:lpstr>
      <vt:lpstr>WordVisiPilcrow_MSFontService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Henderson</dc:creator>
  <cp:lastModifiedBy>Sarah Henderson</cp:lastModifiedBy>
  <cp:revision>9</cp:revision>
  <cp:lastPrinted>2024-10-04T08:48:35Z</cp:lastPrinted>
  <dcterms:created xsi:type="dcterms:W3CDTF">2024-09-30T08:18:31Z</dcterms:created>
  <dcterms:modified xsi:type="dcterms:W3CDTF">2025-01-06T13:14:06Z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0x0101009A8D93F5BFFD5243A1963B60F3485A07</vt:lpwstr>
  </property>
  <property fmtid="{D5CDD505-2E9C-101B-9397-08002B2CF9AE}" pid="3" name="MediaServiceImageTags">
    <vt:lpwstr/>
  </property>
</Properties>
</file>