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9"/>
  </p:notesMasterIdLst>
  <p:sldIdLst>
    <p:sldId id="256" r:id="rId5"/>
    <p:sldId id="257" r:id="rId6"/>
    <p:sldId id="272" r:id="rId7"/>
    <p:sldId id="258" r:id="rId8"/>
    <p:sldId id="264" r:id="rId9"/>
    <p:sldId id="268" r:id="rId10"/>
    <p:sldId id="265" r:id="rId11"/>
    <p:sldId id="259" r:id="rId12"/>
    <p:sldId id="271" r:id="rId13"/>
    <p:sldId id="269" r:id="rId14"/>
    <p:sldId id="270" r:id="rId15"/>
    <p:sldId id="260" r:id="rId16"/>
    <p:sldId id="261" r:id="rId17"/>
    <p:sldId id="262" r:id="rId18"/>
  </p:sldIdLst>
  <p:sldSz cx="18288000" cy="10287000"/>
  <p:notesSz cx="6858000" cy="9144000"/>
  <p:embeddedFontLst>
    <p:embeddedFont>
      <p:font typeface="Glacial Indifference Bold" panose="020B0604020202020204" charset="0"/>
      <p:regular r:id="rId20"/>
    </p:embeddedFont>
    <p:embeddedFont>
      <p:font typeface="Tahoma" panose="020B0604030504040204" pitchFamily="34" charset="0"/>
      <p:regular r:id="rId21"/>
      <p:bold r:id="rId22"/>
    </p:embeddedFont>
    <p:embeddedFont>
      <p:font typeface="Tahoma Bold" panose="020B0804030504040204" pitchFamily="34" charset="0"/>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70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431" autoAdjust="0"/>
  </p:normalViewPr>
  <p:slideViewPr>
    <p:cSldViewPr>
      <p:cViewPr varScale="1">
        <p:scale>
          <a:sx n="70" d="100"/>
          <a:sy n="70" d="100"/>
        </p:scale>
        <p:origin x="774" y="6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1830F3-A82F-49D5-A355-821417F62688}" type="datetimeFigureOut">
              <a:rPr lang="en-GB" smtClean="0"/>
              <a:t>04/02/2025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D8319-ED92-42D6-8CE6-D1B258097684}" type="slidenum">
              <a:rPr lang="en-GB" smtClean="0"/>
              <a:t>‹#›</a:t>
            </a:fld>
            <a:endParaRPr lang="en-GB"/>
          </a:p>
        </p:txBody>
      </p:sp>
    </p:spTree>
    <p:extLst>
      <p:ext uri="{BB962C8B-B14F-4D97-AF65-F5344CB8AC3E}">
        <p14:creationId xmlns:p14="http://schemas.microsoft.com/office/powerpoint/2010/main" val="2796093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CD8319-ED92-42D6-8CE6-D1B258097684}" type="slidenum">
              <a:rPr lang="en-GB" smtClean="0"/>
              <a:t>5</a:t>
            </a:fld>
            <a:endParaRPr lang="en-GB"/>
          </a:p>
        </p:txBody>
      </p:sp>
    </p:spTree>
    <p:extLst>
      <p:ext uri="{BB962C8B-B14F-4D97-AF65-F5344CB8AC3E}">
        <p14:creationId xmlns:p14="http://schemas.microsoft.com/office/powerpoint/2010/main" val="2712808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CD8319-ED92-42D6-8CE6-D1B258097684}" type="slidenum">
              <a:rPr lang="en-GB" smtClean="0"/>
              <a:t>6</a:t>
            </a:fld>
            <a:endParaRPr lang="en-GB"/>
          </a:p>
        </p:txBody>
      </p:sp>
    </p:spTree>
    <p:extLst>
      <p:ext uri="{BB962C8B-B14F-4D97-AF65-F5344CB8AC3E}">
        <p14:creationId xmlns:p14="http://schemas.microsoft.com/office/powerpoint/2010/main" val="2847796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CD8319-ED92-42D6-8CE6-D1B258097684}" type="slidenum">
              <a:rPr lang="en-GB" smtClean="0"/>
              <a:t>7</a:t>
            </a:fld>
            <a:endParaRPr lang="en-GB"/>
          </a:p>
        </p:txBody>
      </p:sp>
    </p:spTree>
    <p:extLst>
      <p:ext uri="{BB962C8B-B14F-4D97-AF65-F5344CB8AC3E}">
        <p14:creationId xmlns:p14="http://schemas.microsoft.com/office/powerpoint/2010/main" val="2976554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iqmaward.com/iqm-flagship-school/" TargetMode="Externa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iqmaward.com/iqm-centre-of-excellence/" TargetMode="External"/><Relationship Id="rId10" Type="http://schemas.openxmlformats.org/officeDocument/2006/relationships/image" Target="../media/image7.png"/><Relationship Id="rId4" Type="http://schemas.openxmlformats.org/officeDocument/2006/relationships/image" Target="../media/image3.sv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hyperlink" Target="https://youthendowmentfund.org.uk/change/yef-events/education-sector/" TargetMode="External"/><Relationship Id="rId3" Type="http://schemas.openxmlformats.org/officeDocument/2006/relationships/image" Target="../media/image8.png"/><Relationship Id="rId7" Type="http://schemas.openxmlformats.org/officeDocument/2006/relationships/hyperlink" Target="https://iqmaward.com/iqm-centre-of-excellence/" TargetMode="External"/><Relationship Id="rId12"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hyperlink" Target="https://iqmaward.com/iqm-flagship-school/" TargetMode="External"/><Relationship Id="rId4" Type="http://schemas.openxmlformats.org/officeDocument/2006/relationships/image" Target="../media/image9.svg"/><Relationship Id="rId9" Type="http://schemas.openxmlformats.org/officeDocument/2006/relationships/image" Target="../media/image5.png"/><Relationship Id="rId1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hyperlink" Target="https://iqmaward.com/iqm-centre-of-excellence/" TargetMode="External"/><Relationship Id="rId12"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hyperlink" Target="https://iqmaward.com/iqm-flagship-school/" TargetMode="External"/><Relationship Id="rId4" Type="http://schemas.openxmlformats.org/officeDocument/2006/relationships/image" Target="../media/image9.svg"/><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hyperlink" Target="https://iqmaward.com/iqm-centre-of-excellence/" TargetMode="External"/><Relationship Id="rId12"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hyperlink" Target="https://iqmaward.com/iqm-flagship-school/" TargetMode="External"/><Relationship Id="rId4" Type="http://schemas.openxmlformats.org/officeDocument/2006/relationships/image" Target="../media/image9.svg"/><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5.png"/><Relationship Id="rId3" Type="http://schemas.openxmlformats.org/officeDocument/2006/relationships/image" Target="../media/image8.png"/><Relationship Id="rId7" Type="http://schemas.openxmlformats.org/officeDocument/2006/relationships/hyperlink" Target="https://iqmaward.com/iqm-centre-of-excellence/" TargetMode="External"/><Relationship Id="rId12"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hyperlink" Target="https://iqmaward.com/iqm-flagship-school/" TargetMode="External"/><Relationship Id="rId4" Type="http://schemas.openxmlformats.org/officeDocument/2006/relationships/image" Target="../media/image9.svg"/><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hyperlink" Target="https://iqmaward.com/iqm-centre-of-excellence/" TargetMode="External"/><Relationship Id="rId12"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hyperlink" Target="https://iqmaward.com/iqm-flagship-school/" TargetMode="External"/><Relationship Id="rId4" Type="http://schemas.openxmlformats.org/officeDocument/2006/relationships/image" Target="../media/image9.sv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hyperlink" Target="https://iqmaward.com/iqm-centre-of-excellence/" TargetMode="External"/><Relationship Id="rId12"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hyperlink" Target="https://iqmaward.com/iqm-flagship-school/" TargetMode="External"/><Relationship Id="rId4" Type="http://schemas.openxmlformats.org/officeDocument/2006/relationships/image" Target="../media/image9.sv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hyperlink" Target="https://iqmaward.com/iqm-centre-of-excellence/" TargetMode="External"/><Relationship Id="rId12"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hyperlink" Target="https://iqmaward.com/iqm-flagship-school/" TargetMode="External"/><Relationship Id="rId4" Type="http://schemas.openxmlformats.org/officeDocument/2006/relationships/image" Target="../media/image9.sv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hyperlink" Target="https://iqmaward.com/iqm-centre-of-excellence/" TargetMode="External"/><Relationship Id="rId12"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hyperlink" Target="https://iqmaward.com/iqm-flagship-school/" TargetMode="External"/><Relationship Id="rId4" Type="http://schemas.openxmlformats.org/officeDocument/2006/relationships/image" Target="../media/image9.sv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hyperlink" Target="https://iqmaward.com/iqm-centre-of-excellence/" TargetMode="External"/><Relationship Id="rId13"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3.svg"/><Relationship Id="rId12"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hyperlink" Target="https://iqmaward.com/iqm-flagship-school/" TargetMode="External"/><Relationship Id="rId5" Type="http://schemas.openxmlformats.org/officeDocument/2006/relationships/image" Target="../media/image9.svg"/><Relationship Id="rId10"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image" Target="../media/image4.png"/><Relationship Id="rId1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hyperlink" Target="https://iqmaward.com/iqm-centre-of-excellence/" TargetMode="External"/><Relationship Id="rId13" Type="http://schemas.openxmlformats.org/officeDocument/2006/relationships/image" Target="../media/image10.png"/><Relationship Id="rId3" Type="http://schemas.openxmlformats.org/officeDocument/2006/relationships/image" Target="../media/image1.jpeg"/><Relationship Id="rId7" Type="http://schemas.openxmlformats.org/officeDocument/2006/relationships/image" Target="../media/image3.svg"/><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hyperlink" Target="https://iqmaward.com/iqm-flagship-school/" TargetMode="External"/><Relationship Id="rId5" Type="http://schemas.openxmlformats.org/officeDocument/2006/relationships/image" Target="../media/image9.svg"/><Relationship Id="rId10"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image" Target="../media/image4.png"/><Relationship Id="rId1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hyperlink" Target="https://iqmaward.com/iqm-centre-of-excellence/" TargetMode="External"/><Relationship Id="rId13" Type="http://schemas.openxmlformats.org/officeDocument/2006/relationships/image" Target="../media/image10.png"/><Relationship Id="rId3" Type="http://schemas.openxmlformats.org/officeDocument/2006/relationships/image" Target="../media/image1.jpeg"/><Relationship Id="rId7" Type="http://schemas.openxmlformats.org/officeDocument/2006/relationships/image" Target="../media/image3.svg"/><Relationship Id="rId12"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hyperlink" Target="https://iqmaward.com/iqm-flagship-school/" TargetMode="External"/><Relationship Id="rId5" Type="http://schemas.openxmlformats.org/officeDocument/2006/relationships/image" Target="../media/image9.svg"/><Relationship Id="rId10"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image" Target="../media/image4.png"/><Relationship Id="rId14" Type="http://schemas.openxmlformats.org/officeDocument/2006/relationships/hyperlink" Target="https://youtu.be/dSx73O7xQzM"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hyperlink" Target="https://iqmaward.com/iqm-centre-of-excellence/" TargetMode="External"/><Relationship Id="rId12"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hyperlink" Target="https://iqmaward.com/iqm-flagship-school/" TargetMode="External"/><Relationship Id="rId4" Type="http://schemas.openxmlformats.org/officeDocument/2006/relationships/image" Target="../media/image9.svg"/><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hyperlink" Target="https://iqmaward.com/iqm-centre-of-excellence/" TargetMode="External"/><Relationship Id="rId12"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hyperlink" Target="https://iqmaward.com/iqm-flagship-school/" TargetMode="External"/><Relationship Id="rId4" Type="http://schemas.openxmlformats.org/officeDocument/2006/relationships/image" Target="../media/image9.sv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2">
            <a:extLst>
              <a:ext uri="{FF2B5EF4-FFF2-40B4-BE49-F238E27FC236}">
                <a16:creationId xmlns:a16="http://schemas.microsoft.com/office/drawing/2014/main" id="{125EF863-AFFE-3EE4-860F-178E333B2E4E}"/>
              </a:ext>
            </a:extLst>
          </p:cNvPr>
          <p:cNvSpPr/>
          <p:nvPr/>
        </p:nvSpPr>
        <p:spPr>
          <a:xfrm>
            <a:off x="-14300" y="-20304"/>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a:p>
        </p:txBody>
      </p:sp>
      <p:grpSp>
        <p:nvGrpSpPr>
          <p:cNvPr id="3" name="Group 3"/>
          <p:cNvGrpSpPr/>
          <p:nvPr/>
        </p:nvGrpSpPr>
        <p:grpSpPr>
          <a:xfrm>
            <a:off x="14689712" y="-3968528"/>
            <a:ext cx="6166608" cy="6166608"/>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287D"/>
            </a:solidFill>
          </p:spPr>
          <p:txBody>
            <a:bodyPr/>
            <a:lstStyle/>
            <a:p>
              <a:endParaRPr lang="en-GB"/>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4689712" y="8900309"/>
            <a:ext cx="5371769" cy="5371769"/>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09A48"/>
            </a:solidFill>
          </p:spPr>
          <p:txBody>
            <a:bodyPr/>
            <a:lstStyle/>
            <a:p>
              <a:endParaRPr lang="en-GB"/>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a:off x="-475460" y="-2230104"/>
            <a:ext cx="4227497" cy="15201482"/>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3">
              <a:extLst>
                <a:ext uri="{96DAC541-7B7A-43D3-8B79-37D633B846F1}">
                  <asvg:svgBlip xmlns:asvg="http://schemas.microsoft.com/office/drawing/2016/SVG/main" r:embed="rId4"/>
                </a:ext>
              </a:extLst>
            </a:blip>
            <a:stretch>
              <a:fillRect l="-259585"/>
            </a:stretch>
          </a:blipFill>
        </p:spPr>
        <p:txBody>
          <a:bodyPr/>
          <a:lstStyle/>
          <a:p>
            <a:endParaRPr lang="en-GB"/>
          </a:p>
        </p:txBody>
      </p:sp>
      <p:grpSp>
        <p:nvGrpSpPr>
          <p:cNvPr id="11" name="Group 11"/>
          <p:cNvGrpSpPr/>
          <p:nvPr/>
        </p:nvGrpSpPr>
        <p:grpSpPr>
          <a:xfrm>
            <a:off x="0" y="1028700"/>
            <a:ext cx="2977719" cy="8324867"/>
            <a:chOff x="0" y="0"/>
            <a:chExt cx="3970292" cy="11099823"/>
          </a:xfrm>
        </p:grpSpPr>
        <p:sp>
          <p:nvSpPr>
            <p:cNvPr id="12" name="Freeform 12">
              <a:hlinkClick r:id="rId5"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6"/>
              <a:stretch>
                <a:fillRect/>
              </a:stretch>
            </a:blipFill>
          </p:spPr>
          <p:txBody>
            <a:bodyPr/>
            <a:lstStyle/>
            <a:p>
              <a:endParaRPr lang="en-GB"/>
            </a:p>
          </p:txBody>
        </p:sp>
        <p:sp>
          <p:nvSpPr>
            <p:cNvPr id="13" name="Freeform 13">
              <a:hlinkClick r:id="rId5"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7"/>
              <a:stretch>
                <a:fillRect/>
              </a:stretch>
            </a:blipFill>
          </p:spPr>
          <p:txBody>
            <a:bodyPr/>
            <a:lstStyle/>
            <a:p>
              <a:endParaRPr lang="en-GB"/>
            </a:p>
          </p:txBody>
        </p:sp>
        <p:sp>
          <p:nvSpPr>
            <p:cNvPr id="14" name="Freeform 14">
              <a:hlinkClick r:id="rId8"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9"/>
              <a:stretch>
                <a:fillRect/>
              </a:stretch>
            </a:blipFill>
          </p:spPr>
          <p:txBody>
            <a:bodyPr/>
            <a:lstStyle/>
            <a:p>
              <a:endParaRPr lang="en-GB"/>
            </a:p>
          </p:txBody>
        </p:sp>
      </p:grpSp>
      <p:sp>
        <p:nvSpPr>
          <p:cNvPr id="18" name="TextBox 3">
            <a:extLst>
              <a:ext uri="{FF2B5EF4-FFF2-40B4-BE49-F238E27FC236}">
                <a16:creationId xmlns:a16="http://schemas.microsoft.com/office/drawing/2014/main" id="{06EC6A41-90D0-AEB0-AB52-43B75DE50AE6}"/>
              </a:ext>
            </a:extLst>
          </p:cNvPr>
          <p:cNvSpPr txBox="1"/>
          <p:nvPr/>
        </p:nvSpPr>
        <p:spPr>
          <a:xfrm>
            <a:off x="4293787" y="2857500"/>
            <a:ext cx="12605670" cy="1209818"/>
          </a:xfrm>
          <a:prstGeom prst="rect">
            <a:avLst/>
          </a:prstGeom>
        </p:spPr>
        <p:txBody>
          <a:bodyPr lIns="0" tIns="0" rIns="0" bIns="0" rtlCol="0" anchor="t">
            <a:spAutoFit/>
          </a:bodyPr>
          <a:lstStyle/>
          <a:p>
            <a:pPr>
              <a:lnSpc>
                <a:spcPts val="11059"/>
              </a:lnSpc>
            </a:pPr>
            <a:endParaRPr lang="en-US" sz="5400" dirty="0">
              <a:solidFill>
                <a:srgbClr val="000000"/>
              </a:solidFill>
              <a:latin typeface="Tahoma Bold"/>
            </a:endParaRPr>
          </a:p>
        </p:txBody>
      </p:sp>
      <p:sp>
        <p:nvSpPr>
          <p:cNvPr id="19" name="Freeform 15">
            <a:extLst>
              <a:ext uri="{FF2B5EF4-FFF2-40B4-BE49-F238E27FC236}">
                <a16:creationId xmlns:a16="http://schemas.microsoft.com/office/drawing/2014/main" id="{10D42CEA-C9F5-569E-D75B-F8621D4ABD6E}"/>
              </a:ext>
            </a:extLst>
          </p:cNvPr>
          <p:cNvSpPr/>
          <p:nvPr/>
        </p:nvSpPr>
        <p:spPr>
          <a:xfrm>
            <a:off x="12800123" y="5279125"/>
            <a:ext cx="4509925" cy="1410328"/>
          </a:xfrm>
          <a:custGeom>
            <a:avLst/>
            <a:gdLst/>
            <a:ahLst/>
            <a:cxnLst/>
            <a:rect l="l" t="t" r="r" b="b"/>
            <a:pathLst>
              <a:path w="3712132" h="1051596">
                <a:moveTo>
                  <a:pt x="0" y="0"/>
                </a:moveTo>
                <a:lnTo>
                  <a:pt x="3712132" y="0"/>
                </a:lnTo>
                <a:lnTo>
                  <a:pt x="3712132" y="1051596"/>
                </a:lnTo>
                <a:lnTo>
                  <a:pt x="0" y="1051596"/>
                </a:lnTo>
                <a:lnTo>
                  <a:pt x="0" y="0"/>
                </a:lnTo>
                <a:close/>
              </a:path>
            </a:pathLst>
          </a:custGeom>
          <a:blipFill>
            <a:blip r:embed="rId10"/>
            <a:stretch>
              <a:fillRect/>
            </a:stretch>
          </a:blipFill>
        </p:spPr>
        <p:txBody>
          <a:bodyPr/>
          <a:lstStyle/>
          <a:p>
            <a:endParaRPr lang="en-GB" dirty="0"/>
          </a:p>
        </p:txBody>
      </p:sp>
      <p:sp>
        <p:nvSpPr>
          <p:cNvPr id="10" name="TextBox 15">
            <a:extLst>
              <a:ext uri="{FF2B5EF4-FFF2-40B4-BE49-F238E27FC236}">
                <a16:creationId xmlns:a16="http://schemas.microsoft.com/office/drawing/2014/main" id="{650E3899-135A-7D66-9856-33F2177C8C5E}"/>
              </a:ext>
            </a:extLst>
          </p:cNvPr>
          <p:cNvSpPr txBox="1"/>
          <p:nvPr/>
        </p:nvSpPr>
        <p:spPr>
          <a:xfrm>
            <a:off x="4117644" y="984259"/>
            <a:ext cx="10323449" cy="309020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ct val="107000"/>
              </a:lnSpc>
              <a:spcAft>
                <a:spcPts val="800"/>
              </a:spcAft>
            </a:pPr>
            <a:r>
              <a:rPr lang="en-US" sz="4800" b="1" dirty="0">
                <a:solidFill>
                  <a:srgbClr val="1B7046"/>
                </a:solidFill>
                <a:effectLst/>
                <a:latin typeface="Tahoma" panose="020B0604030504040204" pitchFamily="34" charset="0"/>
                <a:ea typeface="Tahoma" panose="020B0604030504040204" pitchFamily="34" charset="0"/>
                <a:cs typeface="Tahoma" panose="020B0604030504040204" pitchFamily="34" charset="0"/>
              </a:rPr>
              <a:t>Delivering High Impact School Based Multi-Agency Early Intervention to Prevent Exclusion</a:t>
            </a:r>
          </a:p>
        </p:txBody>
      </p:sp>
      <p:sp>
        <p:nvSpPr>
          <p:cNvPr id="17" name="TextBox 16">
            <a:extLst>
              <a:ext uri="{FF2B5EF4-FFF2-40B4-BE49-F238E27FC236}">
                <a16:creationId xmlns:a16="http://schemas.microsoft.com/office/drawing/2014/main" id="{81F9877E-FC5C-B82D-847E-3618DBA63037}"/>
              </a:ext>
            </a:extLst>
          </p:cNvPr>
          <p:cNvSpPr txBox="1"/>
          <p:nvPr/>
        </p:nvSpPr>
        <p:spPr>
          <a:xfrm>
            <a:off x="4117644" y="5210050"/>
            <a:ext cx="8817532" cy="1754326"/>
          </a:xfrm>
          <a:prstGeom prst="rect">
            <a:avLst/>
          </a:prstGeom>
          <a:noFill/>
        </p:spPr>
        <p:txBody>
          <a:bodyPr wrap="square">
            <a:spAutoFit/>
          </a:bodyPr>
          <a:lstStyle/>
          <a:p>
            <a:r>
              <a:rPr lang="en-GB" sz="3600" b="1" dirty="0">
                <a:effectLst/>
                <a:latin typeface="Tahoma" panose="020B0604030504040204" pitchFamily="34" charset="0"/>
                <a:ea typeface="Tahoma" panose="020B0604030504040204" pitchFamily="34" charset="0"/>
                <a:cs typeface="Tahoma" panose="020B0604030504040204" pitchFamily="34" charset="0"/>
              </a:rPr>
              <a:t>Presented by Dirk Pittard</a:t>
            </a:r>
          </a:p>
          <a:p>
            <a:r>
              <a:rPr lang="en-GB" sz="3600" b="1" dirty="0">
                <a:effectLst/>
                <a:latin typeface="Tahoma" panose="020B0604030504040204" pitchFamily="34" charset="0"/>
                <a:ea typeface="Tahoma" panose="020B0604030504040204" pitchFamily="34" charset="0"/>
                <a:cs typeface="Tahoma" panose="020B0604030504040204" pitchFamily="34" charset="0"/>
              </a:rPr>
              <a:t>	</a:t>
            </a:r>
          </a:p>
          <a:p>
            <a:r>
              <a:rPr lang="en-US" sz="3600" b="1" dirty="0">
                <a:effectLst/>
                <a:latin typeface="Tahoma" panose="020B0604030504040204" pitchFamily="34" charset="0"/>
                <a:ea typeface="Tahoma" panose="020B0604030504040204" pitchFamily="34" charset="0"/>
                <a:cs typeface="Tahoma" panose="020B0604030504040204" pitchFamily="34" charset="0"/>
              </a:rPr>
              <a:t>Principal at St Wilfrid’s Academy</a:t>
            </a:r>
          </a:p>
        </p:txBody>
      </p:sp>
      <p:sp>
        <p:nvSpPr>
          <p:cNvPr id="21" name="TextBox 16">
            <a:extLst>
              <a:ext uri="{FF2B5EF4-FFF2-40B4-BE49-F238E27FC236}">
                <a16:creationId xmlns:a16="http://schemas.microsoft.com/office/drawing/2014/main" id="{513A6492-DDD5-7D7B-4C22-3D1621CFDFEF}"/>
              </a:ext>
            </a:extLst>
          </p:cNvPr>
          <p:cNvSpPr txBox="1"/>
          <p:nvPr/>
        </p:nvSpPr>
        <p:spPr>
          <a:xfrm>
            <a:off x="2977720" y="9547549"/>
            <a:ext cx="2279849" cy="33342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2612"/>
              </a:lnSpc>
            </a:pPr>
            <a:r>
              <a:rPr lang="en-US" sz="2800" dirty="0">
                <a:solidFill>
                  <a:srgbClr val="000000"/>
                </a:solidFill>
                <a:latin typeface="Tahoma"/>
                <a:ea typeface="Tahoma"/>
                <a:cs typeface="Tahoma"/>
                <a:sym typeface="Tahoma"/>
              </a:rPr>
              <a:t>#IQMFamily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335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5">
              <a:extLst>
                <a:ext uri="{96DAC541-7B7A-43D3-8B79-37D633B846F1}">
                  <asvg:svgBlip xmlns:asvg="http://schemas.microsoft.com/office/drawing/2016/SVG/main" r:embed="rId6"/>
                </a:ext>
              </a:extLst>
            </a:blip>
            <a:stretch>
              <a:fillRect l="-259585"/>
            </a:stretch>
          </a:blipFill>
        </p:spPr>
        <p:txBody>
          <a:bodyPr/>
          <a:lstStyle/>
          <a:p>
            <a:endParaRPr lang="en-GB"/>
          </a:p>
        </p:txBody>
      </p:sp>
      <p:sp>
        <p:nvSpPr>
          <p:cNvPr id="5" name="TextBox 5"/>
          <p:cNvSpPr txBox="1"/>
          <p:nvPr/>
        </p:nvSpPr>
        <p:spPr>
          <a:xfrm>
            <a:off x="3372418" y="560857"/>
            <a:ext cx="14355207" cy="2474203"/>
          </a:xfrm>
          <a:prstGeom prst="rect">
            <a:avLst/>
          </a:prstGeom>
        </p:spPr>
        <p:txBody>
          <a:bodyPr lIns="0" tIns="0" rIns="0" bIns="0" rtlCol="0" anchor="t">
            <a:spAutoFit/>
          </a:bodyPr>
          <a:lstStyle/>
          <a:p>
            <a:pPr algn="l">
              <a:lnSpc>
                <a:spcPts val="10044"/>
              </a:lnSpc>
            </a:pPr>
            <a:endParaRPr lang="en-US" sz="7174" dirty="0">
              <a:solidFill>
                <a:srgbClr val="000000"/>
              </a:solidFill>
              <a:latin typeface="Glacial Indifference Bold"/>
            </a:endParaRPr>
          </a:p>
          <a:p>
            <a:pPr algn="ctr">
              <a:lnSpc>
                <a:spcPts val="10044"/>
              </a:lnSpc>
            </a:pPr>
            <a:endParaRPr lang="en-US" sz="7174" dirty="0">
              <a:solidFill>
                <a:srgbClr val="000000"/>
              </a:solidFill>
              <a:latin typeface="Glacial Indifference Bold"/>
            </a:endParaRPr>
          </a:p>
        </p:txBody>
      </p:sp>
      <p:grpSp>
        <p:nvGrpSpPr>
          <p:cNvPr id="6" name="Group 6"/>
          <p:cNvGrpSpPr/>
          <p:nvPr/>
        </p:nvGrpSpPr>
        <p:grpSpPr>
          <a:xfrm>
            <a:off x="0" y="1028700"/>
            <a:ext cx="2977719" cy="8324867"/>
            <a:chOff x="0" y="0"/>
            <a:chExt cx="3970292" cy="11099823"/>
          </a:xfrm>
        </p:grpSpPr>
        <p:sp>
          <p:nvSpPr>
            <p:cNvPr id="7" name="Freeform 7">
              <a:hlinkClick r:id="rId7"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GB"/>
            </a:p>
          </p:txBody>
        </p:sp>
        <p:sp>
          <p:nvSpPr>
            <p:cNvPr id="8" name="Freeform 8">
              <a:hlinkClick r:id="rId7"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GB"/>
            </a:p>
          </p:txBody>
        </p:sp>
        <p:sp>
          <p:nvSpPr>
            <p:cNvPr id="9" name="Freeform 9">
              <a:hlinkClick r:id="rId10"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1"/>
              <a:stretch>
                <a:fillRect/>
              </a:stretch>
            </a:blipFill>
          </p:spPr>
          <p:txBody>
            <a:bodyPr/>
            <a:lstStyle/>
            <a:p>
              <a:endParaRPr lang="en-GB"/>
            </a:p>
          </p:txBody>
        </p:sp>
      </p:grpSp>
      <p:sp>
        <p:nvSpPr>
          <p:cNvPr id="10" name="TextBox 9">
            <a:extLst>
              <a:ext uri="{FF2B5EF4-FFF2-40B4-BE49-F238E27FC236}">
                <a16:creationId xmlns:a16="http://schemas.microsoft.com/office/drawing/2014/main" id="{B4678041-C42B-64E7-41A1-635B2FEE5F9D}"/>
              </a:ext>
            </a:extLst>
          </p:cNvPr>
          <p:cNvSpPr txBox="1"/>
          <p:nvPr/>
        </p:nvSpPr>
        <p:spPr>
          <a:xfrm>
            <a:off x="3971442" y="1613530"/>
            <a:ext cx="12988005" cy="4031873"/>
          </a:xfrm>
          <a:prstGeom prst="rect">
            <a:avLst/>
          </a:prstGeom>
          <a:noFill/>
        </p:spPr>
        <p:txBody>
          <a:bodyPr wrap="square" rtlCol="0">
            <a:spAutoFit/>
          </a:bodyPr>
          <a:lstStyle/>
          <a:p>
            <a:pPr marL="457200" indent="-457200" algn="just">
              <a:buFont typeface="Arial" panose="020B0604020202020204" pitchFamily="34" charset="0"/>
              <a:buChar char="•"/>
            </a:pPr>
            <a:r>
              <a:rPr lang="en-GB" sz="3200" dirty="0">
                <a:latin typeface="Tahoma" panose="020B0604030504040204" pitchFamily="34" charset="0"/>
                <a:ea typeface="Tahoma" panose="020B0604030504040204" pitchFamily="34" charset="0"/>
                <a:cs typeface="Tahoma" panose="020B0604030504040204" pitchFamily="34" charset="0"/>
              </a:rPr>
              <a:t>In November, the Youth Endowment Fund as part of their evidence in practice series, ran a session which focussed on the work and learning from the Department of Education’s Alternative Provision Specialist Taskforces (APSTs). This 2-year programme aims to keep pupils that are in alternative provision – including those who have been excluded from school – engaged in education, getting them back on track with their studies and preventing them from being criminally exploited.</a:t>
            </a:r>
            <a:endParaRPr lang="en-GB" dirty="0">
              <a:latin typeface="Tahoma" panose="020B0604030504040204" pitchFamily="34" charset="0"/>
              <a:ea typeface="Tahoma" panose="020B0604030504040204" pitchFamily="34" charset="0"/>
              <a:cs typeface="Tahoma" panose="020B0604030504040204" pitchFamily="34" charset="0"/>
            </a:endParaRPr>
          </a:p>
        </p:txBody>
      </p:sp>
      <p:pic>
        <p:nvPicPr>
          <p:cNvPr id="11" name="Picture 10">
            <a:extLst>
              <a:ext uri="{FF2B5EF4-FFF2-40B4-BE49-F238E27FC236}">
                <a16:creationId xmlns:a16="http://schemas.microsoft.com/office/drawing/2014/main" id="{66F7260F-15C1-4098-48F8-89E574DAE976}"/>
              </a:ext>
            </a:extLst>
          </p:cNvPr>
          <p:cNvPicPr>
            <a:picLocks noChangeAspect="1"/>
          </p:cNvPicPr>
          <p:nvPr/>
        </p:nvPicPr>
        <p:blipFill>
          <a:blip r:embed="rId12"/>
          <a:stretch>
            <a:fillRect/>
          </a:stretch>
        </p:blipFill>
        <p:spPr>
          <a:xfrm>
            <a:off x="14285505" y="9005804"/>
            <a:ext cx="3706689" cy="1054699"/>
          </a:xfrm>
          <a:prstGeom prst="rect">
            <a:avLst/>
          </a:prstGeom>
        </p:spPr>
      </p:pic>
      <p:sp>
        <p:nvSpPr>
          <p:cNvPr id="13" name="TextBox 12">
            <a:extLst>
              <a:ext uri="{FF2B5EF4-FFF2-40B4-BE49-F238E27FC236}">
                <a16:creationId xmlns:a16="http://schemas.microsoft.com/office/drawing/2014/main" id="{6F6D1A4C-AAF3-AAAF-2D8D-8AE0F0CD32D1}"/>
              </a:ext>
            </a:extLst>
          </p:cNvPr>
          <p:cNvSpPr txBox="1"/>
          <p:nvPr/>
        </p:nvSpPr>
        <p:spPr>
          <a:xfrm>
            <a:off x="4390559" y="8378754"/>
            <a:ext cx="9466288" cy="584775"/>
          </a:xfrm>
          <a:prstGeom prst="rect">
            <a:avLst/>
          </a:prstGeom>
          <a:noFill/>
        </p:spPr>
        <p:txBody>
          <a:bodyPr wrap="square">
            <a:spAutoFit/>
          </a:bodyPr>
          <a:lstStyle/>
          <a:p>
            <a:r>
              <a:rPr lang="en-GB" sz="3200" dirty="0">
                <a:latin typeface="Tahoma" panose="020B0604030504040204" pitchFamily="34" charset="0"/>
                <a:ea typeface="Tahoma" panose="020B0604030504040204" pitchFamily="34" charset="0"/>
                <a:cs typeface="Tahoma" panose="020B0604030504040204" pitchFamily="34" charset="0"/>
                <a:hlinkClick r:id="rId13"/>
              </a:rPr>
              <a:t>A replay of the event can be viewed here.</a:t>
            </a:r>
            <a:endParaRPr lang="en-GB" sz="3200" dirty="0">
              <a:latin typeface="Tahoma" panose="020B0604030504040204" pitchFamily="34" charset="0"/>
              <a:ea typeface="Tahoma" panose="020B0604030504040204" pitchFamily="34" charset="0"/>
              <a:cs typeface="Tahoma" panose="020B0604030504040204" pitchFamily="34" charset="0"/>
            </a:endParaRPr>
          </a:p>
        </p:txBody>
      </p:sp>
      <p:pic>
        <p:nvPicPr>
          <p:cNvPr id="14" name="Picture 13">
            <a:extLst>
              <a:ext uri="{FF2B5EF4-FFF2-40B4-BE49-F238E27FC236}">
                <a16:creationId xmlns:a16="http://schemas.microsoft.com/office/drawing/2014/main" id="{5CB79803-3882-8791-09F0-8017F3F813AA}"/>
              </a:ext>
            </a:extLst>
          </p:cNvPr>
          <p:cNvPicPr>
            <a:picLocks noChangeAspect="1"/>
          </p:cNvPicPr>
          <p:nvPr/>
        </p:nvPicPr>
        <p:blipFill>
          <a:blip r:embed="rId14"/>
          <a:stretch>
            <a:fillRect/>
          </a:stretch>
        </p:blipFill>
        <p:spPr>
          <a:xfrm>
            <a:off x="12239020" y="5712947"/>
            <a:ext cx="6034680" cy="2104045"/>
          </a:xfrm>
          <a:prstGeom prst="rect">
            <a:avLst/>
          </a:prstGeom>
        </p:spPr>
      </p:pic>
      <p:sp>
        <p:nvSpPr>
          <p:cNvPr id="16" name="TextBox 15">
            <a:extLst>
              <a:ext uri="{FF2B5EF4-FFF2-40B4-BE49-F238E27FC236}">
                <a16:creationId xmlns:a16="http://schemas.microsoft.com/office/drawing/2014/main" id="{BBE2DE10-D532-3BD5-8E5C-02C147578295}"/>
              </a:ext>
            </a:extLst>
          </p:cNvPr>
          <p:cNvSpPr txBox="1"/>
          <p:nvPr/>
        </p:nvSpPr>
        <p:spPr>
          <a:xfrm>
            <a:off x="4390559" y="6039249"/>
            <a:ext cx="7034646" cy="2062103"/>
          </a:xfrm>
          <a:prstGeom prst="rect">
            <a:avLst/>
          </a:prstGeom>
          <a:noFill/>
        </p:spPr>
        <p:txBody>
          <a:bodyPr wrap="square">
            <a:spAutoFit/>
          </a:bodyPr>
          <a:lstStyle/>
          <a:p>
            <a:r>
              <a:rPr lang="en-GB" sz="3200" b="1" dirty="0">
                <a:latin typeface="Tahoma" panose="020B0604030504040204" pitchFamily="34" charset="0"/>
                <a:ea typeface="Tahoma" panose="020B0604030504040204" pitchFamily="34" charset="0"/>
                <a:cs typeface="Tahoma" panose="020B0604030504040204" pitchFamily="34" charset="0"/>
              </a:rPr>
              <a:t>The Youth Endowment  “Virtual Learning Café Event: Alternative Provision: Keeping Children in Education &amp; Safe from Violence”</a:t>
            </a:r>
          </a:p>
        </p:txBody>
      </p:sp>
      <p:sp>
        <p:nvSpPr>
          <p:cNvPr id="12" name="TextBox 16">
            <a:extLst>
              <a:ext uri="{FF2B5EF4-FFF2-40B4-BE49-F238E27FC236}">
                <a16:creationId xmlns:a16="http://schemas.microsoft.com/office/drawing/2014/main" id="{0234E2C9-ED76-0709-31A1-84B0F58C60F4}"/>
              </a:ext>
            </a:extLst>
          </p:cNvPr>
          <p:cNvSpPr txBox="1"/>
          <p:nvPr/>
        </p:nvSpPr>
        <p:spPr>
          <a:xfrm>
            <a:off x="2977720" y="9547549"/>
            <a:ext cx="2279849" cy="33342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2612"/>
              </a:lnSpc>
            </a:pPr>
            <a:r>
              <a:rPr lang="en-US" sz="2800" dirty="0">
                <a:solidFill>
                  <a:srgbClr val="000000"/>
                </a:solidFill>
                <a:latin typeface="Tahoma"/>
                <a:ea typeface="Tahoma"/>
                <a:cs typeface="Tahoma"/>
                <a:sym typeface="Tahoma"/>
              </a:rPr>
              <a:t>#IQMFamily</a:t>
            </a:r>
          </a:p>
        </p:txBody>
      </p:sp>
      <p:sp>
        <p:nvSpPr>
          <p:cNvPr id="15" name="TextBox 15">
            <a:extLst>
              <a:ext uri="{FF2B5EF4-FFF2-40B4-BE49-F238E27FC236}">
                <a16:creationId xmlns:a16="http://schemas.microsoft.com/office/drawing/2014/main" id="{D8A1839B-3603-60D8-6227-29E88FFD9422}"/>
              </a:ext>
            </a:extLst>
          </p:cNvPr>
          <p:cNvSpPr txBox="1"/>
          <p:nvPr/>
        </p:nvSpPr>
        <p:spPr>
          <a:xfrm>
            <a:off x="2819400" y="399071"/>
            <a:ext cx="13868400" cy="71917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ct val="107000"/>
              </a:lnSpc>
              <a:spcAft>
                <a:spcPts val="800"/>
              </a:spcAft>
            </a:pPr>
            <a:r>
              <a:rPr lang="en-US" sz="4800" b="1" dirty="0">
                <a:solidFill>
                  <a:srgbClr val="1B7046"/>
                </a:solidFill>
                <a:effectLst/>
                <a:latin typeface="Tahoma" panose="020B0604030504040204" pitchFamily="34" charset="0"/>
                <a:ea typeface="Tahoma" panose="020B0604030504040204" pitchFamily="34" charset="0"/>
                <a:cs typeface="Tahoma" panose="020B0604030504040204" pitchFamily="34" charset="0"/>
              </a:rPr>
              <a:t>Impact &amp; Evidence</a:t>
            </a:r>
          </a:p>
        </p:txBody>
      </p:sp>
    </p:spTree>
    <p:extLst>
      <p:ext uri="{BB962C8B-B14F-4D97-AF65-F5344CB8AC3E}">
        <p14:creationId xmlns:p14="http://schemas.microsoft.com/office/powerpoint/2010/main" val="2209626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300" y="0"/>
            <a:ext cx="18288000" cy="10308781"/>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5">
              <a:extLst>
                <a:ext uri="{96DAC541-7B7A-43D3-8B79-37D633B846F1}">
                  <asvg:svgBlip xmlns:asvg="http://schemas.microsoft.com/office/drawing/2016/SVG/main" r:embed="rId6"/>
                </a:ext>
              </a:extLst>
            </a:blip>
            <a:stretch>
              <a:fillRect l="-259585"/>
            </a:stretch>
          </a:blipFill>
        </p:spPr>
        <p:txBody>
          <a:bodyPr/>
          <a:lstStyle/>
          <a:p>
            <a:endParaRPr lang="en-GB"/>
          </a:p>
        </p:txBody>
      </p:sp>
      <p:sp>
        <p:nvSpPr>
          <p:cNvPr id="5" name="TextBox 5"/>
          <p:cNvSpPr txBox="1"/>
          <p:nvPr/>
        </p:nvSpPr>
        <p:spPr>
          <a:xfrm>
            <a:off x="3372418" y="560857"/>
            <a:ext cx="14355207" cy="2474203"/>
          </a:xfrm>
          <a:prstGeom prst="rect">
            <a:avLst/>
          </a:prstGeom>
        </p:spPr>
        <p:txBody>
          <a:bodyPr lIns="0" tIns="0" rIns="0" bIns="0" rtlCol="0" anchor="t">
            <a:spAutoFit/>
          </a:bodyPr>
          <a:lstStyle/>
          <a:p>
            <a:pPr algn="l">
              <a:lnSpc>
                <a:spcPts val="10044"/>
              </a:lnSpc>
            </a:pPr>
            <a:endParaRPr lang="en-US" sz="7174" dirty="0">
              <a:solidFill>
                <a:srgbClr val="000000"/>
              </a:solidFill>
              <a:latin typeface="Glacial Indifference Bold"/>
            </a:endParaRPr>
          </a:p>
          <a:p>
            <a:pPr algn="ctr">
              <a:lnSpc>
                <a:spcPts val="10044"/>
              </a:lnSpc>
            </a:pPr>
            <a:endParaRPr lang="en-US" sz="7174" dirty="0">
              <a:solidFill>
                <a:srgbClr val="000000"/>
              </a:solidFill>
              <a:latin typeface="Glacial Indifference Bold"/>
            </a:endParaRPr>
          </a:p>
        </p:txBody>
      </p:sp>
      <p:grpSp>
        <p:nvGrpSpPr>
          <p:cNvPr id="6" name="Group 6"/>
          <p:cNvGrpSpPr/>
          <p:nvPr/>
        </p:nvGrpSpPr>
        <p:grpSpPr>
          <a:xfrm>
            <a:off x="0" y="1028700"/>
            <a:ext cx="2977719" cy="8324867"/>
            <a:chOff x="0" y="0"/>
            <a:chExt cx="3970292" cy="11099823"/>
          </a:xfrm>
        </p:grpSpPr>
        <p:sp>
          <p:nvSpPr>
            <p:cNvPr id="7" name="Freeform 7">
              <a:hlinkClick r:id="rId7"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GB"/>
            </a:p>
          </p:txBody>
        </p:sp>
        <p:sp>
          <p:nvSpPr>
            <p:cNvPr id="8" name="Freeform 8">
              <a:hlinkClick r:id="rId7"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GB"/>
            </a:p>
          </p:txBody>
        </p:sp>
        <p:sp>
          <p:nvSpPr>
            <p:cNvPr id="9" name="Freeform 9">
              <a:hlinkClick r:id="rId10"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1"/>
              <a:stretch>
                <a:fillRect/>
              </a:stretch>
            </a:blipFill>
          </p:spPr>
          <p:txBody>
            <a:bodyPr/>
            <a:lstStyle/>
            <a:p>
              <a:endParaRPr lang="en-GB"/>
            </a:p>
          </p:txBody>
        </p:sp>
      </p:grpSp>
      <p:pic>
        <p:nvPicPr>
          <p:cNvPr id="11" name="Picture 10">
            <a:extLst>
              <a:ext uri="{FF2B5EF4-FFF2-40B4-BE49-F238E27FC236}">
                <a16:creationId xmlns:a16="http://schemas.microsoft.com/office/drawing/2014/main" id="{66F7260F-15C1-4098-48F8-89E574DAE976}"/>
              </a:ext>
            </a:extLst>
          </p:cNvPr>
          <p:cNvPicPr>
            <a:picLocks noChangeAspect="1"/>
          </p:cNvPicPr>
          <p:nvPr/>
        </p:nvPicPr>
        <p:blipFill>
          <a:blip r:embed="rId12"/>
          <a:stretch>
            <a:fillRect/>
          </a:stretch>
        </p:blipFill>
        <p:spPr>
          <a:xfrm>
            <a:off x="14285505" y="9005804"/>
            <a:ext cx="3706689" cy="1054699"/>
          </a:xfrm>
          <a:prstGeom prst="rect">
            <a:avLst/>
          </a:prstGeom>
        </p:spPr>
      </p:pic>
      <p:sp>
        <p:nvSpPr>
          <p:cNvPr id="15" name="Rectangle 1">
            <a:extLst>
              <a:ext uri="{FF2B5EF4-FFF2-40B4-BE49-F238E27FC236}">
                <a16:creationId xmlns:a16="http://schemas.microsoft.com/office/drawing/2014/main" id="{C5E99675-534C-967E-A87E-4FC705914DD9}"/>
              </a:ext>
            </a:extLst>
          </p:cNvPr>
          <p:cNvSpPr>
            <a:spLocks noChangeArrowheads="1"/>
          </p:cNvSpPr>
          <p:nvPr/>
        </p:nvSpPr>
        <p:spPr bwMode="auto">
          <a:xfrm>
            <a:off x="3969167" y="1633137"/>
            <a:ext cx="1296713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32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The St. Wilfrid’s APST has supported over 400 students from 41 different schools since November 2021. </a:t>
            </a:r>
          </a:p>
        </p:txBody>
      </p:sp>
      <p:pic>
        <p:nvPicPr>
          <p:cNvPr id="18" name="Picture 17">
            <a:extLst>
              <a:ext uri="{FF2B5EF4-FFF2-40B4-BE49-F238E27FC236}">
                <a16:creationId xmlns:a16="http://schemas.microsoft.com/office/drawing/2014/main" id="{E1FF4F39-C086-31B2-A995-5AC0AAEAABA4}"/>
              </a:ext>
            </a:extLst>
          </p:cNvPr>
          <p:cNvPicPr>
            <a:picLocks noChangeAspect="1"/>
          </p:cNvPicPr>
          <p:nvPr/>
        </p:nvPicPr>
        <p:blipFill>
          <a:blip r:embed="rId13"/>
          <a:stretch>
            <a:fillRect/>
          </a:stretch>
        </p:blipFill>
        <p:spPr>
          <a:xfrm>
            <a:off x="4117644" y="3552770"/>
            <a:ext cx="12983123" cy="3332424"/>
          </a:xfrm>
          <a:prstGeom prst="rect">
            <a:avLst/>
          </a:prstGeom>
        </p:spPr>
      </p:pic>
      <p:sp>
        <p:nvSpPr>
          <p:cNvPr id="10" name="TextBox 16">
            <a:extLst>
              <a:ext uri="{FF2B5EF4-FFF2-40B4-BE49-F238E27FC236}">
                <a16:creationId xmlns:a16="http://schemas.microsoft.com/office/drawing/2014/main" id="{83058426-50B9-93F8-77F4-A98E5EB22BE7}"/>
              </a:ext>
            </a:extLst>
          </p:cNvPr>
          <p:cNvSpPr txBox="1"/>
          <p:nvPr/>
        </p:nvSpPr>
        <p:spPr>
          <a:xfrm>
            <a:off x="2977720" y="9547549"/>
            <a:ext cx="2279849" cy="33342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2612"/>
              </a:lnSpc>
            </a:pPr>
            <a:r>
              <a:rPr lang="en-US" sz="2800" dirty="0">
                <a:solidFill>
                  <a:srgbClr val="000000"/>
                </a:solidFill>
                <a:latin typeface="Tahoma"/>
                <a:ea typeface="Tahoma"/>
                <a:cs typeface="Tahoma"/>
                <a:sym typeface="Tahoma"/>
              </a:rPr>
              <a:t>#IQMFamily</a:t>
            </a:r>
          </a:p>
        </p:txBody>
      </p:sp>
      <p:sp>
        <p:nvSpPr>
          <p:cNvPr id="12" name="TextBox 15">
            <a:extLst>
              <a:ext uri="{FF2B5EF4-FFF2-40B4-BE49-F238E27FC236}">
                <a16:creationId xmlns:a16="http://schemas.microsoft.com/office/drawing/2014/main" id="{E8EE6A94-C568-A2C0-54EB-C9B825250F00}"/>
              </a:ext>
            </a:extLst>
          </p:cNvPr>
          <p:cNvSpPr txBox="1"/>
          <p:nvPr/>
        </p:nvSpPr>
        <p:spPr>
          <a:xfrm>
            <a:off x="2819400" y="399071"/>
            <a:ext cx="13868400" cy="71917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ct val="107000"/>
              </a:lnSpc>
              <a:spcAft>
                <a:spcPts val="800"/>
              </a:spcAft>
            </a:pPr>
            <a:r>
              <a:rPr lang="en-US" sz="4800" b="1" dirty="0">
                <a:solidFill>
                  <a:srgbClr val="1B7046"/>
                </a:solidFill>
                <a:effectLst/>
                <a:latin typeface="Tahoma" panose="020B0604030504040204" pitchFamily="34" charset="0"/>
                <a:ea typeface="Tahoma" panose="020B0604030504040204" pitchFamily="34" charset="0"/>
                <a:cs typeface="Tahoma" panose="020B0604030504040204" pitchFamily="34" charset="0"/>
              </a:rPr>
              <a:t>Impact &amp; Evidence</a:t>
            </a:r>
          </a:p>
        </p:txBody>
      </p:sp>
    </p:spTree>
    <p:extLst>
      <p:ext uri="{BB962C8B-B14F-4D97-AF65-F5344CB8AC3E}">
        <p14:creationId xmlns:p14="http://schemas.microsoft.com/office/powerpoint/2010/main" val="2148674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5">
              <a:extLst>
                <a:ext uri="{96DAC541-7B7A-43D3-8B79-37D633B846F1}">
                  <asvg:svgBlip xmlns:asvg="http://schemas.microsoft.com/office/drawing/2016/SVG/main" r:embed="rId6"/>
                </a:ext>
              </a:extLst>
            </a:blip>
            <a:stretch>
              <a:fillRect l="-259585"/>
            </a:stretch>
          </a:blipFill>
        </p:spPr>
        <p:txBody>
          <a:bodyPr/>
          <a:lstStyle/>
          <a:p>
            <a:endParaRPr lang="en-GB"/>
          </a:p>
        </p:txBody>
      </p:sp>
      <p:sp>
        <p:nvSpPr>
          <p:cNvPr id="5" name="TextBox 5"/>
          <p:cNvSpPr txBox="1"/>
          <p:nvPr/>
        </p:nvSpPr>
        <p:spPr>
          <a:xfrm>
            <a:off x="3372418" y="560857"/>
            <a:ext cx="14355207" cy="3756606"/>
          </a:xfrm>
          <a:prstGeom prst="rect">
            <a:avLst/>
          </a:prstGeom>
        </p:spPr>
        <p:txBody>
          <a:bodyPr lIns="0" tIns="0" rIns="0" bIns="0" rtlCol="0" anchor="t">
            <a:spAutoFit/>
          </a:bodyPr>
          <a:lstStyle/>
          <a:p>
            <a:pPr algn="l">
              <a:lnSpc>
                <a:spcPts val="10044"/>
              </a:lnSpc>
            </a:pPr>
            <a:endParaRPr lang="en-US" sz="7174" dirty="0">
              <a:solidFill>
                <a:srgbClr val="000000"/>
              </a:solidFill>
              <a:latin typeface="Glacial Indifference Bold"/>
            </a:endParaRPr>
          </a:p>
          <a:p>
            <a:pPr algn="l">
              <a:lnSpc>
                <a:spcPts val="10044"/>
              </a:lnSpc>
            </a:pPr>
            <a:endParaRPr lang="en-US" sz="7174" dirty="0">
              <a:solidFill>
                <a:srgbClr val="000000"/>
              </a:solidFill>
              <a:latin typeface="Glacial Indifference Bold"/>
            </a:endParaRPr>
          </a:p>
          <a:p>
            <a:pPr algn="ctr">
              <a:lnSpc>
                <a:spcPts val="10044"/>
              </a:lnSpc>
            </a:pPr>
            <a:endParaRPr lang="en-US" sz="7174" dirty="0">
              <a:solidFill>
                <a:srgbClr val="000000"/>
              </a:solidFill>
              <a:latin typeface="Glacial Indifference Bold"/>
            </a:endParaRPr>
          </a:p>
        </p:txBody>
      </p:sp>
      <p:grpSp>
        <p:nvGrpSpPr>
          <p:cNvPr id="6" name="Group 6"/>
          <p:cNvGrpSpPr/>
          <p:nvPr/>
        </p:nvGrpSpPr>
        <p:grpSpPr>
          <a:xfrm>
            <a:off x="0" y="1028700"/>
            <a:ext cx="2977719" cy="8324867"/>
            <a:chOff x="0" y="0"/>
            <a:chExt cx="3970292" cy="11099823"/>
          </a:xfrm>
        </p:grpSpPr>
        <p:sp>
          <p:nvSpPr>
            <p:cNvPr id="7" name="Freeform 7">
              <a:hlinkClick r:id="rId7"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GB"/>
            </a:p>
          </p:txBody>
        </p:sp>
        <p:sp>
          <p:nvSpPr>
            <p:cNvPr id="8" name="Freeform 8">
              <a:hlinkClick r:id="rId7"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GB"/>
            </a:p>
          </p:txBody>
        </p:sp>
        <p:sp>
          <p:nvSpPr>
            <p:cNvPr id="9" name="Freeform 9">
              <a:hlinkClick r:id="rId10"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1"/>
              <a:stretch>
                <a:fillRect/>
              </a:stretch>
            </a:blipFill>
          </p:spPr>
          <p:txBody>
            <a:bodyPr/>
            <a:lstStyle/>
            <a:p>
              <a:endParaRPr lang="en-GB"/>
            </a:p>
          </p:txBody>
        </p:sp>
      </p:grpSp>
      <p:sp>
        <p:nvSpPr>
          <p:cNvPr id="10" name="TextBox 9">
            <a:extLst>
              <a:ext uri="{FF2B5EF4-FFF2-40B4-BE49-F238E27FC236}">
                <a16:creationId xmlns:a16="http://schemas.microsoft.com/office/drawing/2014/main" id="{636B72AB-1A87-C948-EB33-B33E7CF2437D}"/>
              </a:ext>
            </a:extLst>
          </p:cNvPr>
          <p:cNvSpPr txBox="1"/>
          <p:nvPr/>
        </p:nvSpPr>
        <p:spPr>
          <a:xfrm>
            <a:off x="3971442" y="2064818"/>
            <a:ext cx="13868399" cy="6463308"/>
          </a:xfrm>
          <a:prstGeom prst="rect">
            <a:avLst/>
          </a:prstGeom>
          <a:noFill/>
        </p:spPr>
        <p:txBody>
          <a:bodyPr wrap="square" rtlCol="0">
            <a:spAutoFit/>
          </a:bodyPr>
          <a:lstStyle/>
          <a:p>
            <a:pPr marL="571500" indent="-571500">
              <a:buFont typeface="Arial" panose="020B0604020202020204" pitchFamily="34" charset="0"/>
              <a:buChar char="•"/>
            </a:pPr>
            <a:r>
              <a:rPr lang="en-GB" sz="3600" dirty="0">
                <a:latin typeface="Tahoma" panose="020B0604030504040204" pitchFamily="34" charset="0"/>
                <a:ea typeface="Tahoma" panose="020B0604030504040204" pitchFamily="34" charset="0"/>
                <a:cs typeface="Tahoma" panose="020B0604030504040204" pitchFamily="34" charset="0"/>
              </a:rPr>
              <a:t>Don’t get hung up with the potential financial cost of a multi-agency approach. All of these professionals already exist within your Local Authority.</a:t>
            </a:r>
          </a:p>
          <a:p>
            <a:pPr marL="571500" indent="-571500">
              <a:buFont typeface="Arial" panose="020B0604020202020204" pitchFamily="34" charset="0"/>
              <a:buChar char="•"/>
            </a:pPr>
            <a:r>
              <a:rPr lang="en-GB" sz="3600" dirty="0">
                <a:solidFill>
                  <a:srgbClr val="1B7046"/>
                </a:solidFill>
                <a:latin typeface="Tahoma" panose="020B0604030504040204" pitchFamily="34" charset="0"/>
                <a:ea typeface="Tahoma" panose="020B0604030504040204" pitchFamily="34" charset="0"/>
                <a:cs typeface="Tahoma" panose="020B0604030504040204" pitchFamily="34" charset="0"/>
              </a:rPr>
              <a:t>The question needs to be HOW or WHO needs to convince them to change there working practice.</a:t>
            </a:r>
          </a:p>
          <a:p>
            <a:pPr marL="571500" indent="-571500">
              <a:buFont typeface="Arial" panose="020B0604020202020204" pitchFamily="34" charset="0"/>
              <a:buChar char="•"/>
            </a:pPr>
            <a:r>
              <a:rPr lang="en-GB" sz="3600" dirty="0">
                <a:latin typeface="Tahoma" panose="020B0604030504040204" pitchFamily="34" charset="0"/>
                <a:ea typeface="Tahoma" panose="020B0604030504040204" pitchFamily="34" charset="0"/>
                <a:cs typeface="Tahoma" panose="020B0604030504040204" pitchFamily="34" charset="0"/>
              </a:rPr>
              <a:t>Build on existing relationships:</a:t>
            </a:r>
          </a:p>
          <a:p>
            <a:pPr marL="1028700" lvl="1" indent="-571500">
              <a:buFont typeface="Arial" panose="020B0604020202020204" pitchFamily="34" charset="0"/>
              <a:buChar char="•"/>
            </a:pPr>
            <a:r>
              <a:rPr lang="en-GB" sz="3600" dirty="0">
                <a:latin typeface="Tahoma" panose="020B0604030504040204" pitchFamily="34" charset="0"/>
                <a:ea typeface="Tahoma" panose="020B0604030504040204" pitchFamily="34" charset="0"/>
                <a:cs typeface="Tahoma" panose="020B0604030504040204" pitchFamily="34" charset="0"/>
              </a:rPr>
              <a:t>SENCO Network</a:t>
            </a:r>
          </a:p>
          <a:p>
            <a:pPr marL="1028700" lvl="1" indent="-571500">
              <a:buFont typeface="Arial" panose="020B0604020202020204" pitchFamily="34" charset="0"/>
              <a:buChar char="•"/>
            </a:pPr>
            <a:r>
              <a:rPr lang="en-GB" sz="3600" dirty="0">
                <a:latin typeface="Tahoma" panose="020B0604030504040204" pitchFamily="34" charset="0"/>
                <a:ea typeface="Tahoma" panose="020B0604030504040204" pitchFamily="34" charset="0"/>
                <a:cs typeface="Tahoma" panose="020B0604030504040204" pitchFamily="34" charset="0"/>
              </a:rPr>
              <a:t>NHS School Nursing</a:t>
            </a:r>
          </a:p>
          <a:p>
            <a:pPr marL="1028700" lvl="1" indent="-571500">
              <a:buFont typeface="Arial" panose="020B0604020202020204" pitchFamily="34" charset="0"/>
              <a:buChar char="•"/>
            </a:pPr>
            <a:r>
              <a:rPr lang="en-GB" sz="3600" dirty="0">
                <a:latin typeface="Tahoma" panose="020B0604030504040204" pitchFamily="34" charset="0"/>
                <a:ea typeface="Tahoma" panose="020B0604030504040204" pitchFamily="34" charset="0"/>
                <a:cs typeface="Tahoma" panose="020B0604030504040204" pitchFamily="34" charset="0"/>
              </a:rPr>
              <a:t>CAMHS</a:t>
            </a:r>
          </a:p>
          <a:p>
            <a:pPr marL="1028700" lvl="1" indent="-571500">
              <a:buFont typeface="Arial" panose="020B0604020202020204" pitchFamily="34" charset="0"/>
              <a:buChar char="•"/>
            </a:pPr>
            <a:r>
              <a:rPr lang="en-GB" sz="3600" dirty="0">
                <a:latin typeface="Tahoma" panose="020B0604030504040204" pitchFamily="34" charset="0"/>
                <a:ea typeface="Tahoma" panose="020B0604030504040204" pitchFamily="34" charset="0"/>
                <a:cs typeface="Tahoma" panose="020B0604030504040204" pitchFamily="34" charset="0"/>
              </a:rPr>
              <a:t>Educational Psychologists</a:t>
            </a:r>
          </a:p>
          <a:p>
            <a:pPr marL="571500" indent="-571500">
              <a:buFont typeface="Arial" panose="020B0604020202020204" pitchFamily="34" charset="0"/>
              <a:buChar char="•"/>
            </a:pPr>
            <a:r>
              <a:rPr lang="en-GB" sz="3600" dirty="0">
                <a:solidFill>
                  <a:srgbClr val="1B7046"/>
                </a:solidFill>
                <a:latin typeface="Tahoma" panose="020B0604030504040204" pitchFamily="34" charset="0"/>
                <a:ea typeface="Tahoma" panose="020B0604030504040204" pitchFamily="34" charset="0"/>
                <a:cs typeface="Tahoma" panose="020B0604030504040204" pitchFamily="34" charset="0"/>
              </a:rPr>
              <a:t>Look at local professional sports clubs for mentor programmes. </a:t>
            </a:r>
            <a:endParaRPr lang="en-GB" sz="3600" dirty="0">
              <a:solidFill>
                <a:srgbClr val="1B7046"/>
              </a:solidFill>
            </a:endParaRPr>
          </a:p>
          <a:p>
            <a:endParaRPr lang="en-GB" dirty="0"/>
          </a:p>
        </p:txBody>
      </p:sp>
      <p:pic>
        <p:nvPicPr>
          <p:cNvPr id="11" name="Picture 10">
            <a:extLst>
              <a:ext uri="{FF2B5EF4-FFF2-40B4-BE49-F238E27FC236}">
                <a16:creationId xmlns:a16="http://schemas.microsoft.com/office/drawing/2014/main" id="{826BC09C-3A47-1404-3A01-D30028DE6BA9}"/>
              </a:ext>
            </a:extLst>
          </p:cNvPr>
          <p:cNvPicPr>
            <a:picLocks noChangeAspect="1"/>
          </p:cNvPicPr>
          <p:nvPr/>
        </p:nvPicPr>
        <p:blipFill>
          <a:blip r:embed="rId12"/>
          <a:stretch>
            <a:fillRect/>
          </a:stretch>
        </p:blipFill>
        <p:spPr>
          <a:xfrm>
            <a:off x="14285505" y="9005804"/>
            <a:ext cx="3706689" cy="1054699"/>
          </a:xfrm>
          <a:prstGeom prst="rect">
            <a:avLst/>
          </a:prstGeom>
        </p:spPr>
      </p:pic>
      <p:sp>
        <p:nvSpPr>
          <p:cNvPr id="12" name="TextBox 16">
            <a:extLst>
              <a:ext uri="{FF2B5EF4-FFF2-40B4-BE49-F238E27FC236}">
                <a16:creationId xmlns:a16="http://schemas.microsoft.com/office/drawing/2014/main" id="{A8AECC63-DCC8-4FB2-54DA-66863F6E701F}"/>
              </a:ext>
            </a:extLst>
          </p:cNvPr>
          <p:cNvSpPr txBox="1"/>
          <p:nvPr/>
        </p:nvSpPr>
        <p:spPr>
          <a:xfrm>
            <a:off x="2977720" y="9547549"/>
            <a:ext cx="2279849" cy="33342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2612"/>
              </a:lnSpc>
            </a:pPr>
            <a:r>
              <a:rPr lang="en-US" sz="2800" dirty="0">
                <a:solidFill>
                  <a:srgbClr val="000000"/>
                </a:solidFill>
                <a:latin typeface="Tahoma"/>
                <a:ea typeface="Tahoma"/>
                <a:cs typeface="Tahoma"/>
                <a:sym typeface="Tahoma"/>
              </a:rPr>
              <a:t>#IQMFamily</a:t>
            </a:r>
          </a:p>
        </p:txBody>
      </p:sp>
      <p:sp>
        <p:nvSpPr>
          <p:cNvPr id="13" name="TextBox 15">
            <a:extLst>
              <a:ext uri="{FF2B5EF4-FFF2-40B4-BE49-F238E27FC236}">
                <a16:creationId xmlns:a16="http://schemas.microsoft.com/office/drawing/2014/main" id="{9A81C843-40E0-524C-99A4-D5C96B2591BB}"/>
              </a:ext>
            </a:extLst>
          </p:cNvPr>
          <p:cNvSpPr txBox="1"/>
          <p:nvPr/>
        </p:nvSpPr>
        <p:spPr>
          <a:xfrm>
            <a:off x="2819400" y="399071"/>
            <a:ext cx="13868400" cy="71917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ct val="107000"/>
              </a:lnSpc>
              <a:spcAft>
                <a:spcPts val="800"/>
              </a:spcAft>
            </a:pPr>
            <a:r>
              <a:rPr lang="en-US" sz="4800" b="1" dirty="0">
                <a:solidFill>
                  <a:srgbClr val="1B7046"/>
                </a:solidFill>
                <a:effectLst/>
                <a:latin typeface="Tahoma" panose="020B0604030504040204" pitchFamily="34" charset="0"/>
                <a:ea typeface="Tahoma" panose="020B0604030504040204" pitchFamily="34" charset="0"/>
                <a:cs typeface="Tahoma" panose="020B0604030504040204" pitchFamily="34" charset="0"/>
              </a:rPr>
              <a:t>Pitfalls/obstacles/learning points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5">
              <a:extLst>
                <a:ext uri="{96DAC541-7B7A-43D3-8B79-37D633B846F1}">
                  <asvg:svgBlip xmlns:asvg="http://schemas.microsoft.com/office/drawing/2016/SVG/main" r:embed="rId6"/>
                </a:ext>
              </a:extLst>
            </a:blip>
            <a:stretch>
              <a:fillRect l="-259585"/>
            </a:stretch>
          </a:blipFill>
        </p:spPr>
        <p:txBody>
          <a:bodyPr/>
          <a:lstStyle/>
          <a:p>
            <a:endParaRPr lang="en-GB"/>
          </a:p>
        </p:txBody>
      </p:sp>
      <p:sp>
        <p:nvSpPr>
          <p:cNvPr id="5" name="TextBox 5"/>
          <p:cNvSpPr txBox="1"/>
          <p:nvPr/>
        </p:nvSpPr>
        <p:spPr>
          <a:xfrm>
            <a:off x="3372418" y="560857"/>
            <a:ext cx="14355207" cy="5039008"/>
          </a:xfrm>
          <a:prstGeom prst="rect">
            <a:avLst/>
          </a:prstGeom>
        </p:spPr>
        <p:txBody>
          <a:bodyPr lIns="0" tIns="0" rIns="0" bIns="0" rtlCol="0" anchor="t">
            <a:spAutoFit/>
          </a:bodyPr>
          <a:lstStyle/>
          <a:p>
            <a:pPr algn="l">
              <a:lnSpc>
                <a:spcPts val="10044"/>
              </a:lnSpc>
            </a:pPr>
            <a:endParaRPr lang="en-US" sz="7174" dirty="0">
              <a:solidFill>
                <a:srgbClr val="000000"/>
              </a:solidFill>
              <a:latin typeface="Glacial Indifference Bold"/>
            </a:endParaRPr>
          </a:p>
          <a:p>
            <a:pPr algn="l">
              <a:lnSpc>
                <a:spcPts val="10044"/>
              </a:lnSpc>
            </a:pPr>
            <a:endParaRPr lang="en-US" sz="7174" dirty="0">
              <a:solidFill>
                <a:srgbClr val="000000"/>
              </a:solidFill>
              <a:latin typeface="Glacial Indifference Bold"/>
            </a:endParaRPr>
          </a:p>
          <a:p>
            <a:pPr algn="l">
              <a:lnSpc>
                <a:spcPts val="10044"/>
              </a:lnSpc>
            </a:pPr>
            <a:endParaRPr lang="en-US" sz="7174" dirty="0">
              <a:solidFill>
                <a:srgbClr val="000000"/>
              </a:solidFill>
              <a:latin typeface="Glacial Indifference Bold"/>
            </a:endParaRPr>
          </a:p>
          <a:p>
            <a:pPr algn="ctr">
              <a:lnSpc>
                <a:spcPts val="10044"/>
              </a:lnSpc>
            </a:pPr>
            <a:endParaRPr lang="en-US" sz="7174" dirty="0">
              <a:solidFill>
                <a:srgbClr val="000000"/>
              </a:solidFill>
              <a:latin typeface="Glacial Indifference Bold"/>
            </a:endParaRPr>
          </a:p>
        </p:txBody>
      </p:sp>
      <p:grpSp>
        <p:nvGrpSpPr>
          <p:cNvPr id="6" name="Group 6"/>
          <p:cNvGrpSpPr/>
          <p:nvPr/>
        </p:nvGrpSpPr>
        <p:grpSpPr>
          <a:xfrm>
            <a:off x="0" y="1028700"/>
            <a:ext cx="2977719" cy="8324867"/>
            <a:chOff x="0" y="0"/>
            <a:chExt cx="3970292" cy="11099823"/>
          </a:xfrm>
        </p:grpSpPr>
        <p:sp>
          <p:nvSpPr>
            <p:cNvPr id="7" name="Freeform 7">
              <a:hlinkClick r:id="rId7"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GB"/>
            </a:p>
          </p:txBody>
        </p:sp>
        <p:sp>
          <p:nvSpPr>
            <p:cNvPr id="8" name="Freeform 8">
              <a:hlinkClick r:id="rId7"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GB"/>
            </a:p>
          </p:txBody>
        </p:sp>
        <p:sp>
          <p:nvSpPr>
            <p:cNvPr id="9" name="Freeform 9">
              <a:hlinkClick r:id="rId10"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1"/>
              <a:stretch>
                <a:fillRect/>
              </a:stretch>
            </a:blipFill>
          </p:spPr>
          <p:txBody>
            <a:bodyPr/>
            <a:lstStyle/>
            <a:p>
              <a:endParaRPr lang="en-GB"/>
            </a:p>
          </p:txBody>
        </p:sp>
      </p:grpSp>
      <p:pic>
        <p:nvPicPr>
          <p:cNvPr id="11" name="Picture 10">
            <a:extLst>
              <a:ext uri="{FF2B5EF4-FFF2-40B4-BE49-F238E27FC236}">
                <a16:creationId xmlns:a16="http://schemas.microsoft.com/office/drawing/2014/main" id="{8111502B-BDFF-7C47-A51F-FCBCBC81BA22}"/>
              </a:ext>
            </a:extLst>
          </p:cNvPr>
          <p:cNvPicPr>
            <a:picLocks noChangeAspect="1"/>
          </p:cNvPicPr>
          <p:nvPr/>
        </p:nvPicPr>
        <p:blipFill>
          <a:blip r:embed="rId12"/>
          <a:stretch>
            <a:fillRect/>
          </a:stretch>
        </p:blipFill>
        <p:spPr>
          <a:xfrm>
            <a:off x="14285505" y="9005804"/>
            <a:ext cx="3706689" cy="1054699"/>
          </a:xfrm>
          <a:prstGeom prst="rect">
            <a:avLst/>
          </a:prstGeom>
        </p:spPr>
      </p:pic>
      <p:sp>
        <p:nvSpPr>
          <p:cNvPr id="14" name="TextBox 13">
            <a:extLst>
              <a:ext uri="{FF2B5EF4-FFF2-40B4-BE49-F238E27FC236}">
                <a16:creationId xmlns:a16="http://schemas.microsoft.com/office/drawing/2014/main" id="{9873148F-2971-CD26-1567-BC622B4C4327}"/>
              </a:ext>
            </a:extLst>
          </p:cNvPr>
          <p:cNvSpPr txBox="1"/>
          <p:nvPr/>
        </p:nvSpPr>
        <p:spPr>
          <a:xfrm>
            <a:off x="3804018" y="1679099"/>
            <a:ext cx="9752969" cy="7478970"/>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If there is one in your area, consider approaching the existing APST Pilot School for support. There may be the possibility to refer students into the AP for Multi-Agency support only. The student stays dual registered.</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 SEND and AP Improvement plan (March 2023) has raised the profile of Multi-Agency Support and the work piloted by the APST has been evaluated and shown to have proven impact. With many Local Authorities now aware and open to building on the pilot, it may be the perfect time to approach local Early Help, Youth Justice and the NHS directly and offer to ‘host’ a hub in your school.</a:t>
            </a:r>
          </a:p>
        </p:txBody>
      </p:sp>
      <p:pic>
        <p:nvPicPr>
          <p:cNvPr id="15" name="Picture 14">
            <a:extLst>
              <a:ext uri="{FF2B5EF4-FFF2-40B4-BE49-F238E27FC236}">
                <a16:creationId xmlns:a16="http://schemas.microsoft.com/office/drawing/2014/main" id="{162195B1-D134-AB16-0EAD-CFAC9B8957CC}"/>
              </a:ext>
            </a:extLst>
          </p:cNvPr>
          <p:cNvPicPr>
            <a:picLocks noChangeAspect="1"/>
          </p:cNvPicPr>
          <p:nvPr/>
        </p:nvPicPr>
        <p:blipFill>
          <a:blip r:embed="rId13"/>
          <a:stretch>
            <a:fillRect/>
          </a:stretch>
        </p:blipFill>
        <p:spPr>
          <a:xfrm>
            <a:off x="13954746" y="2222129"/>
            <a:ext cx="3928502" cy="5537768"/>
          </a:xfrm>
          <a:prstGeom prst="rect">
            <a:avLst/>
          </a:prstGeom>
        </p:spPr>
      </p:pic>
      <p:sp>
        <p:nvSpPr>
          <p:cNvPr id="10" name="TextBox 16">
            <a:extLst>
              <a:ext uri="{FF2B5EF4-FFF2-40B4-BE49-F238E27FC236}">
                <a16:creationId xmlns:a16="http://schemas.microsoft.com/office/drawing/2014/main" id="{5F03F600-E434-A14D-8B54-458A747E3B69}"/>
              </a:ext>
            </a:extLst>
          </p:cNvPr>
          <p:cNvSpPr txBox="1"/>
          <p:nvPr/>
        </p:nvSpPr>
        <p:spPr>
          <a:xfrm>
            <a:off x="2977720" y="9547549"/>
            <a:ext cx="2279849" cy="33342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2612"/>
              </a:lnSpc>
            </a:pPr>
            <a:r>
              <a:rPr lang="en-US" sz="2800" dirty="0">
                <a:solidFill>
                  <a:srgbClr val="000000"/>
                </a:solidFill>
                <a:latin typeface="Tahoma"/>
                <a:ea typeface="Tahoma"/>
                <a:cs typeface="Tahoma"/>
                <a:sym typeface="Tahoma"/>
              </a:rPr>
              <a:t>#IQMFamily</a:t>
            </a:r>
          </a:p>
        </p:txBody>
      </p:sp>
      <p:sp>
        <p:nvSpPr>
          <p:cNvPr id="12" name="TextBox 15">
            <a:extLst>
              <a:ext uri="{FF2B5EF4-FFF2-40B4-BE49-F238E27FC236}">
                <a16:creationId xmlns:a16="http://schemas.microsoft.com/office/drawing/2014/main" id="{7ABE2787-2CFE-87D8-61B6-6292D3C6FAD2}"/>
              </a:ext>
            </a:extLst>
          </p:cNvPr>
          <p:cNvSpPr txBox="1"/>
          <p:nvPr/>
        </p:nvSpPr>
        <p:spPr>
          <a:xfrm>
            <a:off x="2819400" y="399071"/>
            <a:ext cx="13868400" cy="71917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ct val="107000"/>
              </a:lnSpc>
              <a:spcAft>
                <a:spcPts val="800"/>
              </a:spcAft>
            </a:pPr>
            <a:r>
              <a:rPr lang="en-US" sz="4800" b="1" dirty="0">
                <a:solidFill>
                  <a:srgbClr val="1B7046"/>
                </a:solidFill>
                <a:effectLst/>
                <a:latin typeface="Tahoma" panose="020B0604030504040204" pitchFamily="34" charset="0"/>
                <a:ea typeface="Tahoma" panose="020B0604030504040204" pitchFamily="34" charset="0"/>
                <a:cs typeface="Tahoma" panose="020B0604030504040204" pitchFamily="34" charset="0"/>
              </a:rPr>
              <a:t>Key takeaways or quick wins for colleagues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dirty="0"/>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5">
              <a:extLst>
                <a:ext uri="{96DAC541-7B7A-43D3-8B79-37D633B846F1}">
                  <asvg:svgBlip xmlns:asvg="http://schemas.microsoft.com/office/drawing/2016/SVG/main" r:embed="rId6"/>
                </a:ext>
              </a:extLst>
            </a:blip>
            <a:stretch>
              <a:fillRect l="-259585"/>
            </a:stretch>
          </a:blipFill>
        </p:spPr>
        <p:txBody>
          <a:bodyPr/>
          <a:lstStyle/>
          <a:p>
            <a:endParaRPr lang="en-GB"/>
          </a:p>
        </p:txBody>
      </p:sp>
      <p:sp>
        <p:nvSpPr>
          <p:cNvPr id="5" name="TextBox 5"/>
          <p:cNvSpPr txBox="1"/>
          <p:nvPr/>
        </p:nvSpPr>
        <p:spPr>
          <a:xfrm>
            <a:off x="3372418" y="560857"/>
            <a:ext cx="14355207" cy="5039008"/>
          </a:xfrm>
          <a:prstGeom prst="rect">
            <a:avLst/>
          </a:prstGeom>
        </p:spPr>
        <p:txBody>
          <a:bodyPr lIns="0" tIns="0" rIns="0" bIns="0" rtlCol="0" anchor="t">
            <a:spAutoFit/>
          </a:bodyPr>
          <a:lstStyle/>
          <a:p>
            <a:pPr algn="ctr">
              <a:lnSpc>
                <a:spcPts val="10044"/>
              </a:lnSpc>
            </a:pPr>
            <a:endParaRPr lang="en-US" sz="7174" dirty="0">
              <a:solidFill>
                <a:srgbClr val="000000"/>
              </a:solidFill>
              <a:latin typeface="Glacial Indifference Bold"/>
            </a:endParaRPr>
          </a:p>
          <a:p>
            <a:pPr algn="ctr">
              <a:lnSpc>
                <a:spcPts val="10044"/>
              </a:lnSpc>
            </a:pPr>
            <a:endParaRPr lang="en-US" sz="7174" dirty="0">
              <a:solidFill>
                <a:srgbClr val="000000"/>
              </a:solidFill>
              <a:latin typeface="Glacial Indifference Bold"/>
            </a:endParaRPr>
          </a:p>
          <a:p>
            <a:pPr algn="ctr">
              <a:lnSpc>
                <a:spcPts val="10044"/>
              </a:lnSpc>
            </a:pPr>
            <a:endParaRPr lang="en-US" sz="7174" dirty="0">
              <a:solidFill>
                <a:srgbClr val="000000"/>
              </a:solidFill>
              <a:latin typeface="Glacial Indifference Bold"/>
            </a:endParaRPr>
          </a:p>
          <a:p>
            <a:pPr algn="ctr">
              <a:lnSpc>
                <a:spcPts val="10044"/>
              </a:lnSpc>
            </a:pPr>
            <a:endParaRPr lang="en-US" sz="7174" dirty="0">
              <a:solidFill>
                <a:srgbClr val="000000"/>
              </a:solidFill>
              <a:latin typeface="Glacial Indifference Bold"/>
            </a:endParaRPr>
          </a:p>
        </p:txBody>
      </p:sp>
      <p:grpSp>
        <p:nvGrpSpPr>
          <p:cNvPr id="6" name="Group 6"/>
          <p:cNvGrpSpPr/>
          <p:nvPr/>
        </p:nvGrpSpPr>
        <p:grpSpPr>
          <a:xfrm>
            <a:off x="0" y="1028700"/>
            <a:ext cx="2977719" cy="8324867"/>
            <a:chOff x="0" y="0"/>
            <a:chExt cx="3970292" cy="11099823"/>
          </a:xfrm>
        </p:grpSpPr>
        <p:sp>
          <p:nvSpPr>
            <p:cNvPr id="7" name="Freeform 7">
              <a:hlinkClick r:id="rId7"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GB"/>
            </a:p>
          </p:txBody>
        </p:sp>
        <p:sp>
          <p:nvSpPr>
            <p:cNvPr id="8" name="Freeform 8">
              <a:hlinkClick r:id="rId7"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GB"/>
            </a:p>
          </p:txBody>
        </p:sp>
        <p:sp>
          <p:nvSpPr>
            <p:cNvPr id="9" name="Freeform 9">
              <a:hlinkClick r:id="rId10"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1"/>
              <a:stretch>
                <a:fillRect/>
              </a:stretch>
            </a:blipFill>
          </p:spPr>
          <p:txBody>
            <a:bodyPr/>
            <a:lstStyle/>
            <a:p>
              <a:endParaRPr lang="en-GB"/>
            </a:p>
          </p:txBody>
        </p:sp>
      </p:grpSp>
      <p:pic>
        <p:nvPicPr>
          <p:cNvPr id="10" name="Picture 9">
            <a:extLst>
              <a:ext uri="{FF2B5EF4-FFF2-40B4-BE49-F238E27FC236}">
                <a16:creationId xmlns:a16="http://schemas.microsoft.com/office/drawing/2014/main" id="{3246F7A3-2459-2CF0-08FC-61B7EC410C4B}"/>
              </a:ext>
            </a:extLst>
          </p:cNvPr>
          <p:cNvPicPr>
            <a:picLocks noChangeAspect="1"/>
          </p:cNvPicPr>
          <p:nvPr/>
        </p:nvPicPr>
        <p:blipFill>
          <a:blip r:embed="rId12"/>
          <a:stretch>
            <a:fillRect/>
          </a:stretch>
        </p:blipFill>
        <p:spPr>
          <a:xfrm>
            <a:off x="14285505" y="9005804"/>
            <a:ext cx="3706689" cy="1054699"/>
          </a:xfrm>
          <a:prstGeom prst="rect">
            <a:avLst/>
          </a:prstGeom>
        </p:spPr>
      </p:pic>
      <p:sp>
        <p:nvSpPr>
          <p:cNvPr id="11" name="TextBox 16">
            <a:extLst>
              <a:ext uri="{FF2B5EF4-FFF2-40B4-BE49-F238E27FC236}">
                <a16:creationId xmlns:a16="http://schemas.microsoft.com/office/drawing/2014/main" id="{20798691-48A2-6F71-5129-2993AF403201}"/>
              </a:ext>
            </a:extLst>
          </p:cNvPr>
          <p:cNvSpPr txBox="1"/>
          <p:nvPr/>
        </p:nvSpPr>
        <p:spPr>
          <a:xfrm>
            <a:off x="2977720" y="9547549"/>
            <a:ext cx="2279849" cy="33342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2612"/>
              </a:lnSpc>
            </a:pPr>
            <a:r>
              <a:rPr lang="en-US" sz="2800" dirty="0">
                <a:solidFill>
                  <a:srgbClr val="000000"/>
                </a:solidFill>
                <a:latin typeface="Tahoma"/>
                <a:ea typeface="Tahoma"/>
                <a:cs typeface="Tahoma"/>
                <a:sym typeface="Tahoma"/>
              </a:rPr>
              <a:t>#IQMFamily</a:t>
            </a:r>
          </a:p>
        </p:txBody>
      </p:sp>
      <p:sp>
        <p:nvSpPr>
          <p:cNvPr id="12" name="TextBox 15">
            <a:extLst>
              <a:ext uri="{FF2B5EF4-FFF2-40B4-BE49-F238E27FC236}">
                <a16:creationId xmlns:a16="http://schemas.microsoft.com/office/drawing/2014/main" id="{9DB92859-8621-B494-35AA-8A4ECE18B28C}"/>
              </a:ext>
            </a:extLst>
          </p:cNvPr>
          <p:cNvSpPr txBox="1"/>
          <p:nvPr/>
        </p:nvSpPr>
        <p:spPr>
          <a:xfrm>
            <a:off x="2819400" y="399071"/>
            <a:ext cx="13868400" cy="71917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ct val="107000"/>
              </a:lnSpc>
              <a:spcAft>
                <a:spcPts val="800"/>
              </a:spcAft>
            </a:pPr>
            <a:r>
              <a:rPr lang="en-US" sz="4800" b="1" dirty="0">
                <a:solidFill>
                  <a:srgbClr val="1B7046"/>
                </a:solidFill>
                <a:effectLst/>
                <a:latin typeface="Tahoma" panose="020B0604030504040204" pitchFamily="34" charset="0"/>
                <a:ea typeface="Tahoma" panose="020B0604030504040204" pitchFamily="34" charset="0"/>
                <a:cs typeface="Tahoma" panose="020B0604030504040204" pitchFamily="34" charset="0"/>
              </a:rPr>
              <a:t>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5">
              <a:extLst>
                <a:ext uri="{96DAC541-7B7A-43D3-8B79-37D633B846F1}">
                  <asvg:svgBlip xmlns:asvg="http://schemas.microsoft.com/office/drawing/2016/SVG/main" r:embed="rId6"/>
                </a:ext>
              </a:extLst>
            </a:blip>
            <a:stretch>
              <a:fillRect l="-259585"/>
            </a:stretch>
          </a:blipFill>
        </p:spPr>
        <p:txBody>
          <a:bodyPr/>
          <a:lstStyle/>
          <a:p>
            <a:endParaRPr lang="en-GB"/>
          </a:p>
        </p:txBody>
      </p:sp>
      <p:grpSp>
        <p:nvGrpSpPr>
          <p:cNvPr id="6" name="Group 6"/>
          <p:cNvGrpSpPr/>
          <p:nvPr/>
        </p:nvGrpSpPr>
        <p:grpSpPr>
          <a:xfrm>
            <a:off x="0" y="1028700"/>
            <a:ext cx="2977719" cy="8324867"/>
            <a:chOff x="0" y="0"/>
            <a:chExt cx="3970292" cy="11099823"/>
          </a:xfrm>
        </p:grpSpPr>
        <p:sp>
          <p:nvSpPr>
            <p:cNvPr id="7" name="Freeform 7">
              <a:hlinkClick r:id="rId7"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GB"/>
            </a:p>
          </p:txBody>
        </p:sp>
        <p:sp>
          <p:nvSpPr>
            <p:cNvPr id="8" name="Freeform 8">
              <a:hlinkClick r:id="rId7"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GB"/>
            </a:p>
          </p:txBody>
        </p:sp>
        <p:sp>
          <p:nvSpPr>
            <p:cNvPr id="9" name="Freeform 9">
              <a:hlinkClick r:id="rId10"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1"/>
              <a:stretch>
                <a:fillRect/>
              </a:stretch>
            </a:blipFill>
          </p:spPr>
          <p:txBody>
            <a:bodyPr/>
            <a:lstStyle/>
            <a:p>
              <a:endParaRPr lang="en-GB"/>
            </a:p>
          </p:txBody>
        </p:sp>
      </p:grpSp>
      <p:sp>
        <p:nvSpPr>
          <p:cNvPr id="11" name="TextBox 10">
            <a:extLst>
              <a:ext uri="{FF2B5EF4-FFF2-40B4-BE49-F238E27FC236}">
                <a16:creationId xmlns:a16="http://schemas.microsoft.com/office/drawing/2014/main" id="{40C9D154-4B83-8732-EB82-915D8328E505}"/>
              </a:ext>
            </a:extLst>
          </p:cNvPr>
          <p:cNvSpPr txBox="1"/>
          <p:nvPr/>
        </p:nvSpPr>
        <p:spPr>
          <a:xfrm>
            <a:off x="4038600" y="1888714"/>
            <a:ext cx="11905742" cy="6863417"/>
          </a:xfrm>
          <a:prstGeom prst="rect">
            <a:avLst/>
          </a:prstGeom>
          <a:noFill/>
        </p:spPr>
        <p:txBody>
          <a:bodyPr wrap="square" rtlCol="0">
            <a:spAutoFit/>
          </a:bodyPr>
          <a:lstStyle/>
          <a:p>
            <a:r>
              <a:rPr lang="en-GB" sz="4000" dirty="0">
                <a:latin typeface="Tahoma" panose="020B0604030504040204" pitchFamily="34" charset="0"/>
                <a:ea typeface="Tahoma" panose="020B0604030504040204" pitchFamily="34" charset="0"/>
                <a:cs typeface="Tahoma" panose="020B0604030504040204" pitchFamily="34" charset="0"/>
              </a:rPr>
              <a:t>The acute needs and poor outcomes of children with SEND or in AP, means the right targeted support is essential. The complex underlying needs of the SEND and AP cohort mean that they can be some of the most disengaged children and young people in the education system. These needs often manifest as challenging or disruptive behaviour which can have a severe impact on their education and that of other pupils. The aim of a multi-agency approach is that with intervention, these needs and risks are reduced.</a:t>
            </a:r>
          </a:p>
        </p:txBody>
      </p:sp>
      <p:pic>
        <p:nvPicPr>
          <p:cNvPr id="10" name="Picture 9">
            <a:extLst>
              <a:ext uri="{FF2B5EF4-FFF2-40B4-BE49-F238E27FC236}">
                <a16:creationId xmlns:a16="http://schemas.microsoft.com/office/drawing/2014/main" id="{B75456C6-A08C-0F03-9F6B-4C4D49405E4D}"/>
              </a:ext>
            </a:extLst>
          </p:cNvPr>
          <p:cNvPicPr>
            <a:picLocks noChangeAspect="1"/>
          </p:cNvPicPr>
          <p:nvPr/>
        </p:nvPicPr>
        <p:blipFill>
          <a:blip r:embed="rId12"/>
          <a:stretch>
            <a:fillRect/>
          </a:stretch>
        </p:blipFill>
        <p:spPr>
          <a:xfrm>
            <a:off x="14285505" y="9005804"/>
            <a:ext cx="3706689" cy="1054699"/>
          </a:xfrm>
          <a:prstGeom prst="rect">
            <a:avLst/>
          </a:prstGeom>
        </p:spPr>
      </p:pic>
      <p:sp>
        <p:nvSpPr>
          <p:cNvPr id="13" name="TextBox 15">
            <a:extLst>
              <a:ext uri="{FF2B5EF4-FFF2-40B4-BE49-F238E27FC236}">
                <a16:creationId xmlns:a16="http://schemas.microsoft.com/office/drawing/2014/main" id="{27AF8E83-1907-A66E-3A8B-A7A02B3340DC}"/>
              </a:ext>
            </a:extLst>
          </p:cNvPr>
          <p:cNvSpPr txBox="1"/>
          <p:nvPr/>
        </p:nvSpPr>
        <p:spPr>
          <a:xfrm>
            <a:off x="2819400" y="399071"/>
            <a:ext cx="10323449" cy="71917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ct val="107000"/>
              </a:lnSpc>
              <a:spcAft>
                <a:spcPts val="800"/>
              </a:spcAft>
            </a:pPr>
            <a:r>
              <a:rPr lang="en-US" sz="4800" b="1" dirty="0">
                <a:solidFill>
                  <a:srgbClr val="1B7046"/>
                </a:solidFill>
                <a:effectLst/>
                <a:latin typeface="Tahoma" panose="020B0604030504040204" pitchFamily="34" charset="0"/>
                <a:ea typeface="Tahoma" panose="020B0604030504040204" pitchFamily="34" charset="0"/>
                <a:cs typeface="Tahoma" panose="020B0604030504040204" pitchFamily="34" charset="0"/>
              </a:rPr>
              <a:t>Rationale/intent/starting points</a:t>
            </a:r>
          </a:p>
        </p:txBody>
      </p:sp>
      <p:sp>
        <p:nvSpPr>
          <p:cNvPr id="14" name="TextBox 16">
            <a:extLst>
              <a:ext uri="{FF2B5EF4-FFF2-40B4-BE49-F238E27FC236}">
                <a16:creationId xmlns:a16="http://schemas.microsoft.com/office/drawing/2014/main" id="{4842154D-2AAB-AAE0-4BB6-7E3429E9F5FE}"/>
              </a:ext>
            </a:extLst>
          </p:cNvPr>
          <p:cNvSpPr txBox="1"/>
          <p:nvPr/>
        </p:nvSpPr>
        <p:spPr>
          <a:xfrm>
            <a:off x="2977720" y="9547549"/>
            <a:ext cx="2279849" cy="33342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2612"/>
              </a:lnSpc>
            </a:pPr>
            <a:r>
              <a:rPr lang="en-US" sz="2800" dirty="0">
                <a:solidFill>
                  <a:srgbClr val="000000"/>
                </a:solidFill>
                <a:latin typeface="Tahoma"/>
                <a:ea typeface="Tahoma"/>
                <a:cs typeface="Tahoma"/>
                <a:sym typeface="Tahoma"/>
              </a:rPr>
              <a:t>#IQMFamily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5">
              <a:extLst>
                <a:ext uri="{96DAC541-7B7A-43D3-8B79-37D633B846F1}">
                  <asvg:svgBlip xmlns:asvg="http://schemas.microsoft.com/office/drawing/2016/SVG/main" r:embed="rId6"/>
                </a:ext>
              </a:extLst>
            </a:blip>
            <a:stretch>
              <a:fillRect l="-259585"/>
            </a:stretch>
          </a:blipFill>
        </p:spPr>
        <p:txBody>
          <a:bodyPr/>
          <a:lstStyle/>
          <a:p>
            <a:endParaRPr lang="en-GB"/>
          </a:p>
        </p:txBody>
      </p:sp>
      <p:grpSp>
        <p:nvGrpSpPr>
          <p:cNvPr id="6" name="Group 6"/>
          <p:cNvGrpSpPr/>
          <p:nvPr/>
        </p:nvGrpSpPr>
        <p:grpSpPr>
          <a:xfrm>
            <a:off x="0" y="1028700"/>
            <a:ext cx="2977719" cy="8324867"/>
            <a:chOff x="0" y="0"/>
            <a:chExt cx="3970292" cy="11099823"/>
          </a:xfrm>
        </p:grpSpPr>
        <p:sp>
          <p:nvSpPr>
            <p:cNvPr id="7" name="Freeform 7">
              <a:hlinkClick r:id="rId7"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GB"/>
            </a:p>
          </p:txBody>
        </p:sp>
        <p:sp>
          <p:nvSpPr>
            <p:cNvPr id="8" name="Freeform 8">
              <a:hlinkClick r:id="rId7"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GB"/>
            </a:p>
          </p:txBody>
        </p:sp>
        <p:sp>
          <p:nvSpPr>
            <p:cNvPr id="9" name="Freeform 9">
              <a:hlinkClick r:id="rId10"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1"/>
              <a:stretch>
                <a:fillRect/>
              </a:stretch>
            </a:blipFill>
          </p:spPr>
          <p:txBody>
            <a:bodyPr/>
            <a:lstStyle/>
            <a:p>
              <a:endParaRPr lang="en-GB"/>
            </a:p>
          </p:txBody>
        </p:sp>
      </p:grpSp>
      <p:sp>
        <p:nvSpPr>
          <p:cNvPr id="11" name="TextBox 10">
            <a:extLst>
              <a:ext uri="{FF2B5EF4-FFF2-40B4-BE49-F238E27FC236}">
                <a16:creationId xmlns:a16="http://schemas.microsoft.com/office/drawing/2014/main" id="{40C9D154-4B83-8732-EB82-915D8328E505}"/>
              </a:ext>
            </a:extLst>
          </p:cNvPr>
          <p:cNvSpPr txBox="1"/>
          <p:nvPr/>
        </p:nvSpPr>
        <p:spPr>
          <a:xfrm>
            <a:off x="4117644" y="1342168"/>
            <a:ext cx="11905742" cy="7663636"/>
          </a:xfrm>
          <a:prstGeom prst="rect">
            <a:avLst/>
          </a:prstGeom>
          <a:noFill/>
        </p:spPr>
        <p:txBody>
          <a:bodyPr wrap="square" rtlCol="0">
            <a:spAutoFit/>
          </a:bodyPr>
          <a:lstStyle/>
          <a:p>
            <a:pPr marR="0">
              <a:buClr>
                <a:srgbClr val="001D35"/>
              </a:buClr>
            </a:pPr>
            <a:r>
              <a:rPr lang="en-GB" sz="3200" b="1" dirty="0">
                <a:latin typeface="Tahoma" panose="020B0604030504040204" pitchFamily="34" charset="0"/>
                <a:ea typeface="Tahoma" panose="020B0604030504040204" pitchFamily="34" charset="0"/>
                <a:cs typeface="Tahoma" panose="020B0604030504040204" pitchFamily="34" charset="0"/>
              </a:rPr>
              <a:t>Misbehaviour</a:t>
            </a:r>
          </a:p>
          <a:p>
            <a:pPr marR="0">
              <a:buClr>
                <a:srgbClr val="001D35"/>
              </a:buClr>
            </a:pPr>
            <a:r>
              <a:rPr lang="en-GB" sz="3200" dirty="0">
                <a:latin typeface="Tahoma" panose="020B0604030504040204" pitchFamily="34" charset="0"/>
                <a:ea typeface="Tahoma" panose="020B0604030504040204" pitchFamily="34" charset="0"/>
                <a:cs typeface="Tahoma" panose="020B0604030504040204" pitchFamily="34" charset="0"/>
              </a:rPr>
              <a:t> </a:t>
            </a:r>
          </a:p>
          <a:p>
            <a:pPr marR="0"/>
            <a:r>
              <a:rPr lang="en-GB" sz="3200" dirty="0">
                <a:latin typeface="Tahoma" panose="020B0604030504040204" pitchFamily="34" charset="0"/>
                <a:ea typeface="Tahoma" panose="020B0604030504040204" pitchFamily="34" charset="0"/>
                <a:cs typeface="Tahoma" panose="020B0604030504040204" pitchFamily="34" charset="0"/>
              </a:rPr>
              <a:t>This can include violent or threatening behaviour, damage to school property, sexual misconduct, racist behaviour, bullying, drug or alcohol related incidents, or carrying an offensive weapon </a:t>
            </a:r>
          </a:p>
          <a:p>
            <a:pPr marR="0"/>
            <a:endParaRPr lang="en-GB" sz="3200" dirty="0">
              <a:latin typeface="Tahoma" panose="020B0604030504040204" pitchFamily="34" charset="0"/>
              <a:ea typeface="Tahoma" panose="020B0604030504040204" pitchFamily="34" charset="0"/>
              <a:cs typeface="Tahoma" panose="020B0604030504040204" pitchFamily="34" charset="0"/>
            </a:endParaRPr>
          </a:p>
          <a:p>
            <a:pPr marR="0">
              <a:buClr>
                <a:srgbClr val="001D35"/>
              </a:buClr>
            </a:pPr>
            <a:r>
              <a:rPr lang="en-GB" sz="3200" b="1" dirty="0">
                <a:latin typeface="Tahoma" panose="020B0604030504040204" pitchFamily="34" charset="0"/>
                <a:ea typeface="Tahoma" panose="020B0604030504040204" pitchFamily="34" charset="0"/>
                <a:cs typeface="Tahoma" panose="020B0604030504040204" pitchFamily="34" charset="0"/>
              </a:rPr>
              <a:t>Persistent disruptive behaviour </a:t>
            </a:r>
          </a:p>
          <a:p>
            <a:pPr marR="0"/>
            <a:r>
              <a:rPr lang="en-GB" sz="3200" dirty="0">
                <a:latin typeface="Tahoma" panose="020B0604030504040204" pitchFamily="34" charset="0"/>
                <a:ea typeface="Tahoma" panose="020B0604030504040204" pitchFamily="34" charset="0"/>
                <a:cs typeface="Tahoma" panose="020B0604030504040204" pitchFamily="34" charset="0"/>
              </a:rPr>
              <a:t>A child may be permanently excluded if they have a history of disruptive behaviour and the school feels they can't do anymore</a:t>
            </a:r>
          </a:p>
          <a:p>
            <a:pPr marR="0">
              <a:buClr>
                <a:srgbClr val="001D35"/>
              </a:buClr>
            </a:pPr>
            <a:endParaRPr lang="en-GB" sz="3200" b="1" dirty="0">
              <a:latin typeface="Tahoma" panose="020B0604030504040204" pitchFamily="34" charset="0"/>
              <a:ea typeface="Tahoma" panose="020B0604030504040204" pitchFamily="34" charset="0"/>
              <a:cs typeface="Tahoma" panose="020B0604030504040204" pitchFamily="34" charset="0"/>
            </a:endParaRPr>
          </a:p>
          <a:p>
            <a:pPr marR="0">
              <a:buClr>
                <a:srgbClr val="001D35"/>
              </a:buClr>
            </a:pPr>
            <a:r>
              <a:rPr lang="en-GB" sz="3200" b="1" dirty="0">
                <a:latin typeface="Tahoma" panose="020B0604030504040204" pitchFamily="34" charset="0"/>
                <a:ea typeface="Tahoma" panose="020B0604030504040204" pitchFamily="34" charset="0"/>
                <a:cs typeface="Tahoma" panose="020B0604030504040204" pitchFamily="34" charset="0"/>
              </a:rPr>
              <a:t>Serious one-off offense </a:t>
            </a:r>
          </a:p>
          <a:p>
            <a:pPr marR="0"/>
            <a:r>
              <a:rPr lang="en-GB" sz="3200" dirty="0">
                <a:latin typeface="Tahoma" panose="020B0604030504040204" pitchFamily="34" charset="0"/>
                <a:ea typeface="Tahoma" panose="020B0604030504040204" pitchFamily="34" charset="0"/>
                <a:cs typeface="Tahoma" panose="020B0604030504040204" pitchFamily="34" charset="0"/>
              </a:rPr>
              <a:t>A child may be permanently excluded for a single serious offense, such as assaulting a pupil or member of staff, or bringing a knife or drugs into school </a:t>
            </a:r>
          </a:p>
          <a:p>
            <a:pPr marR="0" algn="l" rtl="0"/>
            <a:endParaRPr lang="en-GB" sz="1200" b="0" i="0" u="none" strike="noStrike" baseline="0" dirty="0">
              <a:latin typeface="Aptos" panose="020B0004020202020204" pitchFamily="34" charset="0"/>
            </a:endParaRPr>
          </a:p>
        </p:txBody>
      </p:sp>
      <p:pic>
        <p:nvPicPr>
          <p:cNvPr id="10" name="Picture 9">
            <a:extLst>
              <a:ext uri="{FF2B5EF4-FFF2-40B4-BE49-F238E27FC236}">
                <a16:creationId xmlns:a16="http://schemas.microsoft.com/office/drawing/2014/main" id="{B75456C6-A08C-0F03-9F6B-4C4D49405E4D}"/>
              </a:ext>
            </a:extLst>
          </p:cNvPr>
          <p:cNvPicPr>
            <a:picLocks noChangeAspect="1"/>
          </p:cNvPicPr>
          <p:nvPr/>
        </p:nvPicPr>
        <p:blipFill>
          <a:blip r:embed="rId12"/>
          <a:stretch>
            <a:fillRect/>
          </a:stretch>
        </p:blipFill>
        <p:spPr>
          <a:xfrm>
            <a:off x="14285505" y="9005804"/>
            <a:ext cx="3706689" cy="1054699"/>
          </a:xfrm>
          <a:prstGeom prst="rect">
            <a:avLst/>
          </a:prstGeom>
        </p:spPr>
      </p:pic>
      <p:sp>
        <p:nvSpPr>
          <p:cNvPr id="12" name="TextBox 16">
            <a:extLst>
              <a:ext uri="{FF2B5EF4-FFF2-40B4-BE49-F238E27FC236}">
                <a16:creationId xmlns:a16="http://schemas.microsoft.com/office/drawing/2014/main" id="{1A52E2D7-0751-C9DA-9B8B-BB1DB7B68038}"/>
              </a:ext>
            </a:extLst>
          </p:cNvPr>
          <p:cNvSpPr txBox="1"/>
          <p:nvPr/>
        </p:nvSpPr>
        <p:spPr>
          <a:xfrm>
            <a:off x="2977720" y="9547549"/>
            <a:ext cx="2279849" cy="33342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2612"/>
              </a:lnSpc>
            </a:pPr>
            <a:r>
              <a:rPr lang="en-US" sz="2800" dirty="0">
                <a:solidFill>
                  <a:srgbClr val="000000"/>
                </a:solidFill>
                <a:latin typeface="Tahoma"/>
                <a:ea typeface="Tahoma"/>
                <a:cs typeface="Tahoma"/>
                <a:sym typeface="Tahoma"/>
              </a:rPr>
              <a:t>#IQMFamily</a:t>
            </a:r>
          </a:p>
        </p:txBody>
      </p:sp>
      <p:sp>
        <p:nvSpPr>
          <p:cNvPr id="14" name="TextBox 15">
            <a:extLst>
              <a:ext uri="{FF2B5EF4-FFF2-40B4-BE49-F238E27FC236}">
                <a16:creationId xmlns:a16="http://schemas.microsoft.com/office/drawing/2014/main" id="{8499B6A8-3A9B-93E1-A7D2-697C4238FE0F}"/>
              </a:ext>
            </a:extLst>
          </p:cNvPr>
          <p:cNvSpPr txBox="1"/>
          <p:nvPr/>
        </p:nvSpPr>
        <p:spPr>
          <a:xfrm>
            <a:off x="2819400" y="399071"/>
            <a:ext cx="10323449" cy="71917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ct val="107000"/>
              </a:lnSpc>
              <a:spcAft>
                <a:spcPts val="800"/>
              </a:spcAft>
            </a:pPr>
            <a:r>
              <a:rPr lang="en-US" sz="4800" b="1" dirty="0">
                <a:solidFill>
                  <a:srgbClr val="1B7046"/>
                </a:solidFill>
                <a:effectLst/>
                <a:latin typeface="Tahoma" panose="020B0604030504040204" pitchFamily="34" charset="0"/>
                <a:ea typeface="Tahoma" panose="020B0604030504040204" pitchFamily="34" charset="0"/>
                <a:cs typeface="Tahoma" panose="020B0604030504040204" pitchFamily="34" charset="0"/>
              </a:rPr>
              <a:t>Rationale/intent/starting points</a:t>
            </a:r>
          </a:p>
        </p:txBody>
      </p:sp>
    </p:spTree>
    <p:extLst>
      <p:ext uri="{BB962C8B-B14F-4D97-AF65-F5344CB8AC3E}">
        <p14:creationId xmlns:p14="http://schemas.microsoft.com/office/powerpoint/2010/main" val="89789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5">
              <a:extLst>
                <a:ext uri="{96DAC541-7B7A-43D3-8B79-37D633B846F1}">
                  <asvg:svgBlip xmlns:asvg="http://schemas.microsoft.com/office/drawing/2016/SVG/main" r:embed="rId6"/>
                </a:ext>
              </a:extLst>
            </a:blip>
            <a:stretch>
              <a:fillRect l="-259585"/>
            </a:stretch>
          </a:blipFill>
        </p:spPr>
        <p:txBody>
          <a:bodyPr/>
          <a:lstStyle/>
          <a:p>
            <a:endParaRPr lang="en-GB"/>
          </a:p>
        </p:txBody>
      </p:sp>
      <p:sp>
        <p:nvSpPr>
          <p:cNvPr id="5" name="TextBox 5"/>
          <p:cNvSpPr txBox="1"/>
          <p:nvPr/>
        </p:nvSpPr>
        <p:spPr>
          <a:xfrm>
            <a:off x="3372418" y="560857"/>
            <a:ext cx="14355207" cy="2474203"/>
          </a:xfrm>
          <a:prstGeom prst="rect">
            <a:avLst/>
          </a:prstGeom>
        </p:spPr>
        <p:txBody>
          <a:bodyPr lIns="0" tIns="0" rIns="0" bIns="0" rtlCol="0" anchor="t">
            <a:spAutoFit/>
          </a:bodyPr>
          <a:lstStyle/>
          <a:p>
            <a:pPr algn="l">
              <a:lnSpc>
                <a:spcPts val="10044"/>
              </a:lnSpc>
            </a:pPr>
            <a:endParaRPr lang="en-US" sz="7174" dirty="0">
              <a:solidFill>
                <a:srgbClr val="000000"/>
              </a:solidFill>
              <a:latin typeface="Glacial Indifference Bold"/>
            </a:endParaRPr>
          </a:p>
          <a:p>
            <a:pPr algn="ctr">
              <a:lnSpc>
                <a:spcPts val="10044"/>
              </a:lnSpc>
            </a:pPr>
            <a:endParaRPr lang="en-US" sz="7174" dirty="0">
              <a:solidFill>
                <a:srgbClr val="000000"/>
              </a:solidFill>
              <a:latin typeface="Glacial Indifference Bold"/>
            </a:endParaRPr>
          </a:p>
        </p:txBody>
      </p:sp>
      <p:grpSp>
        <p:nvGrpSpPr>
          <p:cNvPr id="6" name="Group 6"/>
          <p:cNvGrpSpPr/>
          <p:nvPr/>
        </p:nvGrpSpPr>
        <p:grpSpPr>
          <a:xfrm>
            <a:off x="0" y="1028700"/>
            <a:ext cx="2977719" cy="8324867"/>
            <a:chOff x="0" y="0"/>
            <a:chExt cx="3970292" cy="11099823"/>
          </a:xfrm>
        </p:grpSpPr>
        <p:sp>
          <p:nvSpPr>
            <p:cNvPr id="7" name="Freeform 7">
              <a:hlinkClick r:id="rId7"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GB"/>
            </a:p>
          </p:txBody>
        </p:sp>
        <p:sp>
          <p:nvSpPr>
            <p:cNvPr id="8" name="Freeform 8">
              <a:hlinkClick r:id="rId7"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GB"/>
            </a:p>
          </p:txBody>
        </p:sp>
        <p:sp>
          <p:nvSpPr>
            <p:cNvPr id="9" name="Freeform 9">
              <a:hlinkClick r:id="rId10"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1"/>
              <a:stretch>
                <a:fillRect/>
              </a:stretch>
            </a:blipFill>
          </p:spPr>
          <p:txBody>
            <a:bodyPr/>
            <a:lstStyle/>
            <a:p>
              <a:endParaRPr lang="en-GB"/>
            </a:p>
          </p:txBody>
        </p:sp>
      </p:grpSp>
      <p:sp>
        <p:nvSpPr>
          <p:cNvPr id="11" name="TextBox 10">
            <a:extLst>
              <a:ext uri="{FF2B5EF4-FFF2-40B4-BE49-F238E27FC236}">
                <a16:creationId xmlns:a16="http://schemas.microsoft.com/office/drawing/2014/main" id="{D5AC35CA-7A77-BAFA-27D0-037506579A42}"/>
              </a:ext>
            </a:extLst>
          </p:cNvPr>
          <p:cNvSpPr txBox="1"/>
          <p:nvPr/>
        </p:nvSpPr>
        <p:spPr>
          <a:xfrm>
            <a:off x="3971442" y="1606995"/>
            <a:ext cx="13756183" cy="6986528"/>
          </a:xfrm>
          <a:prstGeom prst="rect">
            <a:avLst/>
          </a:prstGeom>
          <a:noFill/>
        </p:spPr>
        <p:txBody>
          <a:bodyPr wrap="square" rtlCol="0">
            <a:spAutoFit/>
          </a:bodyPr>
          <a:lstStyle/>
          <a:p>
            <a:r>
              <a:rPr lang="en-GB" sz="4000" dirty="0">
                <a:latin typeface="Tahoma" panose="020B0604030504040204" pitchFamily="34" charset="0"/>
                <a:ea typeface="Tahoma" panose="020B0604030504040204" pitchFamily="34" charset="0"/>
                <a:cs typeface="Tahoma" panose="020B0604030504040204" pitchFamily="34" charset="0"/>
              </a:rPr>
              <a:t>• Improved School attendance</a:t>
            </a:r>
          </a:p>
          <a:p>
            <a:r>
              <a:rPr lang="en-GB" sz="4000" dirty="0">
                <a:latin typeface="Tahoma" panose="020B0604030504040204" pitchFamily="34" charset="0"/>
                <a:ea typeface="Tahoma" panose="020B0604030504040204" pitchFamily="34" charset="0"/>
                <a:cs typeface="Tahoma" panose="020B0604030504040204" pitchFamily="34" charset="0"/>
              </a:rPr>
              <a:t>• Reintegration with education (including mainstream education)</a:t>
            </a:r>
          </a:p>
          <a:p>
            <a:r>
              <a:rPr lang="en-GB" sz="4000" dirty="0">
                <a:latin typeface="Tahoma" panose="020B0604030504040204" pitchFamily="34" charset="0"/>
                <a:ea typeface="Tahoma" panose="020B0604030504040204" pitchFamily="34" charset="0"/>
                <a:cs typeface="Tahoma" panose="020B0604030504040204" pitchFamily="34" charset="0"/>
              </a:rPr>
              <a:t>• Reduced NEETs</a:t>
            </a:r>
          </a:p>
          <a:p>
            <a:r>
              <a:rPr lang="en-GB" sz="4000" dirty="0">
                <a:latin typeface="Tahoma" panose="020B0604030504040204" pitchFamily="34" charset="0"/>
                <a:ea typeface="Tahoma" panose="020B0604030504040204" pitchFamily="34" charset="0"/>
                <a:cs typeface="Tahoma" panose="020B0604030504040204" pitchFamily="34" charset="0"/>
              </a:rPr>
              <a:t>• Improved Socio-emotional </a:t>
            </a:r>
            <a:r>
              <a:rPr lang="en-GB" sz="4800" b="1" dirty="0">
                <a:solidFill>
                  <a:srgbClr val="1B7046"/>
                </a:solidFill>
                <a:latin typeface="Tahoma" panose="020B0604030504040204" pitchFamily="34" charset="0"/>
                <a:ea typeface="Tahoma" panose="020B0604030504040204" pitchFamily="34" charset="0"/>
                <a:cs typeface="Tahoma" panose="020B0604030504040204" pitchFamily="34" charset="0"/>
              </a:rPr>
              <a:t>and</a:t>
            </a:r>
            <a:r>
              <a:rPr lang="en-GB" sz="4000" dirty="0">
                <a:latin typeface="Tahoma" panose="020B0604030504040204" pitchFamily="34" charset="0"/>
                <a:ea typeface="Tahoma" panose="020B0604030504040204" pitchFamily="34" charset="0"/>
                <a:cs typeface="Tahoma" panose="020B0604030504040204" pitchFamily="34" charset="0"/>
              </a:rPr>
              <a:t> mental health wellbeing</a:t>
            </a:r>
          </a:p>
          <a:p>
            <a:r>
              <a:rPr lang="en-GB" sz="4000" dirty="0">
                <a:latin typeface="Tahoma" panose="020B0604030504040204" pitchFamily="34" charset="0"/>
                <a:ea typeface="Tahoma" panose="020B0604030504040204" pitchFamily="34" charset="0"/>
                <a:cs typeface="Tahoma" panose="020B0604030504040204" pitchFamily="34" charset="0"/>
              </a:rPr>
              <a:t>• Higher Academic Attainment</a:t>
            </a:r>
          </a:p>
          <a:p>
            <a:endParaRPr lang="en-GB" sz="4000" dirty="0">
              <a:latin typeface="Tahoma" panose="020B0604030504040204" pitchFamily="34" charset="0"/>
              <a:ea typeface="Tahoma" panose="020B0604030504040204" pitchFamily="34" charset="0"/>
              <a:cs typeface="Tahoma" panose="020B0604030504040204" pitchFamily="34" charset="0"/>
            </a:endParaRPr>
          </a:p>
          <a:p>
            <a:r>
              <a:rPr lang="en-GB" sz="4000" dirty="0">
                <a:latin typeface="Tahoma" panose="020B0604030504040204" pitchFamily="34" charset="0"/>
                <a:ea typeface="Tahoma" panose="020B0604030504040204" pitchFamily="34" charset="0"/>
                <a:cs typeface="Tahoma" panose="020B0604030504040204" pitchFamily="34" charset="0"/>
              </a:rPr>
              <a:t>There is currently an independent evaluation funded by the Youth Endowment Fund that is assessing the impact of the model on these outcomes through the DfE APST Pilot programme.</a:t>
            </a:r>
            <a:endParaRPr lang="en-GB" dirty="0">
              <a:latin typeface="Tahoma" panose="020B0604030504040204" pitchFamily="34" charset="0"/>
              <a:ea typeface="Tahoma" panose="020B0604030504040204" pitchFamily="34" charset="0"/>
              <a:cs typeface="Tahoma" panose="020B0604030504040204" pitchFamily="34" charset="0"/>
            </a:endParaRPr>
          </a:p>
        </p:txBody>
      </p:sp>
      <p:pic>
        <p:nvPicPr>
          <p:cNvPr id="10" name="Picture 9">
            <a:extLst>
              <a:ext uri="{FF2B5EF4-FFF2-40B4-BE49-F238E27FC236}">
                <a16:creationId xmlns:a16="http://schemas.microsoft.com/office/drawing/2014/main" id="{EE379A1A-BCC7-5CE2-AE97-5361F36DD19C}"/>
              </a:ext>
            </a:extLst>
          </p:cNvPr>
          <p:cNvPicPr>
            <a:picLocks noChangeAspect="1"/>
          </p:cNvPicPr>
          <p:nvPr/>
        </p:nvPicPr>
        <p:blipFill>
          <a:blip r:embed="rId12"/>
          <a:stretch>
            <a:fillRect/>
          </a:stretch>
        </p:blipFill>
        <p:spPr>
          <a:xfrm>
            <a:off x="14285505" y="9005804"/>
            <a:ext cx="3706689" cy="1054699"/>
          </a:xfrm>
          <a:prstGeom prst="rect">
            <a:avLst/>
          </a:prstGeom>
        </p:spPr>
      </p:pic>
      <p:sp>
        <p:nvSpPr>
          <p:cNvPr id="12" name="TextBox 16">
            <a:extLst>
              <a:ext uri="{FF2B5EF4-FFF2-40B4-BE49-F238E27FC236}">
                <a16:creationId xmlns:a16="http://schemas.microsoft.com/office/drawing/2014/main" id="{A7F7C9AC-FABF-D36C-98CA-0634F7B2E52D}"/>
              </a:ext>
            </a:extLst>
          </p:cNvPr>
          <p:cNvSpPr txBox="1"/>
          <p:nvPr/>
        </p:nvSpPr>
        <p:spPr>
          <a:xfrm>
            <a:off x="2977720" y="9547549"/>
            <a:ext cx="2279849" cy="33342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2612"/>
              </a:lnSpc>
            </a:pPr>
            <a:r>
              <a:rPr lang="en-US" sz="2800" dirty="0">
                <a:solidFill>
                  <a:srgbClr val="000000"/>
                </a:solidFill>
                <a:latin typeface="Tahoma"/>
                <a:ea typeface="Tahoma"/>
                <a:cs typeface="Tahoma"/>
                <a:sym typeface="Tahoma"/>
              </a:rPr>
              <a:t>#IQMFamily</a:t>
            </a:r>
          </a:p>
        </p:txBody>
      </p:sp>
      <p:sp>
        <p:nvSpPr>
          <p:cNvPr id="13" name="TextBox 15">
            <a:extLst>
              <a:ext uri="{FF2B5EF4-FFF2-40B4-BE49-F238E27FC236}">
                <a16:creationId xmlns:a16="http://schemas.microsoft.com/office/drawing/2014/main" id="{FABB6F3F-D437-4BE0-DBF5-2D7837032D72}"/>
              </a:ext>
            </a:extLst>
          </p:cNvPr>
          <p:cNvSpPr txBox="1"/>
          <p:nvPr/>
        </p:nvSpPr>
        <p:spPr>
          <a:xfrm>
            <a:off x="2819400" y="399071"/>
            <a:ext cx="10323449" cy="71917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ct val="107000"/>
              </a:lnSpc>
              <a:spcAft>
                <a:spcPts val="800"/>
              </a:spcAft>
            </a:pPr>
            <a:r>
              <a:rPr lang="en-US" sz="4800" b="1" dirty="0">
                <a:solidFill>
                  <a:srgbClr val="1B7046"/>
                </a:solidFill>
                <a:effectLst/>
                <a:latin typeface="Tahoma" panose="020B0604030504040204" pitchFamily="34" charset="0"/>
                <a:ea typeface="Tahoma" panose="020B0604030504040204" pitchFamily="34" charset="0"/>
                <a:cs typeface="Tahoma" panose="020B0604030504040204" pitchFamily="34" charset="0"/>
              </a:rPr>
              <a:t>Target Outcomes of the Model: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3053" t="-3076" r="-3076" b="-3053"/>
            </a:stretch>
          </a:blipFill>
        </p:spPr>
        <p:txBody>
          <a:bodyPr/>
          <a:lstStyle/>
          <a:p>
            <a:endParaRPr lang="en-GB"/>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6">
              <a:extLst>
                <a:ext uri="{96DAC541-7B7A-43D3-8B79-37D633B846F1}">
                  <asvg:svgBlip xmlns:asvg="http://schemas.microsoft.com/office/drawing/2016/SVG/main" r:embed="rId7"/>
                </a:ext>
              </a:extLst>
            </a:blip>
            <a:stretch>
              <a:fillRect l="-259585"/>
            </a:stretch>
          </a:blipFill>
        </p:spPr>
        <p:txBody>
          <a:bodyPr/>
          <a:lstStyle/>
          <a:p>
            <a:endParaRPr lang="en-GB"/>
          </a:p>
        </p:txBody>
      </p:sp>
      <p:sp>
        <p:nvSpPr>
          <p:cNvPr id="5" name="TextBox 5"/>
          <p:cNvSpPr txBox="1"/>
          <p:nvPr/>
        </p:nvSpPr>
        <p:spPr>
          <a:xfrm>
            <a:off x="3372418" y="560857"/>
            <a:ext cx="14355207" cy="2474203"/>
          </a:xfrm>
          <a:prstGeom prst="rect">
            <a:avLst/>
          </a:prstGeom>
        </p:spPr>
        <p:txBody>
          <a:bodyPr lIns="0" tIns="0" rIns="0" bIns="0" rtlCol="0" anchor="t">
            <a:spAutoFit/>
          </a:bodyPr>
          <a:lstStyle/>
          <a:p>
            <a:pPr algn="l">
              <a:lnSpc>
                <a:spcPts val="10044"/>
              </a:lnSpc>
            </a:pPr>
            <a:endParaRPr lang="en-US" sz="7174" dirty="0">
              <a:solidFill>
                <a:srgbClr val="000000"/>
              </a:solidFill>
              <a:latin typeface="Glacial Indifference Bold"/>
            </a:endParaRPr>
          </a:p>
          <a:p>
            <a:pPr algn="ctr">
              <a:lnSpc>
                <a:spcPts val="10044"/>
              </a:lnSpc>
            </a:pPr>
            <a:endParaRPr lang="en-US" sz="7174" dirty="0">
              <a:solidFill>
                <a:srgbClr val="000000"/>
              </a:solidFill>
              <a:latin typeface="Glacial Indifference Bold"/>
            </a:endParaRPr>
          </a:p>
        </p:txBody>
      </p:sp>
      <p:grpSp>
        <p:nvGrpSpPr>
          <p:cNvPr id="6" name="Group 6"/>
          <p:cNvGrpSpPr/>
          <p:nvPr/>
        </p:nvGrpSpPr>
        <p:grpSpPr>
          <a:xfrm>
            <a:off x="0" y="1028700"/>
            <a:ext cx="2977719" cy="8324867"/>
            <a:chOff x="0" y="0"/>
            <a:chExt cx="3970292" cy="11099823"/>
          </a:xfrm>
        </p:grpSpPr>
        <p:sp>
          <p:nvSpPr>
            <p:cNvPr id="7" name="Freeform 7">
              <a:hlinkClick r:id="rId8"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GB"/>
            </a:p>
          </p:txBody>
        </p:sp>
        <p:sp>
          <p:nvSpPr>
            <p:cNvPr id="8" name="Freeform 8">
              <a:hlinkClick r:id="rId8"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10"/>
              <a:stretch>
                <a:fillRect/>
              </a:stretch>
            </a:blipFill>
          </p:spPr>
          <p:txBody>
            <a:bodyPr/>
            <a:lstStyle/>
            <a:p>
              <a:endParaRPr lang="en-GB"/>
            </a:p>
          </p:txBody>
        </p:sp>
        <p:sp>
          <p:nvSpPr>
            <p:cNvPr id="9" name="Freeform 9">
              <a:hlinkClick r:id="rId11"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2"/>
              <a:stretch>
                <a:fillRect/>
              </a:stretch>
            </a:blipFill>
          </p:spPr>
          <p:txBody>
            <a:bodyPr/>
            <a:lstStyle/>
            <a:p>
              <a:endParaRPr lang="en-GB"/>
            </a:p>
          </p:txBody>
        </p:sp>
      </p:grpSp>
      <p:pic>
        <p:nvPicPr>
          <p:cNvPr id="13" name="Picture 12">
            <a:extLst>
              <a:ext uri="{FF2B5EF4-FFF2-40B4-BE49-F238E27FC236}">
                <a16:creationId xmlns:a16="http://schemas.microsoft.com/office/drawing/2014/main" id="{432FC51D-ED5D-1E73-C161-5D054322916C}"/>
              </a:ext>
            </a:extLst>
          </p:cNvPr>
          <p:cNvPicPr>
            <a:picLocks noChangeAspect="1"/>
          </p:cNvPicPr>
          <p:nvPr/>
        </p:nvPicPr>
        <p:blipFill>
          <a:blip r:embed="rId13"/>
          <a:stretch>
            <a:fillRect/>
          </a:stretch>
        </p:blipFill>
        <p:spPr>
          <a:xfrm>
            <a:off x="3652205" y="1544366"/>
            <a:ext cx="14117531" cy="7577059"/>
          </a:xfrm>
          <a:prstGeom prst="rect">
            <a:avLst/>
          </a:prstGeom>
        </p:spPr>
      </p:pic>
      <p:pic>
        <p:nvPicPr>
          <p:cNvPr id="11" name="Picture 10">
            <a:extLst>
              <a:ext uri="{FF2B5EF4-FFF2-40B4-BE49-F238E27FC236}">
                <a16:creationId xmlns:a16="http://schemas.microsoft.com/office/drawing/2014/main" id="{66F7260F-15C1-4098-48F8-89E574DAE976}"/>
              </a:ext>
            </a:extLst>
          </p:cNvPr>
          <p:cNvPicPr>
            <a:picLocks noChangeAspect="1"/>
          </p:cNvPicPr>
          <p:nvPr/>
        </p:nvPicPr>
        <p:blipFill>
          <a:blip r:embed="rId14"/>
          <a:stretch>
            <a:fillRect/>
          </a:stretch>
        </p:blipFill>
        <p:spPr>
          <a:xfrm>
            <a:off x="14285505" y="9005804"/>
            <a:ext cx="3706689" cy="1054699"/>
          </a:xfrm>
          <a:prstGeom prst="rect">
            <a:avLst/>
          </a:prstGeom>
        </p:spPr>
      </p:pic>
      <p:sp>
        <p:nvSpPr>
          <p:cNvPr id="10" name="TextBox 16">
            <a:extLst>
              <a:ext uri="{FF2B5EF4-FFF2-40B4-BE49-F238E27FC236}">
                <a16:creationId xmlns:a16="http://schemas.microsoft.com/office/drawing/2014/main" id="{E9A25F0F-BF61-2A8A-B114-5389FE49B99C}"/>
              </a:ext>
            </a:extLst>
          </p:cNvPr>
          <p:cNvSpPr txBox="1"/>
          <p:nvPr/>
        </p:nvSpPr>
        <p:spPr>
          <a:xfrm>
            <a:off x="2977720" y="9547549"/>
            <a:ext cx="2279849" cy="33342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2612"/>
              </a:lnSpc>
            </a:pPr>
            <a:r>
              <a:rPr lang="en-US" sz="2800" dirty="0">
                <a:solidFill>
                  <a:srgbClr val="000000"/>
                </a:solidFill>
                <a:latin typeface="Tahoma"/>
                <a:ea typeface="Tahoma"/>
                <a:cs typeface="Tahoma"/>
                <a:sym typeface="Tahoma"/>
              </a:rPr>
              <a:t>#IQMFamily</a:t>
            </a:r>
          </a:p>
        </p:txBody>
      </p:sp>
      <p:sp>
        <p:nvSpPr>
          <p:cNvPr id="12" name="TextBox 15">
            <a:extLst>
              <a:ext uri="{FF2B5EF4-FFF2-40B4-BE49-F238E27FC236}">
                <a16:creationId xmlns:a16="http://schemas.microsoft.com/office/drawing/2014/main" id="{9D8524D4-C163-EE65-48FF-471EB85E5EF8}"/>
              </a:ext>
            </a:extLst>
          </p:cNvPr>
          <p:cNvSpPr txBox="1"/>
          <p:nvPr/>
        </p:nvSpPr>
        <p:spPr>
          <a:xfrm>
            <a:off x="2819400" y="399071"/>
            <a:ext cx="10323449" cy="71917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ct val="107000"/>
              </a:lnSpc>
              <a:spcAft>
                <a:spcPts val="800"/>
              </a:spcAft>
            </a:pPr>
            <a:r>
              <a:rPr lang="en-US" sz="4800" b="1" dirty="0">
                <a:solidFill>
                  <a:srgbClr val="1B7046"/>
                </a:solidFill>
                <a:effectLst/>
                <a:latin typeface="Tahoma" panose="020B0604030504040204" pitchFamily="34" charset="0"/>
                <a:ea typeface="Tahoma" panose="020B0604030504040204" pitchFamily="34" charset="0"/>
                <a:cs typeface="Tahoma" panose="020B0604030504040204" pitchFamily="34" charset="0"/>
              </a:rPr>
              <a:t>What could this look like?</a:t>
            </a:r>
          </a:p>
        </p:txBody>
      </p:sp>
    </p:spTree>
    <p:extLst>
      <p:ext uri="{BB962C8B-B14F-4D97-AF65-F5344CB8AC3E}">
        <p14:creationId xmlns:p14="http://schemas.microsoft.com/office/powerpoint/2010/main" val="974610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3053" t="-3076" r="-3076" b="-3053"/>
            </a:stretch>
          </a:blipFill>
        </p:spPr>
        <p:txBody>
          <a:bodyPr/>
          <a:lstStyle/>
          <a:p>
            <a:endParaRPr lang="en-GB"/>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6">
              <a:extLst>
                <a:ext uri="{96DAC541-7B7A-43D3-8B79-37D633B846F1}">
                  <asvg:svgBlip xmlns:asvg="http://schemas.microsoft.com/office/drawing/2016/SVG/main" r:embed="rId7"/>
                </a:ext>
              </a:extLst>
            </a:blip>
            <a:stretch>
              <a:fillRect l="-259585"/>
            </a:stretch>
          </a:blipFill>
        </p:spPr>
        <p:txBody>
          <a:bodyPr/>
          <a:lstStyle/>
          <a:p>
            <a:endParaRPr lang="en-GB"/>
          </a:p>
        </p:txBody>
      </p:sp>
      <p:sp>
        <p:nvSpPr>
          <p:cNvPr id="5" name="TextBox 5"/>
          <p:cNvSpPr txBox="1"/>
          <p:nvPr/>
        </p:nvSpPr>
        <p:spPr>
          <a:xfrm>
            <a:off x="3372418" y="560857"/>
            <a:ext cx="14355207" cy="2474203"/>
          </a:xfrm>
          <a:prstGeom prst="rect">
            <a:avLst/>
          </a:prstGeom>
        </p:spPr>
        <p:txBody>
          <a:bodyPr lIns="0" tIns="0" rIns="0" bIns="0" rtlCol="0" anchor="t">
            <a:spAutoFit/>
          </a:bodyPr>
          <a:lstStyle/>
          <a:p>
            <a:pPr algn="l">
              <a:lnSpc>
                <a:spcPts val="10044"/>
              </a:lnSpc>
            </a:pPr>
            <a:endParaRPr lang="en-US" sz="7174" dirty="0">
              <a:solidFill>
                <a:srgbClr val="000000"/>
              </a:solidFill>
              <a:latin typeface="Glacial Indifference Bold"/>
            </a:endParaRPr>
          </a:p>
          <a:p>
            <a:pPr algn="ctr">
              <a:lnSpc>
                <a:spcPts val="10044"/>
              </a:lnSpc>
            </a:pPr>
            <a:endParaRPr lang="en-US" sz="7174" dirty="0">
              <a:solidFill>
                <a:srgbClr val="000000"/>
              </a:solidFill>
              <a:latin typeface="Glacial Indifference Bold"/>
            </a:endParaRPr>
          </a:p>
        </p:txBody>
      </p:sp>
      <p:grpSp>
        <p:nvGrpSpPr>
          <p:cNvPr id="6" name="Group 6"/>
          <p:cNvGrpSpPr/>
          <p:nvPr/>
        </p:nvGrpSpPr>
        <p:grpSpPr>
          <a:xfrm>
            <a:off x="0" y="1028700"/>
            <a:ext cx="2977719" cy="8324867"/>
            <a:chOff x="0" y="0"/>
            <a:chExt cx="3970292" cy="11099823"/>
          </a:xfrm>
        </p:grpSpPr>
        <p:sp>
          <p:nvSpPr>
            <p:cNvPr id="7" name="Freeform 7">
              <a:hlinkClick r:id="rId8"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GB"/>
            </a:p>
          </p:txBody>
        </p:sp>
        <p:sp>
          <p:nvSpPr>
            <p:cNvPr id="8" name="Freeform 8">
              <a:hlinkClick r:id="rId8"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10"/>
              <a:stretch>
                <a:fillRect/>
              </a:stretch>
            </a:blipFill>
          </p:spPr>
          <p:txBody>
            <a:bodyPr/>
            <a:lstStyle/>
            <a:p>
              <a:endParaRPr lang="en-GB"/>
            </a:p>
          </p:txBody>
        </p:sp>
        <p:sp>
          <p:nvSpPr>
            <p:cNvPr id="9" name="Freeform 9">
              <a:hlinkClick r:id="rId11"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2"/>
              <a:stretch>
                <a:fillRect/>
              </a:stretch>
            </a:blipFill>
          </p:spPr>
          <p:txBody>
            <a:bodyPr/>
            <a:lstStyle/>
            <a:p>
              <a:endParaRPr lang="en-GB"/>
            </a:p>
          </p:txBody>
        </p:sp>
      </p:grpSp>
      <p:pic>
        <p:nvPicPr>
          <p:cNvPr id="11" name="Picture 10">
            <a:extLst>
              <a:ext uri="{FF2B5EF4-FFF2-40B4-BE49-F238E27FC236}">
                <a16:creationId xmlns:a16="http://schemas.microsoft.com/office/drawing/2014/main" id="{66F7260F-15C1-4098-48F8-89E574DAE976}"/>
              </a:ext>
            </a:extLst>
          </p:cNvPr>
          <p:cNvPicPr>
            <a:picLocks noChangeAspect="1"/>
          </p:cNvPicPr>
          <p:nvPr/>
        </p:nvPicPr>
        <p:blipFill>
          <a:blip r:embed="rId13"/>
          <a:stretch>
            <a:fillRect/>
          </a:stretch>
        </p:blipFill>
        <p:spPr>
          <a:xfrm>
            <a:off x="14285505" y="9005804"/>
            <a:ext cx="3706689" cy="1054699"/>
          </a:xfrm>
          <a:prstGeom prst="rect">
            <a:avLst/>
          </a:prstGeom>
        </p:spPr>
      </p:pic>
      <p:sp>
        <p:nvSpPr>
          <p:cNvPr id="10" name="Text Placeholder 3">
            <a:extLst>
              <a:ext uri="{FF2B5EF4-FFF2-40B4-BE49-F238E27FC236}">
                <a16:creationId xmlns:a16="http://schemas.microsoft.com/office/drawing/2014/main" id="{30EAA2F4-B74F-921A-37D2-0C4C3E36B422}"/>
              </a:ext>
            </a:extLst>
          </p:cNvPr>
          <p:cNvSpPr txBox="1">
            <a:spLocks/>
          </p:cNvSpPr>
          <p:nvPr/>
        </p:nvSpPr>
        <p:spPr>
          <a:xfrm>
            <a:off x="3810000" y="2500885"/>
            <a:ext cx="9163618" cy="582227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4000" dirty="0">
                <a:latin typeface="Tahoma" panose="020B0604030504040204" pitchFamily="34" charset="0"/>
                <a:ea typeface="Tahoma" panose="020B0604030504040204" pitchFamily="34" charset="0"/>
                <a:cs typeface="Tahoma" panose="020B0604030504040204" pitchFamily="34" charset="0"/>
              </a:rPr>
              <a:t>Mental Health Therapist </a:t>
            </a:r>
          </a:p>
          <a:p>
            <a:r>
              <a:rPr lang="en-GB" sz="4000" dirty="0">
                <a:latin typeface="Tahoma" panose="020B0604030504040204" pitchFamily="34" charset="0"/>
                <a:ea typeface="Tahoma" panose="020B0604030504040204" pitchFamily="34" charset="0"/>
                <a:cs typeface="Tahoma" panose="020B0604030504040204" pitchFamily="34" charset="0"/>
              </a:rPr>
              <a:t>Post 16 Transition Careers Specialist</a:t>
            </a:r>
          </a:p>
          <a:p>
            <a:r>
              <a:rPr lang="en-GB" sz="4000" dirty="0">
                <a:latin typeface="Tahoma" panose="020B0604030504040204" pitchFamily="34" charset="0"/>
                <a:ea typeface="Tahoma" panose="020B0604030504040204" pitchFamily="34" charset="0"/>
                <a:cs typeface="Tahoma" panose="020B0604030504040204" pitchFamily="34" charset="0"/>
              </a:rPr>
              <a:t>Family Support Worker </a:t>
            </a:r>
          </a:p>
          <a:p>
            <a:r>
              <a:rPr lang="en-GB" sz="4000" dirty="0">
                <a:latin typeface="Tahoma" panose="020B0604030504040204" pitchFamily="34" charset="0"/>
                <a:ea typeface="Tahoma" panose="020B0604030504040204" pitchFamily="34" charset="0"/>
                <a:cs typeface="Tahoma" panose="020B0604030504040204" pitchFamily="34" charset="0"/>
              </a:rPr>
              <a:t>Early Help Co-Ordinator</a:t>
            </a:r>
          </a:p>
          <a:p>
            <a:r>
              <a:rPr lang="en-GB" sz="4000" dirty="0">
                <a:latin typeface="Tahoma" panose="020B0604030504040204" pitchFamily="34" charset="0"/>
                <a:ea typeface="Tahoma" panose="020B0604030504040204" pitchFamily="34" charset="0"/>
                <a:cs typeface="Tahoma" panose="020B0604030504040204" pitchFamily="34" charset="0"/>
              </a:rPr>
              <a:t>Youth Justice Officer </a:t>
            </a:r>
          </a:p>
          <a:p>
            <a:r>
              <a:rPr lang="en-GB" sz="4000" dirty="0">
                <a:latin typeface="Tahoma" panose="020B0604030504040204" pitchFamily="34" charset="0"/>
                <a:ea typeface="Tahoma" panose="020B0604030504040204" pitchFamily="34" charset="0"/>
                <a:cs typeface="Tahoma" panose="020B0604030504040204" pitchFamily="34" charset="0"/>
              </a:rPr>
              <a:t>Speech and Language Therapists</a:t>
            </a:r>
          </a:p>
          <a:p>
            <a:r>
              <a:rPr lang="en-GB" sz="4000" dirty="0">
                <a:latin typeface="Tahoma" panose="020B0604030504040204" pitchFamily="34" charset="0"/>
                <a:ea typeface="Tahoma" panose="020B0604030504040204" pitchFamily="34" charset="0"/>
                <a:cs typeface="Tahoma" panose="020B0604030504040204" pitchFamily="34" charset="0"/>
              </a:rPr>
              <a:t>SENCO/Intervention Lead</a:t>
            </a:r>
          </a:p>
          <a:p>
            <a:r>
              <a:rPr lang="en-GB" sz="4000" dirty="0">
                <a:latin typeface="Tahoma" panose="020B0604030504040204" pitchFamily="34" charset="0"/>
                <a:ea typeface="Tahoma" panose="020B0604030504040204" pitchFamily="34" charset="0"/>
                <a:cs typeface="Tahoma" panose="020B0604030504040204" pitchFamily="34" charset="0"/>
              </a:rPr>
              <a:t>Leadership Oversight</a:t>
            </a:r>
          </a:p>
        </p:txBody>
      </p:sp>
      <p:pic>
        <p:nvPicPr>
          <p:cNvPr id="12" name="Picture 11">
            <a:extLst>
              <a:ext uri="{FF2B5EF4-FFF2-40B4-BE49-F238E27FC236}">
                <a16:creationId xmlns:a16="http://schemas.microsoft.com/office/drawing/2014/main" id="{82FED399-141C-EEFC-6C2D-45B6306ACF05}"/>
              </a:ext>
            </a:extLst>
          </p:cNvPr>
          <p:cNvPicPr>
            <a:picLocks noChangeAspect="1"/>
          </p:cNvPicPr>
          <p:nvPr/>
        </p:nvPicPr>
        <p:blipFill>
          <a:blip r:embed="rId14"/>
          <a:stretch>
            <a:fillRect/>
          </a:stretch>
        </p:blipFill>
        <p:spPr>
          <a:xfrm>
            <a:off x="12836636" y="2871691"/>
            <a:ext cx="5002952" cy="4786946"/>
          </a:xfrm>
          <a:prstGeom prst="rect">
            <a:avLst/>
          </a:prstGeom>
        </p:spPr>
      </p:pic>
      <p:sp>
        <p:nvSpPr>
          <p:cNvPr id="13" name="TextBox 15">
            <a:extLst>
              <a:ext uri="{FF2B5EF4-FFF2-40B4-BE49-F238E27FC236}">
                <a16:creationId xmlns:a16="http://schemas.microsoft.com/office/drawing/2014/main" id="{D41D1AEB-AC74-BF7D-184A-720A3F9FBED9}"/>
              </a:ext>
            </a:extLst>
          </p:cNvPr>
          <p:cNvSpPr txBox="1"/>
          <p:nvPr/>
        </p:nvSpPr>
        <p:spPr>
          <a:xfrm>
            <a:off x="2819400" y="399071"/>
            <a:ext cx="13868400" cy="1509516"/>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ct val="107000"/>
              </a:lnSpc>
              <a:spcAft>
                <a:spcPts val="800"/>
              </a:spcAft>
            </a:pPr>
            <a:r>
              <a:rPr lang="en-US" sz="4800" b="1">
                <a:solidFill>
                  <a:srgbClr val="1B7046"/>
                </a:solidFill>
                <a:effectLst/>
                <a:latin typeface="Tahoma" panose="020B0604030504040204" pitchFamily="34" charset="0"/>
                <a:ea typeface="Tahoma" panose="020B0604030504040204" pitchFamily="34" charset="0"/>
                <a:cs typeface="Tahoma" panose="020B0604030504040204" pitchFamily="34" charset="0"/>
              </a:rPr>
              <a:t>How does this look at St. Wilfrid’s Academy in Doncaster?</a:t>
            </a:r>
            <a:endParaRPr lang="en-US" sz="4800" b="1" dirty="0">
              <a:solidFill>
                <a:srgbClr val="1B7046"/>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73600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3053" t="-3076" r="-3076" b="-3053"/>
            </a:stretch>
          </a:blipFill>
        </p:spPr>
        <p:txBody>
          <a:bodyPr/>
          <a:lstStyle/>
          <a:p>
            <a:endParaRPr lang="en-GB" dirty="0"/>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6">
              <a:extLst>
                <a:ext uri="{96DAC541-7B7A-43D3-8B79-37D633B846F1}">
                  <asvg:svgBlip xmlns:asvg="http://schemas.microsoft.com/office/drawing/2016/SVG/main" r:embed="rId7"/>
                </a:ext>
              </a:extLst>
            </a:blip>
            <a:stretch>
              <a:fillRect l="-259585"/>
            </a:stretch>
          </a:blipFill>
        </p:spPr>
        <p:txBody>
          <a:bodyPr/>
          <a:lstStyle/>
          <a:p>
            <a:endParaRPr lang="en-GB"/>
          </a:p>
        </p:txBody>
      </p:sp>
      <p:sp>
        <p:nvSpPr>
          <p:cNvPr id="5" name="TextBox 5"/>
          <p:cNvSpPr txBox="1"/>
          <p:nvPr/>
        </p:nvSpPr>
        <p:spPr>
          <a:xfrm>
            <a:off x="3372418" y="560857"/>
            <a:ext cx="14355207" cy="2474203"/>
          </a:xfrm>
          <a:prstGeom prst="rect">
            <a:avLst/>
          </a:prstGeom>
        </p:spPr>
        <p:txBody>
          <a:bodyPr lIns="0" tIns="0" rIns="0" bIns="0" rtlCol="0" anchor="t">
            <a:spAutoFit/>
          </a:bodyPr>
          <a:lstStyle/>
          <a:p>
            <a:pPr algn="l">
              <a:lnSpc>
                <a:spcPts val="10044"/>
              </a:lnSpc>
            </a:pPr>
            <a:endParaRPr lang="en-US" sz="7174" dirty="0">
              <a:solidFill>
                <a:srgbClr val="000000"/>
              </a:solidFill>
              <a:latin typeface="Glacial Indifference Bold"/>
            </a:endParaRPr>
          </a:p>
          <a:p>
            <a:pPr algn="ctr">
              <a:lnSpc>
                <a:spcPts val="10044"/>
              </a:lnSpc>
            </a:pPr>
            <a:endParaRPr lang="en-US" sz="7174" dirty="0">
              <a:solidFill>
                <a:srgbClr val="000000"/>
              </a:solidFill>
              <a:latin typeface="Glacial Indifference Bold"/>
            </a:endParaRPr>
          </a:p>
        </p:txBody>
      </p:sp>
      <p:grpSp>
        <p:nvGrpSpPr>
          <p:cNvPr id="6" name="Group 6"/>
          <p:cNvGrpSpPr/>
          <p:nvPr/>
        </p:nvGrpSpPr>
        <p:grpSpPr>
          <a:xfrm>
            <a:off x="0" y="1028700"/>
            <a:ext cx="2977719" cy="8324867"/>
            <a:chOff x="0" y="0"/>
            <a:chExt cx="3970292" cy="11099823"/>
          </a:xfrm>
        </p:grpSpPr>
        <p:sp>
          <p:nvSpPr>
            <p:cNvPr id="7" name="Freeform 7">
              <a:hlinkClick r:id="rId8"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GB"/>
            </a:p>
          </p:txBody>
        </p:sp>
        <p:sp>
          <p:nvSpPr>
            <p:cNvPr id="8" name="Freeform 8">
              <a:hlinkClick r:id="rId8"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10"/>
              <a:stretch>
                <a:fillRect/>
              </a:stretch>
            </a:blipFill>
          </p:spPr>
          <p:txBody>
            <a:bodyPr/>
            <a:lstStyle/>
            <a:p>
              <a:endParaRPr lang="en-GB"/>
            </a:p>
          </p:txBody>
        </p:sp>
        <p:sp>
          <p:nvSpPr>
            <p:cNvPr id="9" name="Freeform 9">
              <a:hlinkClick r:id="rId11"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2"/>
              <a:stretch>
                <a:fillRect/>
              </a:stretch>
            </a:blipFill>
          </p:spPr>
          <p:txBody>
            <a:bodyPr/>
            <a:lstStyle/>
            <a:p>
              <a:endParaRPr lang="en-GB"/>
            </a:p>
          </p:txBody>
        </p:sp>
      </p:grpSp>
      <p:pic>
        <p:nvPicPr>
          <p:cNvPr id="11" name="Picture 10">
            <a:extLst>
              <a:ext uri="{FF2B5EF4-FFF2-40B4-BE49-F238E27FC236}">
                <a16:creationId xmlns:a16="http://schemas.microsoft.com/office/drawing/2014/main" id="{66F7260F-15C1-4098-48F8-89E574DAE976}"/>
              </a:ext>
            </a:extLst>
          </p:cNvPr>
          <p:cNvPicPr>
            <a:picLocks noChangeAspect="1"/>
          </p:cNvPicPr>
          <p:nvPr/>
        </p:nvPicPr>
        <p:blipFill>
          <a:blip r:embed="rId13"/>
          <a:stretch>
            <a:fillRect/>
          </a:stretch>
        </p:blipFill>
        <p:spPr>
          <a:xfrm>
            <a:off x="14285505" y="9005804"/>
            <a:ext cx="3706689" cy="1054699"/>
          </a:xfrm>
          <a:prstGeom prst="rect">
            <a:avLst/>
          </a:prstGeom>
        </p:spPr>
      </p:pic>
      <p:sp>
        <p:nvSpPr>
          <p:cNvPr id="14" name="Text Placeholder 3">
            <a:extLst>
              <a:ext uri="{FF2B5EF4-FFF2-40B4-BE49-F238E27FC236}">
                <a16:creationId xmlns:a16="http://schemas.microsoft.com/office/drawing/2014/main" id="{1EBCF589-64BE-7E5F-5552-C438C5728A7C}"/>
              </a:ext>
            </a:extLst>
          </p:cNvPr>
          <p:cNvSpPr txBox="1">
            <a:spLocks/>
          </p:cNvSpPr>
          <p:nvPr/>
        </p:nvSpPr>
        <p:spPr>
          <a:xfrm>
            <a:off x="5179272" y="3643595"/>
            <a:ext cx="9906000" cy="83575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4000" dirty="0">
                <a:latin typeface="Tahoma" panose="020B0604030504040204" pitchFamily="34" charset="0"/>
                <a:ea typeface="Tahoma" panose="020B0604030504040204" pitchFamily="34" charset="0"/>
                <a:cs typeface="Tahoma" panose="020B0604030504040204" pitchFamily="34" charset="0"/>
              </a:rPr>
              <a:t>Danny Hannam, Youth Justice Worker</a:t>
            </a:r>
          </a:p>
          <a:p>
            <a:pPr marL="0" indent="0" algn="ctr">
              <a:buNone/>
            </a:pPr>
            <a:r>
              <a:rPr lang="en-GB" sz="4000" dirty="0">
                <a:latin typeface="Tahoma" panose="020B0604030504040204" pitchFamily="34" charset="0"/>
                <a:ea typeface="Tahoma" panose="020B0604030504040204" pitchFamily="34" charset="0"/>
                <a:cs typeface="Tahoma" panose="020B0604030504040204" pitchFamily="34" charset="0"/>
              </a:rPr>
              <a:t>Liza Justice, Early Help</a:t>
            </a:r>
          </a:p>
          <a:p>
            <a:pPr marL="0" indent="0" algn="ctr">
              <a:buNone/>
            </a:pPr>
            <a:endParaRPr lang="en-GB" sz="4000" dirty="0"/>
          </a:p>
          <a:p>
            <a:pPr marL="0" indent="0" algn="ctr">
              <a:buNone/>
            </a:pPr>
            <a:r>
              <a:rPr lang="en-GB" sz="4000" u="sng" dirty="0">
                <a:solidFill>
                  <a:srgbClr val="000000"/>
                </a:solidFill>
                <a:effectLst/>
                <a:latin typeface="Tahoma" panose="020B0604030504040204" pitchFamily="34" charset="0"/>
                <a:ea typeface="Tahoma" panose="020B0604030504040204" pitchFamily="34" charset="0"/>
                <a:cs typeface="Tahoma" panose="020B0604030504040204" pitchFamily="34" charset="0"/>
                <a:hlinkClick r:id="rId14"/>
              </a:rPr>
              <a:t>https://youtu.be/dSx73O7xQzM</a:t>
            </a:r>
            <a:endParaRPr lang="en-GB" sz="4000" dirty="0">
              <a:effectLst/>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en-GB" sz="4000" dirty="0"/>
          </a:p>
        </p:txBody>
      </p:sp>
      <p:sp>
        <p:nvSpPr>
          <p:cNvPr id="10" name="TextBox 16">
            <a:extLst>
              <a:ext uri="{FF2B5EF4-FFF2-40B4-BE49-F238E27FC236}">
                <a16:creationId xmlns:a16="http://schemas.microsoft.com/office/drawing/2014/main" id="{55015A8B-A7D2-0C10-D0A5-8C45D581BC85}"/>
              </a:ext>
            </a:extLst>
          </p:cNvPr>
          <p:cNvSpPr txBox="1"/>
          <p:nvPr/>
        </p:nvSpPr>
        <p:spPr>
          <a:xfrm>
            <a:off x="2977720" y="9547549"/>
            <a:ext cx="2279849" cy="33342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2612"/>
              </a:lnSpc>
            </a:pPr>
            <a:r>
              <a:rPr lang="en-US" sz="2800" dirty="0">
                <a:solidFill>
                  <a:srgbClr val="000000"/>
                </a:solidFill>
                <a:latin typeface="Tahoma"/>
                <a:ea typeface="Tahoma"/>
                <a:cs typeface="Tahoma"/>
                <a:sym typeface="Tahoma"/>
              </a:rPr>
              <a:t>#IQMFamily</a:t>
            </a:r>
          </a:p>
        </p:txBody>
      </p:sp>
      <p:sp>
        <p:nvSpPr>
          <p:cNvPr id="13" name="TextBox 15">
            <a:extLst>
              <a:ext uri="{FF2B5EF4-FFF2-40B4-BE49-F238E27FC236}">
                <a16:creationId xmlns:a16="http://schemas.microsoft.com/office/drawing/2014/main" id="{0C0540A6-D7AC-0507-24B9-B68D84D982F6}"/>
              </a:ext>
            </a:extLst>
          </p:cNvPr>
          <p:cNvSpPr txBox="1"/>
          <p:nvPr/>
        </p:nvSpPr>
        <p:spPr>
          <a:xfrm>
            <a:off x="2819400" y="399071"/>
            <a:ext cx="13868400" cy="71917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ct val="107000"/>
              </a:lnSpc>
              <a:spcAft>
                <a:spcPts val="800"/>
              </a:spcAft>
            </a:pPr>
            <a:r>
              <a:rPr lang="en-US" sz="4800" b="1" dirty="0">
                <a:solidFill>
                  <a:srgbClr val="1B7046"/>
                </a:solidFill>
                <a:effectLst/>
                <a:latin typeface="Tahoma" panose="020B0604030504040204" pitchFamily="34" charset="0"/>
                <a:ea typeface="Tahoma" panose="020B0604030504040204" pitchFamily="34" charset="0"/>
                <a:cs typeface="Tahoma" panose="020B0604030504040204" pitchFamily="34" charset="0"/>
              </a:rPr>
              <a:t>Let’s hear from the team!</a:t>
            </a:r>
          </a:p>
        </p:txBody>
      </p:sp>
    </p:spTree>
    <p:extLst>
      <p:ext uri="{BB962C8B-B14F-4D97-AF65-F5344CB8AC3E}">
        <p14:creationId xmlns:p14="http://schemas.microsoft.com/office/powerpoint/2010/main" val="1792525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9913"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5">
              <a:extLst>
                <a:ext uri="{96DAC541-7B7A-43D3-8B79-37D633B846F1}">
                  <asvg:svgBlip xmlns:asvg="http://schemas.microsoft.com/office/drawing/2016/SVG/main" r:embed="rId6"/>
                </a:ext>
              </a:extLst>
            </a:blip>
            <a:stretch>
              <a:fillRect l="-259585"/>
            </a:stretch>
          </a:blipFill>
        </p:spPr>
        <p:txBody>
          <a:bodyPr/>
          <a:lstStyle/>
          <a:p>
            <a:endParaRPr lang="en-GB"/>
          </a:p>
        </p:txBody>
      </p:sp>
      <p:sp>
        <p:nvSpPr>
          <p:cNvPr id="5" name="TextBox 5"/>
          <p:cNvSpPr txBox="1"/>
          <p:nvPr/>
        </p:nvSpPr>
        <p:spPr>
          <a:xfrm>
            <a:off x="3372418" y="560857"/>
            <a:ext cx="14355207" cy="2474203"/>
          </a:xfrm>
          <a:prstGeom prst="rect">
            <a:avLst/>
          </a:prstGeom>
        </p:spPr>
        <p:txBody>
          <a:bodyPr lIns="0" tIns="0" rIns="0" bIns="0" rtlCol="0" anchor="t">
            <a:spAutoFit/>
          </a:bodyPr>
          <a:lstStyle/>
          <a:p>
            <a:pPr algn="l">
              <a:lnSpc>
                <a:spcPts val="10044"/>
              </a:lnSpc>
            </a:pPr>
            <a:endParaRPr lang="en-US" sz="7174" dirty="0">
              <a:solidFill>
                <a:srgbClr val="000000"/>
              </a:solidFill>
              <a:latin typeface="Glacial Indifference Bold"/>
            </a:endParaRPr>
          </a:p>
          <a:p>
            <a:pPr algn="ctr">
              <a:lnSpc>
                <a:spcPts val="10044"/>
              </a:lnSpc>
            </a:pPr>
            <a:endParaRPr lang="en-US" sz="7174" dirty="0">
              <a:solidFill>
                <a:srgbClr val="000000"/>
              </a:solidFill>
              <a:latin typeface="Glacial Indifference Bold"/>
            </a:endParaRPr>
          </a:p>
        </p:txBody>
      </p:sp>
      <p:grpSp>
        <p:nvGrpSpPr>
          <p:cNvPr id="6" name="Group 6"/>
          <p:cNvGrpSpPr/>
          <p:nvPr/>
        </p:nvGrpSpPr>
        <p:grpSpPr>
          <a:xfrm>
            <a:off x="0" y="1028700"/>
            <a:ext cx="2977719" cy="8324867"/>
            <a:chOff x="0" y="0"/>
            <a:chExt cx="3970292" cy="11099823"/>
          </a:xfrm>
        </p:grpSpPr>
        <p:sp>
          <p:nvSpPr>
            <p:cNvPr id="7" name="Freeform 7">
              <a:hlinkClick r:id="rId7"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GB"/>
            </a:p>
          </p:txBody>
        </p:sp>
        <p:sp>
          <p:nvSpPr>
            <p:cNvPr id="8" name="Freeform 8">
              <a:hlinkClick r:id="rId7"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GB"/>
            </a:p>
          </p:txBody>
        </p:sp>
        <p:sp>
          <p:nvSpPr>
            <p:cNvPr id="9" name="Freeform 9">
              <a:hlinkClick r:id="rId10"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1"/>
              <a:stretch>
                <a:fillRect/>
              </a:stretch>
            </a:blipFill>
          </p:spPr>
          <p:txBody>
            <a:bodyPr/>
            <a:lstStyle/>
            <a:p>
              <a:endParaRPr lang="en-GB"/>
            </a:p>
          </p:txBody>
        </p:sp>
      </p:grpSp>
      <p:sp>
        <p:nvSpPr>
          <p:cNvPr id="10" name="TextBox 9">
            <a:extLst>
              <a:ext uri="{FF2B5EF4-FFF2-40B4-BE49-F238E27FC236}">
                <a16:creationId xmlns:a16="http://schemas.microsoft.com/office/drawing/2014/main" id="{B4678041-C42B-64E7-41A1-635B2FEE5F9D}"/>
              </a:ext>
            </a:extLst>
          </p:cNvPr>
          <p:cNvSpPr txBox="1"/>
          <p:nvPr/>
        </p:nvSpPr>
        <p:spPr>
          <a:xfrm>
            <a:off x="3952108" y="1519017"/>
            <a:ext cx="13673805" cy="7478970"/>
          </a:xfrm>
          <a:prstGeom prst="rect">
            <a:avLst/>
          </a:prstGeom>
          <a:noFill/>
        </p:spPr>
        <p:txBody>
          <a:bodyPr wrap="square" rtlCol="0">
            <a:spAutoFit/>
          </a:bodyPr>
          <a:lstStyle/>
          <a:p>
            <a:pPr marL="457200" indent="-457200">
              <a:buFont typeface="Arial" panose="020B0604020202020204" pitchFamily="34" charset="0"/>
              <a:buChar char="•"/>
            </a:pPr>
            <a:r>
              <a:rPr lang="en-GB" sz="3000" dirty="0">
                <a:latin typeface="Tahoma" panose="020B0604030504040204" pitchFamily="34" charset="0"/>
                <a:ea typeface="Tahoma" panose="020B0604030504040204" pitchFamily="34" charset="0"/>
                <a:cs typeface="Tahoma" panose="020B0604030504040204" pitchFamily="34" charset="0"/>
              </a:rPr>
              <a:t>Multi–Agency Approach, based on school site but operating from a separate building sharing the car park.  Hours of operation extended beyond the school day and allowing for evening interventions.</a:t>
            </a:r>
          </a:p>
          <a:p>
            <a:pPr marL="457200" indent="-457200">
              <a:buFont typeface="Arial" panose="020B0604020202020204" pitchFamily="34" charset="0"/>
              <a:buChar char="•"/>
            </a:pPr>
            <a:r>
              <a:rPr lang="en-GB" sz="3000" dirty="0">
                <a:solidFill>
                  <a:srgbClr val="1B7046"/>
                </a:solidFill>
                <a:latin typeface="Tahoma" panose="020B0604030504040204" pitchFamily="34" charset="0"/>
                <a:ea typeface="Tahoma" panose="020B0604030504040204" pitchFamily="34" charset="0"/>
                <a:cs typeface="Tahoma" panose="020B0604030504040204" pitchFamily="34" charset="0"/>
              </a:rPr>
              <a:t>The APST are regularly in the building, supporting learners and building relationships. This has made it easier to engage with parents and carers in the home. </a:t>
            </a:r>
          </a:p>
          <a:p>
            <a:pPr marL="457200" indent="-457200">
              <a:buFont typeface="Arial" panose="020B0604020202020204" pitchFamily="34" charset="0"/>
              <a:buChar char="•"/>
            </a:pPr>
            <a:r>
              <a:rPr lang="en-GB" sz="3000" dirty="0">
                <a:latin typeface="Tahoma" panose="020B0604030504040204" pitchFamily="34" charset="0"/>
                <a:ea typeface="Tahoma" panose="020B0604030504040204" pitchFamily="34" charset="0"/>
                <a:cs typeface="Tahoma" panose="020B0604030504040204" pitchFamily="34" charset="0"/>
              </a:rPr>
              <a:t>Early Help ‘RAG’ rate every student and are able to expedite referrals through the system, cutting down on red tape. Average time from referral to work starting is now 2 days (if not hours) down from 6 weeks plus!</a:t>
            </a:r>
          </a:p>
          <a:p>
            <a:pPr marL="457200" indent="-457200">
              <a:buFont typeface="Arial" panose="020B0604020202020204" pitchFamily="34" charset="0"/>
              <a:buChar char="•"/>
            </a:pPr>
            <a:r>
              <a:rPr lang="en-GB" sz="3000" dirty="0">
                <a:solidFill>
                  <a:srgbClr val="1B7046"/>
                </a:solidFill>
                <a:latin typeface="Tahoma" panose="020B0604030504040204" pitchFamily="34" charset="0"/>
                <a:ea typeface="Tahoma" panose="020B0604030504040204" pitchFamily="34" charset="0"/>
                <a:cs typeface="Tahoma" panose="020B0604030504040204" pitchFamily="34" charset="0"/>
              </a:rPr>
              <a:t>Youth Justice Work has seen earlier intervention have a greater effect. The YJW has seen his caseload double, however the majority of interventions are now pre-court rather then post-court.</a:t>
            </a:r>
          </a:p>
          <a:p>
            <a:pPr marL="457200" indent="-457200">
              <a:buFont typeface="Arial" panose="020B0604020202020204" pitchFamily="34" charset="0"/>
              <a:buChar char="•"/>
            </a:pPr>
            <a:r>
              <a:rPr lang="en-GB" sz="3000" dirty="0">
                <a:latin typeface="Tahoma" panose="020B0604030504040204" pitchFamily="34" charset="0"/>
                <a:ea typeface="Tahoma" panose="020B0604030504040204" pitchFamily="34" charset="0"/>
                <a:cs typeface="Tahoma" panose="020B0604030504040204" pitchFamily="34" charset="0"/>
              </a:rPr>
              <a:t>Trauma informed interventions start with the Councillor / Mental Health Worker in our ‘Wellbeing Suite’ and interwove throughout the school meaning more time is spent getting to the route cause of negative behaviours</a:t>
            </a:r>
          </a:p>
        </p:txBody>
      </p:sp>
      <p:pic>
        <p:nvPicPr>
          <p:cNvPr id="11" name="Picture 10">
            <a:extLst>
              <a:ext uri="{FF2B5EF4-FFF2-40B4-BE49-F238E27FC236}">
                <a16:creationId xmlns:a16="http://schemas.microsoft.com/office/drawing/2014/main" id="{66F7260F-15C1-4098-48F8-89E574DAE976}"/>
              </a:ext>
            </a:extLst>
          </p:cNvPr>
          <p:cNvPicPr>
            <a:picLocks noChangeAspect="1"/>
          </p:cNvPicPr>
          <p:nvPr/>
        </p:nvPicPr>
        <p:blipFill>
          <a:blip r:embed="rId12"/>
          <a:stretch>
            <a:fillRect/>
          </a:stretch>
        </p:blipFill>
        <p:spPr>
          <a:xfrm>
            <a:off x="14285505" y="9005804"/>
            <a:ext cx="3706689" cy="1054699"/>
          </a:xfrm>
          <a:prstGeom prst="rect">
            <a:avLst/>
          </a:prstGeom>
        </p:spPr>
      </p:pic>
      <p:sp>
        <p:nvSpPr>
          <p:cNvPr id="12" name="TextBox 16">
            <a:extLst>
              <a:ext uri="{FF2B5EF4-FFF2-40B4-BE49-F238E27FC236}">
                <a16:creationId xmlns:a16="http://schemas.microsoft.com/office/drawing/2014/main" id="{08A80F28-FED8-AF18-CE82-9A9AF5075164}"/>
              </a:ext>
            </a:extLst>
          </p:cNvPr>
          <p:cNvSpPr txBox="1"/>
          <p:nvPr/>
        </p:nvSpPr>
        <p:spPr>
          <a:xfrm>
            <a:off x="2977720" y="9547549"/>
            <a:ext cx="2279849" cy="33342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2612"/>
              </a:lnSpc>
            </a:pPr>
            <a:r>
              <a:rPr lang="en-US" sz="2800" dirty="0">
                <a:solidFill>
                  <a:srgbClr val="000000"/>
                </a:solidFill>
                <a:latin typeface="Tahoma"/>
                <a:ea typeface="Tahoma"/>
                <a:cs typeface="Tahoma"/>
                <a:sym typeface="Tahoma"/>
              </a:rPr>
              <a:t>#IQMFamily</a:t>
            </a:r>
          </a:p>
        </p:txBody>
      </p:sp>
      <p:sp>
        <p:nvSpPr>
          <p:cNvPr id="13" name="TextBox 15">
            <a:extLst>
              <a:ext uri="{FF2B5EF4-FFF2-40B4-BE49-F238E27FC236}">
                <a16:creationId xmlns:a16="http://schemas.microsoft.com/office/drawing/2014/main" id="{CC02F683-0FE2-6821-9ED2-A64F121AA006}"/>
              </a:ext>
            </a:extLst>
          </p:cNvPr>
          <p:cNvSpPr txBox="1"/>
          <p:nvPr/>
        </p:nvSpPr>
        <p:spPr>
          <a:xfrm>
            <a:off x="2819400" y="399071"/>
            <a:ext cx="13868400" cy="71917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ct val="107000"/>
              </a:lnSpc>
              <a:spcAft>
                <a:spcPts val="800"/>
              </a:spcAft>
            </a:pPr>
            <a:r>
              <a:rPr lang="en-US" sz="4800" b="1" dirty="0">
                <a:solidFill>
                  <a:srgbClr val="1B7046"/>
                </a:solidFill>
                <a:effectLst/>
                <a:latin typeface="Tahoma" panose="020B0604030504040204" pitchFamily="34" charset="0"/>
                <a:ea typeface="Tahoma" panose="020B0604030504040204" pitchFamily="34" charset="0"/>
                <a:cs typeface="Tahoma" panose="020B0604030504040204" pitchFamily="34" charset="0"/>
              </a:rPr>
              <a:t>Impact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txBody>
          <a:bodyPr/>
          <a:lstStyle/>
          <a:p>
            <a:endParaRPr lang="en-GB"/>
          </a:p>
        </p:txBody>
      </p:sp>
      <p:sp>
        <p:nvSpPr>
          <p:cNvPr id="3" name="Freeform 3"/>
          <p:cNvSpPr/>
          <p:nvPr/>
        </p:nvSpPr>
        <p:spPr>
          <a:xfrm>
            <a:off x="1295071" y="1273762"/>
            <a:ext cx="950056" cy="950056"/>
          </a:xfrm>
          <a:custGeom>
            <a:avLst/>
            <a:gdLst/>
            <a:ahLst/>
            <a:cxnLst/>
            <a:rect l="l" t="t" r="r" b="b"/>
            <a:pathLst>
              <a:path w="950056" h="950056">
                <a:moveTo>
                  <a:pt x="0" y="0"/>
                </a:moveTo>
                <a:lnTo>
                  <a:pt x="950056" y="0"/>
                </a:lnTo>
                <a:lnTo>
                  <a:pt x="950056" y="950056"/>
                </a:lnTo>
                <a:lnTo>
                  <a:pt x="0" y="9500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622825" y="-2230104"/>
            <a:ext cx="4199569" cy="15101055"/>
          </a:xfrm>
          <a:custGeom>
            <a:avLst/>
            <a:gdLst/>
            <a:ahLst/>
            <a:cxnLst/>
            <a:rect l="l" t="t" r="r" b="b"/>
            <a:pathLst>
              <a:path w="4199569" h="15101055">
                <a:moveTo>
                  <a:pt x="0" y="0"/>
                </a:moveTo>
                <a:lnTo>
                  <a:pt x="4199569" y="0"/>
                </a:lnTo>
                <a:lnTo>
                  <a:pt x="4199569" y="15101055"/>
                </a:lnTo>
                <a:lnTo>
                  <a:pt x="0" y="15101055"/>
                </a:lnTo>
                <a:lnTo>
                  <a:pt x="0" y="0"/>
                </a:lnTo>
                <a:close/>
              </a:path>
            </a:pathLst>
          </a:custGeom>
          <a:blipFill>
            <a:blip r:embed="rId5">
              <a:extLst>
                <a:ext uri="{96DAC541-7B7A-43D3-8B79-37D633B846F1}">
                  <asvg:svgBlip xmlns:asvg="http://schemas.microsoft.com/office/drawing/2016/SVG/main" r:embed="rId6"/>
                </a:ext>
              </a:extLst>
            </a:blip>
            <a:stretch>
              <a:fillRect l="-259585"/>
            </a:stretch>
          </a:blipFill>
        </p:spPr>
        <p:txBody>
          <a:bodyPr/>
          <a:lstStyle/>
          <a:p>
            <a:endParaRPr lang="en-GB"/>
          </a:p>
        </p:txBody>
      </p:sp>
      <p:sp>
        <p:nvSpPr>
          <p:cNvPr id="5" name="TextBox 5"/>
          <p:cNvSpPr txBox="1"/>
          <p:nvPr/>
        </p:nvSpPr>
        <p:spPr>
          <a:xfrm>
            <a:off x="3372418" y="560857"/>
            <a:ext cx="14355207" cy="2474203"/>
          </a:xfrm>
          <a:prstGeom prst="rect">
            <a:avLst/>
          </a:prstGeom>
        </p:spPr>
        <p:txBody>
          <a:bodyPr lIns="0" tIns="0" rIns="0" bIns="0" rtlCol="0" anchor="t">
            <a:spAutoFit/>
          </a:bodyPr>
          <a:lstStyle/>
          <a:p>
            <a:pPr algn="l">
              <a:lnSpc>
                <a:spcPts val="10044"/>
              </a:lnSpc>
            </a:pPr>
            <a:endParaRPr lang="en-US" sz="7174" dirty="0">
              <a:solidFill>
                <a:srgbClr val="000000"/>
              </a:solidFill>
              <a:latin typeface="Glacial Indifference Bold"/>
            </a:endParaRPr>
          </a:p>
          <a:p>
            <a:pPr algn="ctr">
              <a:lnSpc>
                <a:spcPts val="10044"/>
              </a:lnSpc>
            </a:pPr>
            <a:endParaRPr lang="en-US" sz="7174" dirty="0">
              <a:solidFill>
                <a:srgbClr val="000000"/>
              </a:solidFill>
              <a:latin typeface="Glacial Indifference Bold"/>
            </a:endParaRPr>
          </a:p>
        </p:txBody>
      </p:sp>
      <p:grpSp>
        <p:nvGrpSpPr>
          <p:cNvPr id="6" name="Group 6"/>
          <p:cNvGrpSpPr/>
          <p:nvPr/>
        </p:nvGrpSpPr>
        <p:grpSpPr>
          <a:xfrm>
            <a:off x="0" y="1028700"/>
            <a:ext cx="2977719" cy="8324867"/>
            <a:chOff x="0" y="0"/>
            <a:chExt cx="3970292" cy="11099823"/>
          </a:xfrm>
        </p:grpSpPr>
        <p:sp>
          <p:nvSpPr>
            <p:cNvPr id="7" name="Freeform 7">
              <a:hlinkClick r:id="rId7" tooltip="https://iqmaward.com/iqm-centre-of-excellence/"/>
            </p:cNvPr>
            <p:cNvSpPr/>
            <p:nvPr/>
          </p:nvSpPr>
          <p:spPr>
            <a:xfrm rot="-1079585">
              <a:off x="449508" y="405041"/>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8"/>
              <a:stretch>
                <a:fillRect/>
              </a:stretch>
            </a:blipFill>
          </p:spPr>
          <p:txBody>
            <a:bodyPr/>
            <a:lstStyle/>
            <a:p>
              <a:endParaRPr lang="en-GB"/>
            </a:p>
          </p:txBody>
        </p:sp>
        <p:sp>
          <p:nvSpPr>
            <p:cNvPr id="8" name="Freeform 8">
              <a:hlinkClick r:id="rId7" tooltip="https://iqmaward.com/iqm-centre-of-excellence/"/>
            </p:cNvPr>
            <p:cNvSpPr/>
            <p:nvPr/>
          </p:nvSpPr>
          <p:spPr>
            <a:xfrm rot="-1079585">
              <a:off x="405041" y="3934786"/>
              <a:ext cx="3115744" cy="3115744"/>
            </a:xfrm>
            <a:custGeom>
              <a:avLst/>
              <a:gdLst/>
              <a:ahLst/>
              <a:cxnLst/>
              <a:rect l="l" t="t" r="r" b="b"/>
              <a:pathLst>
                <a:path w="3115744" h="3115744">
                  <a:moveTo>
                    <a:pt x="0" y="0"/>
                  </a:moveTo>
                  <a:lnTo>
                    <a:pt x="3115743" y="0"/>
                  </a:lnTo>
                  <a:lnTo>
                    <a:pt x="3115743" y="3115743"/>
                  </a:lnTo>
                  <a:lnTo>
                    <a:pt x="0" y="3115743"/>
                  </a:lnTo>
                  <a:lnTo>
                    <a:pt x="0" y="0"/>
                  </a:lnTo>
                  <a:close/>
                </a:path>
              </a:pathLst>
            </a:custGeom>
            <a:blipFill>
              <a:blip r:embed="rId9"/>
              <a:stretch>
                <a:fillRect/>
              </a:stretch>
            </a:blipFill>
          </p:spPr>
          <p:txBody>
            <a:bodyPr/>
            <a:lstStyle/>
            <a:p>
              <a:endParaRPr lang="en-GB"/>
            </a:p>
          </p:txBody>
        </p:sp>
        <p:sp>
          <p:nvSpPr>
            <p:cNvPr id="9" name="Freeform 9">
              <a:hlinkClick r:id="rId10" tooltip="https://iqmaward.com/iqm-flagship-school/"/>
            </p:cNvPr>
            <p:cNvSpPr/>
            <p:nvPr/>
          </p:nvSpPr>
          <p:spPr>
            <a:xfrm rot="-1079585">
              <a:off x="424108" y="7579039"/>
              <a:ext cx="3115744" cy="3115744"/>
            </a:xfrm>
            <a:custGeom>
              <a:avLst/>
              <a:gdLst/>
              <a:ahLst/>
              <a:cxnLst/>
              <a:rect l="l" t="t" r="r" b="b"/>
              <a:pathLst>
                <a:path w="3115744" h="3115744">
                  <a:moveTo>
                    <a:pt x="0" y="0"/>
                  </a:moveTo>
                  <a:lnTo>
                    <a:pt x="3115743" y="0"/>
                  </a:lnTo>
                  <a:lnTo>
                    <a:pt x="3115743" y="3115744"/>
                  </a:lnTo>
                  <a:lnTo>
                    <a:pt x="0" y="3115744"/>
                  </a:lnTo>
                  <a:lnTo>
                    <a:pt x="0" y="0"/>
                  </a:lnTo>
                  <a:close/>
                </a:path>
              </a:pathLst>
            </a:custGeom>
            <a:blipFill>
              <a:blip r:embed="rId11"/>
              <a:stretch>
                <a:fillRect/>
              </a:stretch>
            </a:blipFill>
          </p:spPr>
          <p:txBody>
            <a:bodyPr/>
            <a:lstStyle/>
            <a:p>
              <a:endParaRPr lang="en-GB"/>
            </a:p>
          </p:txBody>
        </p:sp>
      </p:grpSp>
      <p:sp>
        <p:nvSpPr>
          <p:cNvPr id="11" name="TextBox 10">
            <a:extLst>
              <a:ext uri="{FF2B5EF4-FFF2-40B4-BE49-F238E27FC236}">
                <a16:creationId xmlns:a16="http://schemas.microsoft.com/office/drawing/2014/main" id="{D5AC35CA-7A77-BAFA-27D0-037506579A42}"/>
              </a:ext>
            </a:extLst>
          </p:cNvPr>
          <p:cNvSpPr txBox="1"/>
          <p:nvPr/>
        </p:nvSpPr>
        <p:spPr>
          <a:xfrm>
            <a:off x="3971442" y="1521164"/>
            <a:ext cx="13756183" cy="7352910"/>
          </a:xfrm>
          <a:prstGeom prst="rect">
            <a:avLst/>
          </a:prstGeom>
          <a:noFill/>
        </p:spPr>
        <p:txBody>
          <a:bodyPr wrap="square" rtlCol="0">
            <a:spAutoFit/>
          </a:bodyPr>
          <a:lstStyle/>
          <a:p>
            <a:r>
              <a:rPr lang="en-GB" sz="3200" dirty="0">
                <a:latin typeface="Tahoma" panose="020B0604030504040204" pitchFamily="34" charset="0"/>
                <a:ea typeface="Tahoma" panose="020B0604030504040204" pitchFamily="34" charset="0"/>
                <a:cs typeface="Tahoma" panose="020B0604030504040204" pitchFamily="34" charset="0"/>
              </a:rPr>
              <a:t>St Wilfrid’s Academy is a 125 place Alternative Provision Free School in Doncaster providing short term assessment and turn around places for pre Key Stage 4 students and longer term places for year 10 and 11 students. On average, more then 200 students access provision each year, all either at risk of or having been permanently excluded.</a:t>
            </a:r>
          </a:p>
          <a:p>
            <a:endParaRPr lang="en-GB" sz="3200" dirty="0">
              <a:latin typeface="Tahoma" panose="020B0604030504040204" pitchFamily="34" charset="0"/>
              <a:ea typeface="Tahoma" panose="020B0604030504040204" pitchFamily="34" charset="0"/>
              <a:cs typeface="Tahoma" panose="020B0604030504040204" pitchFamily="34" charset="0"/>
            </a:endParaRPr>
          </a:p>
          <a:p>
            <a:r>
              <a:rPr lang="en-GB" sz="3200" dirty="0">
                <a:latin typeface="Tahoma" panose="020B0604030504040204" pitchFamily="34" charset="0"/>
                <a:ea typeface="Tahoma" panose="020B0604030504040204" pitchFamily="34" charset="0"/>
                <a:cs typeface="Tahoma" panose="020B0604030504040204" pitchFamily="34" charset="0"/>
              </a:rPr>
              <a:t>The 2023/24  KS4 cohort, on arrival had an average FTE per student of 12.6 days in 22/23. The total days lost learning through FTE were 754 </a:t>
            </a:r>
            <a:r>
              <a:rPr lang="en-GB" sz="3200" dirty="0" err="1">
                <a:latin typeface="Tahoma" panose="020B0604030504040204" pitchFamily="34" charset="0"/>
                <a:ea typeface="Tahoma" panose="020B0604030504040204" pitchFamily="34" charset="0"/>
                <a:cs typeface="Tahoma" panose="020B0604030504040204" pitchFamily="34" charset="0"/>
              </a:rPr>
              <a:t>days.</a:t>
            </a:r>
            <a:r>
              <a:rPr lang="en-GB" sz="3200" i="1" dirty="0" err="1">
                <a:latin typeface="Tahoma" panose="020B0604030504040204" pitchFamily="34" charset="0"/>
                <a:ea typeface="Tahoma" panose="020B0604030504040204" pitchFamily="34" charset="0"/>
                <a:cs typeface="Tahoma" panose="020B0604030504040204" pitchFamily="34" charset="0"/>
              </a:rPr>
              <a:t>This</a:t>
            </a:r>
            <a:r>
              <a:rPr lang="en-GB" sz="3200" i="1" dirty="0">
                <a:latin typeface="Tahoma" panose="020B0604030504040204" pitchFamily="34" charset="0"/>
                <a:ea typeface="Tahoma" panose="020B0604030504040204" pitchFamily="34" charset="0"/>
                <a:cs typeface="Tahoma" panose="020B0604030504040204" pitchFamily="34" charset="0"/>
              </a:rPr>
              <a:t> dropped dramatically to 79 FTE and 65 days lost learning following referral.</a:t>
            </a:r>
          </a:p>
          <a:p>
            <a:pPr lvl="0">
              <a:lnSpc>
                <a:spcPct val="115000"/>
              </a:lnSpc>
              <a:spcAft>
                <a:spcPts val="1000"/>
              </a:spcAft>
            </a:pPr>
            <a:endParaRPr lang="en-GB" sz="3200" dirty="0">
              <a:latin typeface="Tahoma" panose="020B0604030504040204" pitchFamily="34" charset="0"/>
              <a:ea typeface="Tahoma" panose="020B0604030504040204" pitchFamily="34" charset="0"/>
              <a:cs typeface="Tahoma" panose="020B0604030504040204" pitchFamily="34" charset="0"/>
            </a:endParaRPr>
          </a:p>
          <a:p>
            <a:pPr lvl="0">
              <a:lnSpc>
                <a:spcPct val="115000"/>
              </a:lnSpc>
              <a:spcAft>
                <a:spcPts val="1000"/>
              </a:spcAft>
            </a:pPr>
            <a:r>
              <a:rPr lang="en-GB" sz="3200" dirty="0">
                <a:latin typeface="Tahoma" panose="020B0604030504040204" pitchFamily="34" charset="0"/>
                <a:ea typeface="Tahoma" panose="020B0604030504040204" pitchFamily="34" charset="0"/>
                <a:cs typeface="Tahoma" panose="020B0604030504040204" pitchFamily="34" charset="0"/>
              </a:rPr>
              <a:t>Similarly there have been dramatic attendance gains, </a:t>
            </a:r>
            <a:r>
              <a:rPr lang="en-GB" sz="3200" i="1" dirty="0">
                <a:latin typeface="Tahoma" panose="020B0604030504040204" pitchFamily="34" charset="0"/>
                <a:ea typeface="Tahoma" panose="020B0604030504040204" pitchFamily="34" charset="0"/>
                <a:cs typeface="Tahoma" panose="020B0604030504040204" pitchFamily="34" charset="0"/>
              </a:rPr>
              <a:t>with students making an average uplift of 19.16% attendance</a:t>
            </a:r>
            <a:r>
              <a:rPr lang="en-GB" sz="3200" dirty="0">
                <a:latin typeface="Tahoma" panose="020B0604030504040204" pitchFamily="34" charset="0"/>
                <a:ea typeface="Tahoma" panose="020B0604030504040204" pitchFamily="34" charset="0"/>
                <a:cs typeface="Tahoma" panose="020B0604030504040204" pitchFamily="34" charset="0"/>
              </a:rPr>
              <a:t>, on joining St Wilfrid’s. 40% made a 20%+ improvement in attendance on joining the Academy.</a:t>
            </a:r>
          </a:p>
        </p:txBody>
      </p:sp>
      <p:pic>
        <p:nvPicPr>
          <p:cNvPr id="10" name="Picture 9">
            <a:extLst>
              <a:ext uri="{FF2B5EF4-FFF2-40B4-BE49-F238E27FC236}">
                <a16:creationId xmlns:a16="http://schemas.microsoft.com/office/drawing/2014/main" id="{EE379A1A-BCC7-5CE2-AE97-5361F36DD19C}"/>
              </a:ext>
            </a:extLst>
          </p:cNvPr>
          <p:cNvPicPr>
            <a:picLocks noChangeAspect="1"/>
          </p:cNvPicPr>
          <p:nvPr/>
        </p:nvPicPr>
        <p:blipFill>
          <a:blip r:embed="rId12"/>
          <a:stretch>
            <a:fillRect/>
          </a:stretch>
        </p:blipFill>
        <p:spPr>
          <a:xfrm>
            <a:off x="14285505" y="9005804"/>
            <a:ext cx="3706689" cy="1054699"/>
          </a:xfrm>
          <a:prstGeom prst="rect">
            <a:avLst/>
          </a:prstGeom>
        </p:spPr>
      </p:pic>
      <p:sp>
        <p:nvSpPr>
          <p:cNvPr id="12" name="TextBox 16">
            <a:extLst>
              <a:ext uri="{FF2B5EF4-FFF2-40B4-BE49-F238E27FC236}">
                <a16:creationId xmlns:a16="http://schemas.microsoft.com/office/drawing/2014/main" id="{8DF7B809-3C85-FD4A-4352-4F5D30683173}"/>
              </a:ext>
            </a:extLst>
          </p:cNvPr>
          <p:cNvSpPr txBox="1"/>
          <p:nvPr/>
        </p:nvSpPr>
        <p:spPr>
          <a:xfrm>
            <a:off x="2977720" y="9547549"/>
            <a:ext cx="2279849" cy="33342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2612"/>
              </a:lnSpc>
            </a:pPr>
            <a:r>
              <a:rPr lang="en-US" sz="2800" dirty="0">
                <a:solidFill>
                  <a:srgbClr val="000000"/>
                </a:solidFill>
                <a:latin typeface="Tahoma"/>
                <a:ea typeface="Tahoma"/>
                <a:cs typeface="Tahoma"/>
                <a:sym typeface="Tahoma"/>
              </a:rPr>
              <a:t>#IQMFamily</a:t>
            </a:r>
          </a:p>
        </p:txBody>
      </p:sp>
      <p:sp>
        <p:nvSpPr>
          <p:cNvPr id="13" name="TextBox 15">
            <a:extLst>
              <a:ext uri="{FF2B5EF4-FFF2-40B4-BE49-F238E27FC236}">
                <a16:creationId xmlns:a16="http://schemas.microsoft.com/office/drawing/2014/main" id="{5FF66FB5-89BC-9AA3-9FAF-B032D5B6D246}"/>
              </a:ext>
            </a:extLst>
          </p:cNvPr>
          <p:cNvSpPr txBox="1"/>
          <p:nvPr/>
        </p:nvSpPr>
        <p:spPr>
          <a:xfrm>
            <a:off x="2819400" y="399071"/>
            <a:ext cx="13868400" cy="71917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ct val="107000"/>
              </a:lnSpc>
              <a:spcAft>
                <a:spcPts val="800"/>
              </a:spcAft>
            </a:pPr>
            <a:r>
              <a:rPr lang="en-US" sz="4800" b="1" dirty="0">
                <a:solidFill>
                  <a:srgbClr val="1B7046"/>
                </a:solidFill>
                <a:effectLst/>
                <a:latin typeface="Tahoma" panose="020B0604030504040204" pitchFamily="34" charset="0"/>
                <a:ea typeface="Tahoma" panose="020B0604030504040204" pitchFamily="34" charset="0"/>
                <a:cs typeface="Tahoma" panose="020B0604030504040204" pitchFamily="34" charset="0"/>
              </a:rPr>
              <a:t>Dramatic Results</a:t>
            </a:r>
          </a:p>
        </p:txBody>
      </p:sp>
    </p:spTree>
    <p:extLst>
      <p:ext uri="{BB962C8B-B14F-4D97-AF65-F5344CB8AC3E}">
        <p14:creationId xmlns:p14="http://schemas.microsoft.com/office/powerpoint/2010/main" val="26699568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59ce971-8e4f-45dd-970f-28b2c027d3e3">
      <Terms xmlns="http://schemas.microsoft.com/office/infopath/2007/PartnerControls"/>
    </lcf76f155ced4ddcb4097134ff3c332f>
    <TaxCatchAll xmlns="6e3d52fe-50b3-4eff-a469-deeccc962dc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A8D93F5BFFD5243A1963B60F3485A07" ma:contentTypeVersion="15" ma:contentTypeDescription="Create a new document." ma:contentTypeScope="" ma:versionID="45cba8a91e4b6768a2810845adf1c285">
  <xsd:schema xmlns:xsd="http://www.w3.org/2001/XMLSchema" xmlns:xs="http://www.w3.org/2001/XMLSchema" xmlns:p="http://schemas.microsoft.com/office/2006/metadata/properties" xmlns:ns2="259ce971-8e4f-45dd-970f-28b2c027d3e3" xmlns:ns3="6e3d52fe-50b3-4eff-a469-deeccc962dc4" targetNamespace="http://schemas.microsoft.com/office/2006/metadata/properties" ma:root="true" ma:fieldsID="a005b20fd4ec57cc7b4b0000cf229d05" ns2:_="" ns3:_="">
    <xsd:import namespace="259ce971-8e4f-45dd-970f-28b2c027d3e3"/>
    <xsd:import namespace="6e3d52fe-50b3-4eff-a469-deeccc962dc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9ce971-8e4f-45dd-970f-28b2c027d3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de486aba-4ae0-446c-829b-2528bae80bd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3d52fe-50b3-4eff-a469-deeccc962dc4"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825485df-fef4-433c-961e-91cf44355d6c}" ma:internalName="TaxCatchAll" ma:showField="CatchAllData" ma:web="6e3d52fe-50b3-4eff-a469-deeccc962dc4">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5CB43B-F8EB-4BC2-B1F4-DC63C85D7147}">
  <ds:schemaRefs>
    <ds:schemaRef ds:uri="http://schemas.microsoft.com/sharepoint/v3/contenttype/forms"/>
  </ds:schemaRefs>
</ds:datastoreItem>
</file>

<file path=customXml/itemProps2.xml><?xml version="1.0" encoding="utf-8"?>
<ds:datastoreItem xmlns:ds="http://schemas.openxmlformats.org/officeDocument/2006/customXml" ds:itemID="{74FC34CC-833E-450E-9220-6E96078D3DFF}">
  <ds:schemaRefs>
    <ds:schemaRef ds:uri="http://schemas.microsoft.com/office/2006/metadata/properties"/>
    <ds:schemaRef ds:uri="http://schemas.microsoft.com/office/infopath/2007/PartnerControls"/>
    <ds:schemaRef ds:uri="259ce971-8e4f-45dd-970f-28b2c027d3e3"/>
    <ds:schemaRef ds:uri="6e3d52fe-50b3-4eff-a469-deeccc962dc4"/>
  </ds:schemaRefs>
</ds:datastoreItem>
</file>

<file path=customXml/itemProps3.xml><?xml version="1.0" encoding="utf-8"?>
<ds:datastoreItem xmlns:ds="http://schemas.openxmlformats.org/officeDocument/2006/customXml" ds:itemID="{EE444967-DDF2-4744-BB6C-A871C66D93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9ce971-8e4f-45dd-970f-28b2c027d3e3"/>
    <ds:schemaRef ds:uri="6e3d52fe-50b3-4eff-a469-deeccc962d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1579</TotalTime>
  <Words>1034</Words>
  <Application>Microsoft Office PowerPoint</Application>
  <PresentationFormat>Custom</PresentationFormat>
  <Paragraphs>92</Paragraphs>
  <Slides>14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Glacial Indifference Bold</vt:lpstr>
      <vt:lpstr>Tahoma</vt:lpstr>
      <vt:lpstr>Calibri</vt:lpstr>
      <vt:lpstr>Aptos</vt:lpstr>
      <vt:lpstr>Tahoma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Conference 2024 workshop presentation</dc:title>
  <dc:creator>Dirk Pittard</dc:creator>
  <cp:lastModifiedBy>Sarah Henderson</cp:lastModifiedBy>
  <cp:revision>15</cp:revision>
  <dcterms:created xsi:type="dcterms:W3CDTF">2006-08-16T00:00:00Z</dcterms:created>
  <dcterms:modified xsi:type="dcterms:W3CDTF">2025-02-04T14:44:50Z</dcterms:modified>
  <dc:identifier>DAGGIpwCrXM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0x0101009A8D93F5BFFD5243A1963B60F3485A07</vt:lpwstr>
  </property>
</Properties>
</file>