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2"/>
  </p:notesMasterIdLst>
  <p:sldIdLst>
    <p:sldId id="349" r:id="rId5"/>
    <p:sldId id="256" r:id="rId6"/>
    <p:sldId id="350" r:id="rId7"/>
    <p:sldId id="351" r:id="rId8"/>
    <p:sldId id="352" r:id="rId9"/>
    <p:sldId id="353" r:id="rId10"/>
    <p:sldId id="354" r:id="rId11"/>
    <p:sldId id="355" r:id="rId12"/>
    <p:sldId id="356" r:id="rId13"/>
    <p:sldId id="357" r:id="rId14"/>
    <p:sldId id="358" r:id="rId15"/>
    <p:sldId id="359" r:id="rId16"/>
    <p:sldId id="360" r:id="rId17"/>
    <p:sldId id="361" r:id="rId18"/>
    <p:sldId id="362" r:id="rId19"/>
    <p:sldId id="363" r:id="rId20"/>
    <p:sldId id="259" r:id="rId21"/>
  </p:sldIdLst>
  <p:sldSz cx="18288000" cy="10287000"/>
  <p:notesSz cx="6799263" cy="9929813"/>
  <p:embeddedFontLst>
    <p:embeddedFont>
      <p:font typeface="Raleway" pitchFamily="2" charset="0"/>
      <p:regular r:id="rId23"/>
      <p:bold r:id="rId24"/>
      <p:italic r:id="rId25"/>
      <p:boldItalic r:id="rId26"/>
    </p:embeddedFont>
    <p:embeddedFont>
      <p:font typeface="Tahoma" panose="020B0604030504040204" pitchFamily="34" charset="0"/>
      <p:regular r:id="rId27"/>
      <p:bold r:id="rId28"/>
    </p:embeddedFont>
    <p:embeddedFont>
      <p:font typeface="Tahoma Bold" panose="020B0804030504040204" pitchFamily="34" charset="0"/>
      <p:regular r:id="rId29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1CA393-48E3-400D-969C-E3A62254F646}" v="61" dt="2025-02-07T09:06:27.3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372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9193F4-76C1-4851-8D64-E678FC92A9F6}" type="datetimeFigureOut">
              <a:rPr lang="en-GB" smtClean="0"/>
              <a:t>07/02/2025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B3D582-2444-407E-84E9-D6EE96252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1778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B3D582-2444-407E-84E9-D6EE9625239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1337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iqmaward.com/iqm-flagship-school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hyperlink" Target="https://iqmaward.com/iqm-centre-of-excellence/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iqmaward.com/iqm-flagship-school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hyperlink" Target="https://iqmaward.com/iqm-centre-of-excellence/" TargetMode="External"/><Relationship Id="rId10" Type="http://schemas.openxmlformats.org/officeDocument/2006/relationships/image" Target="../media/image16.png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iqmaward.com/iqm-flagship-school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hyperlink" Target="https://iqmaward.com/iqm-centre-of-excellence/" TargetMode="External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iqmaward.com/iqm-flagship-school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hyperlink" Target="https://iqmaward.com/iqm-centre-of-excellence/" TargetMode="External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iqmaward.com/iqm-flagship-school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hyperlink" Target="https://iqmaward.com/iqm-centre-of-excellence/" TargetMode="External"/><Relationship Id="rId10" Type="http://schemas.openxmlformats.org/officeDocument/2006/relationships/image" Target="../media/image17.jpeg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iqmaward.com/iqm-flagship-school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hyperlink" Target="https://iqmaward.com/iqm-centre-of-excellence/" TargetMode="External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iqmaward.com/iqm-flagship-school/" TargetMode="External"/><Relationship Id="rId13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hyperlink" Target="https://iqmaward.com/iqm-centre-of-excellence/" TargetMode="External"/><Relationship Id="rId10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iqmaward.com/iqm-flagship-school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hyperlink" Target="https://iqmaward.com/iqm-centre-of-excellence/" TargetMode="External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iqmaward.com/iqm-flagship-school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hyperlink" Target="https://iqmaward.com/iqm-centre-of-excellence/" TargetMode="External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iqmaward.com/iqm-centre-of-excellence/" TargetMode="Externa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svg"/><Relationship Id="rId12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11" Type="http://schemas.openxmlformats.org/officeDocument/2006/relationships/hyperlink" Target="https://iqmaward.com/iqm-flagship-school/" TargetMode="External"/><Relationship Id="rId5" Type="http://schemas.openxmlformats.org/officeDocument/2006/relationships/image" Target="../media/image1.jpe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iqmaward.com/iqm-flagship-school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hyperlink" Target="https://iqmaward.com/iqm-centre-of-excellence/" TargetMode="External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iqmaward.com/iqm-flagship-school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hyperlink" Target="https://iqmaward.com/iqm-centre-of-excellence/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iqmaward.com/iqm-flagship-school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1.png"/><Relationship Id="rId5" Type="http://schemas.openxmlformats.org/officeDocument/2006/relationships/hyperlink" Target="https://iqmaward.com/iqm-centre-of-excellence/" TargetMode="External"/><Relationship Id="rId10" Type="http://schemas.openxmlformats.org/officeDocument/2006/relationships/image" Target="../media/image10.png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iqmaward.com/iqm-flagship-school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hyperlink" Target="https://iqmaward.com/iqm-centre-of-excellence/" TargetMode="External"/><Relationship Id="rId10" Type="http://schemas.openxmlformats.org/officeDocument/2006/relationships/image" Target="../media/image13.png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iqmaward.com/iqm-flagship-school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hyperlink" Target="https://iqmaward.com/iqm-centre-of-excellence/" TargetMode="External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4.jpe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qmaward.com/iqm-centre-of-excellence/" TargetMode="External"/><Relationship Id="rId11" Type="http://schemas.openxmlformats.org/officeDocument/2006/relationships/image" Target="../media/image13.png"/><Relationship Id="rId5" Type="http://schemas.openxmlformats.org/officeDocument/2006/relationships/image" Target="../media/image3.sv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hyperlink" Target="https://iqmaward.com/iqm-flagship-school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iqmaward.com/iqm-flagship-school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hyperlink" Target="https://iqmaward.com/iqm-centre-of-excellence/" TargetMode="External"/><Relationship Id="rId10" Type="http://schemas.openxmlformats.org/officeDocument/2006/relationships/image" Target="../media/image15.jpeg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3350" y="0"/>
            <a:ext cx="1832135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53" t="-3076" r="-3076" b="-305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4689712" y="-4133781"/>
            <a:ext cx="6166608" cy="616660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4287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885921" y="8900309"/>
            <a:ext cx="5371769" cy="5371769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09A4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-475460" y="-2230104"/>
            <a:ext cx="4227497" cy="15201482"/>
          </a:xfrm>
          <a:custGeom>
            <a:avLst/>
            <a:gdLst/>
            <a:ahLst/>
            <a:cxnLst/>
            <a:rect l="l" t="t" r="r" b="b"/>
            <a:pathLst>
              <a:path w="4227497" h="15201482">
                <a:moveTo>
                  <a:pt x="0" y="0"/>
                </a:moveTo>
                <a:lnTo>
                  <a:pt x="4227497" y="0"/>
                </a:lnTo>
                <a:lnTo>
                  <a:pt x="4227497" y="15201483"/>
                </a:lnTo>
                <a:lnTo>
                  <a:pt x="0" y="152014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59585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/>
          <p:cNvGrpSpPr/>
          <p:nvPr/>
        </p:nvGrpSpPr>
        <p:grpSpPr>
          <a:xfrm>
            <a:off x="0" y="1028700"/>
            <a:ext cx="2977719" cy="8324867"/>
            <a:chOff x="0" y="0"/>
            <a:chExt cx="3970292" cy="11099823"/>
          </a:xfrm>
        </p:grpSpPr>
        <p:sp>
          <p:nvSpPr>
            <p:cNvPr id="11" name="Freeform 11">
              <a:hlinkClick r:id="rId5" tooltip="https://iqmaward.com/iqm-centre-of-excellence/"/>
            </p:cNvPr>
            <p:cNvSpPr/>
            <p:nvPr/>
          </p:nvSpPr>
          <p:spPr>
            <a:xfrm rot="-1079585">
              <a:off x="449508" y="405041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3"/>
                  </a:lnTo>
                  <a:lnTo>
                    <a:pt x="0" y="3115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2">
              <a:hlinkClick r:id="rId5" tooltip="https://iqmaward.com/iqm-centre-of-excellence/"/>
            </p:cNvPr>
            <p:cNvSpPr/>
            <p:nvPr/>
          </p:nvSpPr>
          <p:spPr>
            <a:xfrm rot="-1079585">
              <a:off x="405041" y="3934786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3"/>
                  </a:lnTo>
                  <a:lnTo>
                    <a:pt x="0" y="3115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3">
              <a:hlinkClick r:id="rId8" tooltip="https://iqmaward.com/iqm-flagship-school/"/>
            </p:cNvPr>
            <p:cNvSpPr/>
            <p:nvPr/>
          </p:nvSpPr>
          <p:spPr>
            <a:xfrm rot="-1079585">
              <a:off x="424108" y="7579039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4"/>
                  </a:lnTo>
                  <a:lnTo>
                    <a:pt x="0" y="3115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4309328" y="3916364"/>
            <a:ext cx="3508555" cy="3508543"/>
            <a:chOff x="0" y="0"/>
            <a:chExt cx="6350000" cy="63499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-6634" r="-6634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2283168" y="6044680"/>
            <a:ext cx="11201264" cy="14743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739"/>
              </a:lnSpc>
            </a:pPr>
            <a:r>
              <a:rPr lang="en-US" sz="9600" dirty="0">
                <a:solidFill>
                  <a:srgbClr val="000000"/>
                </a:solidFill>
                <a:latin typeface="Tahoma Bold"/>
              </a:rPr>
              <a:t> </a:t>
            </a:r>
          </a:p>
        </p:txBody>
      </p:sp>
      <p:sp>
        <p:nvSpPr>
          <p:cNvPr id="23" name="TextBox 15">
            <a:extLst>
              <a:ext uri="{FF2B5EF4-FFF2-40B4-BE49-F238E27FC236}">
                <a16:creationId xmlns:a16="http://schemas.microsoft.com/office/drawing/2014/main" id="{525C4B98-7151-D85D-8855-41CE39EAFDF8}"/>
              </a:ext>
            </a:extLst>
          </p:cNvPr>
          <p:cNvSpPr txBox="1"/>
          <p:nvPr/>
        </p:nvSpPr>
        <p:spPr>
          <a:xfrm>
            <a:off x="3818737" y="412038"/>
            <a:ext cx="12251312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200" b="1" spc="407" dirty="0">
                <a:solidFill>
                  <a:srgbClr val="1B7046"/>
                </a:solidFill>
                <a:latin typeface="Tahoma"/>
                <a:ea typeface="Tahoma"/>
                <a:cs typeface="Tahoma"/>
              </a:rPr>
              <a:t>Creating a Positive</a:t>
            </a:r>
          </a:p>
          <a:p>
            <a:r>
              <a:rPr lang="en-US" sz="7200" b="1" spc="407" dirty="0" err="1">
                <a:solidFill>
                  <a:srgbClr val="1B7046"/>
                </a:solidFill>
                <a:latin typeface="Tahoma"/>
                <a:ea typeface="Tahoma"/>
                <a:cs typeface="Tahoma"/>
              </a:rPr>
              <a:t>Behaviour</a:t>
            </a:r>
            <a:r>
              <a:rPr lang="en-US" sz="7200" b="1" spc="407" dirty="0">
                <a:solidFill>
                  <a:srgbClr val="1B7046"/>
                </a:solidFill>
                <a:latin typeface="Tahoma"/>
                <a:ea typeface="Tahoma"/>
                <a:cs typeface="Tahoma"/>
              </a:rPr>
              <a:t> Culture</a:t>
            </a:r>
            <a:endParaRPr lang="en-GB" sz="7200" b="1" dirty="0">
              <a:latin typeface="Tahoma"/>
              <a:ea typeface="Tahoma"/>
              <a:cs typeface="Tahoma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D9B072-2EF6-0046-9E17-D24740578A32}"/>
              </a:ext>
            </a:extLst>
          </p:cNvPr>
          <p:cNvSpPr txBox="1"/>
          <p:nvPr/>
        </p:nvSpPr>
        <p:spPr>
          <a:xfrm>
            <a:off x="3818737" y="3827358"/>
            <a:ext cx="927380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Presented by Pete Hines OBE</a:t>
            </a:r>
          </a:p>
          <a:p>
            <a:r>
              <a:rPr lang="en-GB" sz="4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  <a:p>
            <a:r>
              <a:rPr lang="en-US" sz="4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Headteacher at </a:t>
            </a:r>
            <a:r>
              <a:rPr lang="en-US" sz="4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Perryfields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Primary PRU</a:t>
            </a:r>
            <a:endParaRPr lang="en-US" sz="48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F23C7BDC-3678-FE84-7E40-163FB6B444F9}"/>
              </a:ext>
            </a:extLst>
          </p:cNvPr>
          <p:cNvSpPr txBox="1"/>
          <p:nvPr/>
        </p:nvSpPr>
        <p:spPr>
          <a:xfrm>
            <a:off x="2583900" y="9489769"/>
            <a:ext cx="3419773" cy="490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8"/>
              </a:lnSpc>
            </a:pPr>
            <a:r>
              <a:rPr lang="en-US" sz="2799" dirty="0">
                <a:solidFill>
                  <a:srgbClr val="000000"/>
                </a:solidFill>
                <a:latin typeface="Tahoma"/>
              </a:rPr>
              <a:t>#IQMFamily</a:t>
            </a:r>
          </a:p>
        </p:txBody>
      </p:sp>
    </p:spTree>
    <p:extLst>
      <p:ext uri="{BB962C8B-B14F-4D97-AF65-F5344CB8AC3E}">
        <p14:creationId xmlns:p14="http://schemas.microsoft.com/office/powerpoint/2010/main" val="3398455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5908" y="-135355"/>
            <a:ext cx="18288000" cy="1042235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53" t="-3076" r="-3076" b="-305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-475460" y="-2230104"/>
            <a:ext cx="4227497" cy="15201482"/>
          </a:xfrm>
          <a:custGeom>
            <a:avLst/>
            <a:gdLst/>
            <a:ahLst/>
            <a:cxnLst/>
            <a:rect l="l" t="t" r="r" b="b"/>
            <a:pathLst>
              <a:path w="4227497" h="15201482">
                <a:moveTo>
                  <a:pt x="0" y="0"/>
                </a:moveTo>
                <a:lnTo>
                  <a:pt x="4227497" y="0"/>
                </a:lnTo>
                <a:lnTo>
                  <a:pt x="4227497" y="15201483"/>
                </a:lnTo>
                <a:lnTo>
                  <a:pt x="0" y="152014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59585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/>
          <p:cNvGrpSpPr/>
          <p:nvPr/>
        </p:nvGrpSpPr>
        <p:grpSpPr>
          <a:xfrm>
            <a:off x="0" y="1028700"/>
            <a:ext cx="2977719" cy="8324867"/>
            <a:chOff x="0" y="0"/>
            <a:chExt cx="3970292" cy="11099823"/>
          </a:xfrm>
        </p:grpSpPr>
        <p:sp>
          <p:nvSpPr>
            <p:cNvPr id="11" name="Freeform 11">
              <a:hlinkClick r:id="rId5" tooltip="https://iqmaward.com/iqm-centre-of-excellence/"/>
            </p:cNvPr>
            <p:cNvSpPr/>
            <p:nvPr/>
          </p:nvSpPr>
          <p:spPr>
            <a:xfrm rot="-1079585">
              <a:off x="449508" y="405041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3"/>
                  </a:lnTo>
                  <a:lnTo>
                    <a:pt x="0" y="3115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2">
              <a:hlinkClick r:id="rId5" tooltip="https://iqmaward.com/iqm-centre-of-excellence/"/>
            </p:cNvPr>
            <p:cNvSpPr/>
            <p:nvPr/>
          </p:nvSpPr>
          <p:spPr>
            <a:xfrm rot="-1079585">
              <a:off x="405041" y="3934786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3"/>
                  </a:lnTo>
                  <a:lnTo>
                    <a:pt x="0" y="3115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3">
              <a:hlinkClick r:id="rId8" tooltip="https://iqmaward.com/iqm-flagship-school/"/>
            </p:cNvPr>
            <p:cNvSpPr/>
            <p:nvPr/>
          </p:nvSpPr>
          <p:spPr>
            <a:xfrm rot="-1079585">
              <a:off x="424108" y="7579039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4"/>
                  </a:lnTo>
                  <a:lnTo>
                    <a:pt x="0" y="3115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4" name="Picture 3" descr="A group of hands holding gears&#10;&#10;Description automatically generated">
            <a:extLst>
              <a:ext uri="{FF2B5EF4-FFF2-40B4-BE49-F238E27FC236}">
                <a16:creationId xmlns:a16="http://schemas.microsoft.com/office/drawing/2014/main" id="{1D185111-69B5-141B-CB55-12D90E9771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41797" y="902143"/>
            <a:ext cx="13249329" cy="8347357"/>
          </a:xfrm>
          <a:prstGeom prst="rect">
            <a:avLst/>
          </a:prstGeom>
        </p:spPr>
      </p:pic>
      <p:sp>
        <p:nvSpPr>
          <p:cNvPr id="3" name="TextBox 18">
            <a:extLst>
              <a:ext uri="{FF2B5EF4-FFF2-40B4-BE49-F238E27FC236}">
                <a16:creationId xmlns:a16="http://schemas.microsoft.com/office/drawing/2014/main" id="{3A9A5876-BF67-6CB1-8C0F-E07F07DAEF10}"/>
              </a:ext>
            </a:extLst>
          </p:cNvPr>
          <p:cNvSpPr txBox="1"/>
          <p:nvPr/>
        </p:nvSpPr>
        <p:spPr>
          <a:xfrm>
            <a:off x="2583900" y="9489769"/>
            <a:ext cx="3419773" cy="490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8"/>
              </a:lnSpc>
            </a:pPr>
            <a:r>
              <a:rPr lang="en-US" sz="2799" dirty="0">
                <a:solidFill>
                  <a:srgbClr val="000000"/>
                </a:solidFill>
                <a:latin typeface="Tahoma"/>
              </a:rPr>
              <a:t>#IQMFamily</a:t>
            </a:r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31BC7850-9D44-788F-9658-AF28D8B5697B}"/>
              </a:ext>
            </a:extLst>
          </p:cNvPr>
          <p:cNvGrpSpPr/>
          <p:nvPr/>
        </p:nvGrpSpPr>
        <p:grpSpPr>
          <a:xfrm>
            <a:off x="14689712" y="-4133781"/>
            <a:ext cx="6166608" cy="6166608"/>
            <a:chOff x="0" y="0"/>
            <a:chExt cx="812800" cy="812800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F03014F3-D0A5-39F1-BF16-E25779D5CB2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4287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89E69790-5788-9789-E55E-B0639DE7918A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6">
            <a:extLst>
              <a:ext uri="{FF2B5EF4-FFF2-40B4-BE49-F238E27FC236}">
                <a16:creationId xmlns:a16="http://schemas.microsoft.com/office/drawing/2014/main" id="{0D5AD27C-A153-64F8-4A37-487FCD6C6BDB}"/>
              </a:ext>
            </a:extLst>
          </p:cNvPr>
          <p:cNvGrpSpPr/>
          <p:nvPr/>
        </p:nvGrpSpPr>
        <p:grpSpPr>
          <a:xfrm>
            <a:off x="13885921" y="8900309"/>
            <a:ext cx="5371769" cy="5371769"/>
            <a:chOff x="0" y="0"/>
            <a:chExt cx="812800" cy="812800"/>
          </a:xfrm>
        </p:grpSpPr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B311C36F-4B77-ECCC-2ECA-98407EA8F01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09A4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8">
              <a:extLst>
                <a:ext uri="{FF2B5EF4-FFF2-40B4-BE49-F238E27FC236}">
                  <a16:creationId xmlns:a16="http://schemas.microsoft.com/office/drawing/2014/main" id="{3677CEE2-A4A6-9D45-925C-8C695C6FCB03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53276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5908" y="-135355"/>
            <a:ext cx="18288000" cy="1042235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53" t="-3076" r="-3076" b="-305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-475460" y="-2230104"/>
            <a:ext cx="4227497" cy="15201482"/>
          </a:xfrm>
          <a:custGeom>
            <a:avLst/>
            <a:gdLst/>
            <a:ahLst/>
            <a:cxnLst/>
            <a:rect l="l" t="t" r="r" b="b"/>
            <a:pathLst>
              <a:path w="4227497" h="15201482">
                <a:moveTo>
                  <a:pt x="0" y="0"/>
                </a:moveTo>
                <a:lnTo>
                  <a:pt x="4227497" y="0"/>
                </a:lnTo>
                <a:lnTo>
                  <a:pt x="4227497" y="15201483"/>
                </a:lnTo>
                <a:lnTo>
                  <a:pt x="0" y="152014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59585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/>
          <p:cNvGrpSpPr/>
          <p:nvPr/>
        </p:nvGrpSpPr>
        <p:grpSpPr>
          <a:xfrm>
            <a:off x="0" y="1028700"/>
            <a:ext cx="2977719" cy="8324867"/>
            <a:chOff x="0" y="0"/>
            <a:chExt cx="3970292" cy="11099823"/>
          </a:xfrm>
        </p:grpSpPr>
        <p:sp>
          <p:nvSpPr>
            <p:cNvPr id="11" name="Freeform 11">
              <a:hlinkClick r:id="rId5" tooltip="https://iqmaward.com/iqm-centre-of-excellence/"/>
            </p:cNvPr>
            <p:cNvSpPr/>
            <p:nvPr/>
          </p:nvSpPr>
          <p:spPr>
            <a:xfrm rot="-1079585">
              <a:off x="449508" y="405041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3"/>
                  </a:lnTo>
                  <a:lnTo>
                    <a:pt x="0" y="3115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2">
              <a:hlinkClick r:id="rId5" tooltip="https://iqmaward.com/iqm-centre-of-excellence/"/>
            </p:cNvPr>
            <p:cNvSpPr/>
            <p:nvPr/>
          </p:nvSpPr>
          <p:spPr>
            <a:xfrm rot="-1079585">
              <a:off x="405041" y="3934786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3"/>
                  </a:lnTo>
                  <a:lnTo>
                    <a:pt x="0" y="3115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3">
              <a:hlinkClick r:id="rId8" tooltip="https://iqmaward.com/iqm-flagship-school/"/>
            </p:cNvPr>
            <p:cNvSpPr/>
            <p:nvPr/>
          </p:nvSpPr>
          <p:spPr>
            <a:xfrm rot="-1079585">
              <a:off x="424108" y="7579039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4"/>
                  </a:lnTo>
                  <a:lnTo>
                    <a:pt x="0" y="3115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F8F96DB-4F68-E5AA-D158-84290B4C78CA}"/>
              </a:ext>
            </a:extLst>
          </p:cNvPr>
          <p:cNvGrpSpPr/>
          <p:nvPr/>
        </p:nvGrpSpPr>
        <p:grpSpPr>
          <a:xfrm>
            <a:off x="4083645" y="1032925"/>
            <a:ext cx="13944600" cy="7409469"/>
            <a:chOff x="1202519" y="508633"/>
            <a:chExt cx="13944600" cy="8613342"/>
          </a:xfrm>
        </p:grpSpPr>
        <p:sp>
          <p:nvSpPr>
            <p:cNvPr id="5" name="Freeform 2">
              <a:extLst>
                <a:ext uri="{FF2B5EF4-FFF2-40B4-BE49-F238E27FC236}">
                  <a16:creationId xmlns:a16="http://schemas.microsoft.com/office/drawing/2014/main" id="{6106C4B4-0893-FAB8-A98E-F01A46A1FDC6}"/>
                </a:ext>
              </a:extLst>
            </p:cNvPr>
            <p:cNvSpPr/>
            <p:nvPr/>
          </p:nvSpPr>
          <p:spPr>
            <a:xfrm>
              <a:off x="1202519" y="508633"/>
              <a:ext cx="13944600" cy="8613342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3053" t="-3076" r="-3076" b="-3053"/>
              </a:stretch>
            </a:blipFill>
            <a:ln w="57150">
              <a:solidFill>
                <a:schemeClr val="accent3">
                  <a:lumMod val="75000"/>
                </a:schemeClr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Content Placeholder 5">
              <a:extLst>
                <a:ext uri="{FF2B5EF4-FFF2-40B4-BE49-F238E27FC236}">
                  <a16:creationId xmlns:a16="http://schemas.microsoft.com/office/drawing/2014/main" id="{4020D2BE-EF50-CB23-400B-6039A657305E}"/>
                </a:ext>
              </a:extLst>
            </p:cNvPr>
            <p:cNvSpPr txBox="1">
              <a:spLocks/>
            </p:cNvSpPr>
            <p:nvPr/>
          </p:nvSpPr>
          <p:spPr>
            <a:xfrm>
              <a:off x="1317434" y="517444"/>
              <a:ext cx="13106597" cy="790145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lIns="0" tIns="0" rIns="0" bIns="0" anchor="t">
              <a:noAutofit/>
            </a:bodyPr>
            <a:lstStyle>
              <a:lvl1pPr marL="273050" marR="0" indent="-273050" algn="l" defTabSz="1007943" rtl="0" latinLnBrk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accent3"/>
                </a:buClr>
                <a:buSzPct val="100000"/>
                <a:buFont typeface="Arial"/>
                <a:buChar char="•"/>
                <a:tabLst/>
                <a:defRPr sz="2000" b="0" i="0" u="none" strike="noStrike" cap="none" spc="0" baseline="0">
                  <a:solidFill>
                    <a:srgbClr val="44546A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1pPr>
              <a:lvl2pPr marL="536575" marR="0" indent="-263525" algn="l" defTabSz="1007943" rtl="0" latinLnBrk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accent3"/>
                </a:buClr>
                <a:buSzPct val="100000"/>
                <a:buFont typeface="Arial"/>
                <a:buChar char="–"/>
                <a:tabLst/>
                <a:defRPr sz="2000" b="0" i="0" u="none" strike="noStrike" cap="none" spc="0" baseline="0">
                  <a:solidFill>
                    <a:srgbClr val="44546A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2pPr>
              <a:lvl3pPr marL="1259929" marR="0" indent="-251985" algn="l" defTabSz="1007943" rtl="0" latinLnBrk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accent3"/>
                </a:buClr>
                <a:buSzPct val="100000"/>
                <a:buFont typeface="Arial"/>
                <a:buChar char="•"/>
                <a:tabLst/>
                <a:defRPr sz="2000" b="0" i="0" u="none" strike="noStrike" cap="none" spc="0" baseline="0">
                  <a:solidFill>
                    <a:srgbClr val="44546A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3pPr>
              <a:lvl4pPr marL="1763900" marR="0" indent="-251985" algn="l" defTabSz="1007943" rtl="0" latinLnBrk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accent3"/>
                </a:buClr>
                <a:buSzPct val="100000"/>
                <a:buFont typeface="Arial"/>
                <a:buChar char="•"/>
                <a:tabLst/>
                <a:defRPr sz="2000" b="0" i="0" u="none" strike="noStrike" cap="none" spc="0" baseline="0">
                  <a:solidFill>
                    <a:srgbClr val="44546A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4pPr>
              <a:lvl5pPr marL="2267872" marR="0" indent="-251985" algn="l" defTabSz="1007943" rtl="0" latinLnBrk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accent3"/>
                </a:buClr>
                <a:buSzPct val="100000"/>
                <a:buFont typeface="Arial"/>
                <a:buChar char="•"/>
                <a:tabLst/>
                <a:defRPr sz="2000" b="0" i="0" u="none" strike="noStrike" cap="none" spc="0" baseline="0">
                  <a:solidFill>
                    <a:srgbClr val="44546A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5pPr>
              <a:lvl6pPr marL="2785105" marR="0" indent="-265247" algn="l" defTabSz="1007943" rtl="0" latinLnBrk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accent3"/>
                </a:buClr>
                <a:buSzPct val="100000"/>
                <a:buFont typeface="Arial"/>
                <a:buChar char="•"/>
                <a:tabLst/>
                <a:defRPr sz="2000" b="0" i="0" u="none" strike="noStrike" cap="none" spc="0" baseline="0">
                  <a:solidFill>
                    <a:srgbClr val="44546A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6pPr>
              <a:lvl7pPr marL="3289077" marR="0" indent="-265247" algn="l" defTabSz="1007943" rtl="0" latinLnBrk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accent3"/>
                </a:buClr>
                <a:buSzPct val="100000"/>
                <a:buFont typeface="Arial"/>
                <a:buChar char="•"/>
                <a:tabLst/>
                <a:defRPr sz="2000" b="0" i="0" u="none" strike="noStrike" cap="none" spc="0" baseline="0">
                  <a:solidFill>
                    <a:srgbClr val="44546A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7pPr>
              <a:lvl8pPr marL="3793049" marR="0" indent="-265248" algn="l" defTabSz="1007943" rtl="0" latinLnBrk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accent3"/>
                </a:buClr>
                <a:buSzPct val="100000"/>
                <a:buFont typeface="Arial"/>
                <a:buChar char="•"/>
                <a:tabLst/>
                <a:defRPr sz="2000" b="0" i="0" u="none" strike="noStrike" cap="none" spc="0" baseline="0">
                  <a:solidFill>
                    <a:srgbClr val="44546A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8pPr>
              <a:lvl9pPr marL="4297019" marR="0" indent="-265248" algn="l" defTabSz="1007943" rtl="0" latinLnBrk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accent3"/>
                </a:buClr>
                <a:buSzPct val="100000"/>
                <a:buFont typeface="Arial"/>
                <a:buChar char="•"/>
                <a:tabLst/>
                <a:defRPr sz="2000" b="0" i="0" u="none" strike="noStrike" cap="none" spc="0" baseline="0">
                  <a:solidFill>
                    <a:srgbClr val="44546A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marR="0" lvl="0" indent="0" algn="l" defTabSz="1007943" rtl="0" eaLnBrk="1" fontAlgn="auto" latinLnBrk="0" hangingPunct="1">
                <a:lnSpc>
                  <a:spcPct val="108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41A9CC"/>
                </a:buClr>
                <a:buSzPct val="100000"/>
                <a:buFont typeface="Arial"/>
                <a:buNone/>
                <a:tabLst/>
                <a:defRPr sz="2200"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Arial"/>
                  <a:sym typeface="Arial"/>
                </a:rPr>
                <a:t>It is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Tahoma"/>
                  <a:ea typeface="Tahoma"/>
                  <a:cs typeface="Arial"/>
                  <a:sym typeface="Arial"/>
                </a:rPr>
                <a:t>vital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Arial"/>
                  <a:sym typeface="Arial"/>
                </a:rPr>
                <a:t>to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Tahoma"/>
                  <a:ea typeface="Tahoma"/>
                  <a:cs typeface="Arial"/>
                  <a:sym typeface="Arial"/>
                </a:rPr>
                <a:t>spend time thinking 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Arial"/>
                  <a:sym typeface="Arial"/>
                </a:rPr>
                <a:t>very clearly about the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Tahoma"/>
                  <a:ea typeface="Tahoma"/>
                  <a:cs typeface="Arial"/>
                  <a:sym typeface="Arial"/>
                </a:rPr>
                <a:t>core values 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Arial"/>
                  <a:sym typeface="Arial"/>
                </a:rPr>
                <a:t>that are important to the school. At Perryfields we have established the following so we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Tahoma"/>
                  <a:ea typeface="Tahoma"/>
                  <a:cs typeface="Arial"/>
                  <a:sym typeface="Arial"/>
                </a:rPr>
                <a:t>know what we are and what we want:</a:t>
              </a:r>
              <a:endParaRPr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ahoma"/>
                <a:ea typeface="Tahoma"/>
                <a:cs typeface="Arial"/>
              </a:endParaRPr>
            </a:p>
            <a:p>
              <a:pPr marL="0" marR="0" lvl="0" indent="0" algn="l" defTabSz="1007943" rtl="0" eaLnBrk="1" fontAlgn="auto" latinLnBrk="0" hangingPunct="1">
                <a:lnSpc>
                  <a:spcPct val="108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41A9CC"/>
                </a:buClr>
                <a:buSzPct val="100000"/>
                <a:buFont typeface="Arial"/>
                <a:buNone/>
                <a:tabLst/>
                <a:defRPr sz="2200"/>
              </a:pPr>
              <a:endParaRPr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Arial"/>
              </a:endParaRPr>
            </a:p>
            <a:p>
              <a:pPr marL="273050" marR="0" lvl="0" indent="-273050" algn="l" defTabSz="1007943" rtl="0" eaLnBrk="1" fontAlgn="auto" latinLnBrk="0" hangingPunct="1">
                <a:lnSpc>
                  <a:spcPct val="108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41A9CC"/>
                </a:buClr>
                <a:buSzPct val="100000"/>
                <a:buFont typeface="Arial"/>
                <a:buChar char="•"/>
                <a:tabLst/>
                <a:defRPr sz="2200"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Arial"/>
                  <a:sym typeface="Arial"/>
                </a:rPr>
                <a:t>Hard work</a:t>
              </a:r>
              <a:endParaRPr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Arial"/>
              </a:endParaRPr>
            </a:p>
            <a:p>
              <a:pPr marL="273050" marR="0" lvl="0" indent="-273050" algn="l" defTabSz="1007943" rtl="0" eaLnBrk="1" fontAlgn="auto" latinLnBrk="0" hangingPunct="1">
                <a:lnSpc>
                  <a:spcPct val="108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41A9CC"/>
                </a:buClr>
                <a:buSzPct val="100000"/>
                <a:buFont typeface="Arial"/>
                <a:buChar char="•"/>
                <a:tabLst/>
                <a:defRPr sz="2200"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Arial"/>
                  <a:sym typeface="Arial"/>
                </a:rPr>
                <a:t>Empathy, kind and caring</a:t>
              </a:r>
              <a:endParaRPr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Arial"/>
              </a:endParaRPr>
            </a:p>
            <a:p>
              <a:pPr marL="273050" marR="0" lvl="0" indent="-273050" algn="l" defTabSz="1007943" rtl="0" eaLnBrk="1" fontAlgn="auto" latinLnBrk="0" hangingPunct="1">
                <a:lnSpc>
                  <a:spcPct val="108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41A9CC"/>
                </a:buClr>
                <a:buSzPct val="100000"/>
                <a:buFont typeface="Arial"/>
                <a:buChar char="•"/>
                <a:tabLst/>
                <a:defRPr sz="2200"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Arial"/>
                  <a:sym typeface="Arial"/>
                </a:rPr>
                <a:t>Humility</a:t>
              </a:r>
              <a:endParaRPr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Arial"/>
              </a:endParaRPr>
            </a:p>
            <a:p>
              <a:pPr marL="273050" marR="0" lvl="0" indent="-273050" algn="l" defTabSz="1007943" rtl="0" eaLnBrk="1" fontAlgn="auto" latinLnBrk="0" hangingPunct="1">
                <a:lnSpc>
                  <a:spcPct val="108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41A9CC"/>
                </a:buClr>
                <a:buSzPct val="100000"/>
                <a:buFont typeface="Arial"/>
                <a:buChar char="•"/>
                <a:tabLst/>
                <a:defRPr sz="2200"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Arial"/>
                  <a:sym typeface="Arial"/>
                </a:rPr>
                <a:t>Adaptable</a:t>
              </a:r>
              <a:endParaRPr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Arial"/>
              </a:endParaRPr>
            </a:p>
            <a:p>
              <a:pPr marL="273050" marR="0" lvl="0" indent="-273050" algn="l" defTabSz="1007943" rtl="0" eaLnBrk="1" fontAlgn="auto" latinLnBrk="0" hangingPunct="1">
                <a:lnSpc>
                  <a:spcPct val="108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41A9CC"/>
                </a:buClr>
                <a:buSzPct val="100000"/>
                <a:buFont typeface="Arial"/>
                <a:buChar char="•"/>
                <a:tabLst/>
                <a:defRPr sz="2200"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Arial"/>
                  <a:sym typeface="Arial"/>
                </a:rPr>
                <a:t>Teamwork</a:t>
              </a:r>
              <a:endParaRPr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Arial"/>
              </a:endParaRPr>
            </a:p>
            <a:p>
              <a:pPr marL="273050" marR="0" lvl="0" indent="-273050" algn="l" defTabSz="1007943" rtl="0" eaLnBrk="1" fontAlgn="auto" latinLnBrk="0" hangingPunct="1">
                <a:lnSpc>
                  <a:spcPct val="108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41A9CC"/>
                </a:buClr>
                <a:buSzPct val="100000"/>
                <a:buFont typeface="Arial"/>
                <a:buChar char="•"/>
                <a:tabLst/>
                <a:defRPr sz="2200"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Arial"/>
                  <a:sym typeface="Arial"/>
                </a:rPr>
                <a:t>Reflective </a:t>
              </a:r>
              <a:endParaRPr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Arial"/>
              </a:endParaRPr>
            </a:p>
            <a:p>
              <a:pPr marL="273050" marR="0" lvl="0" indent="-273050" algn="l" defTabSz="1007943" rtl="0" eaLnBrk="1" fontAlgn="auto" latinLnBrk="0" hangingPunct="1">
                <a:lnSpc>
                  <a:spcPct val="108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41A9CC"/>
                </a:buClr>
                <a:buSzPct val="100000"/>
                <a:buFont typeface="Arial"/>
                <a:buChar char="•"/>
                <a:tabLst/>
                <a:defRPr sz="2200"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Arial"/>
                  <a:sym typeface="Arial"/>
                </a:rPr>
                <a:t>Creativity</a:t>
              </a:r>
              <a:endParaRPr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Arial"/>
              </a:endParaRPr>
            </a:p>
            <a:p>
              <a:pPr marL="273050" marR="0" lvl="0" indent="-273050" algn="l" defTabSz="1007943" rtl="0" eaLnBrk="1" fontAlgn="auto" latinLnBrk="0" hangingPunct="1">
                <a:lnSpc>
                  <a:spcPct val="108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41A9CC"/>
                </a:buClr>
                <a:buSzPct val="100000"/>
                <a:buFont typeface="Arial"/>
                <a:buChar char="•"/>
                <a:tabLst/>
                <a:defRPr sz="2200"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Arial"/>
                  <a:sym typeface="Arial"/>
                </a:rPr>
                <a:t>Resilient</a:t>
              </a:r>
              <a:endParaRPr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Arial"/>
              </a:endParaRPr>
            </a:p>
            <a:p>
              <a:pPr marL="273050" marR="0" lvl="0" indent="-273050" algn="l" defTabSz="1007943" rtl="0" eaLnBrk="1" fontAlgn="auto" latinLnBrk="0" hangingPunct="1">
                <a:lnSpc>
                  <a:spcPct val="108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41A9CC"/>
                </a:buClr>
                <a:buSzPct val="100000"/>
                <a:buFont typeface="Arial"/>
                <a:buChar char="•"/>
                <a:tabLst/>
                <a:defRPr sz="2200"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Arial"/>
                  <a:sym typeface="Arial"/>
                </a:rPr>
                <a:t>Willingness to embrace purposeful change</a:t>
              </a:r>
              <a:endParaRPr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Arial"/>
              </a:endParaRPr>
            </a:p>
            <a:p>
              <a:pPr marL="0" marR="0" lvl="0" indent="0" algn="l" defTabSz="1007943" rtl="0" eaLnBrk="1" fontAlgn="auto" latinLnBrk="0" hangingPunct="1">
                <a:lnSpc>
                  <a:spcPct val="108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41A9CC"/>
                </a:buClr>
                <a:buSzPct val="100000"/>
                <a:buFont typeface="Arial"/>
                <a:buNone/>
                <a:tabLst/>
                <a:defRPr sz="2200"/>
              </a:pPr>
              <a:endPara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l" defTabSz="1007943" rtl="0" eaLnBrk="1" fontAlgn="auto" latinLnBrk="0" hangingPunct="1">
                <a:lnSpc>
                  <a:spcPct val="108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41A9CC"/>
                </a:buClr>
                <a:buSzPct val="100000"/>
                <a:buFont typeface="Arial"/>
                <a:buNone/>
                <a:tabLst/>
                <a:defRPr sz="2200"/>
              </a:pPr>
              <a:endPara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273050" marR="0" lvl="0" indent="-273050" algn="l" defTabSz="1007943" rtl="0" eaLnBrk="1" fontAlgn="auto" latinLnBrk="0" hangingPunct="1">
                <a:lnSpc>
                  <a:spcPct val="108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41A9CC"/>
                </a:buClr>
                <a:buSzPct val="100000"/>
                <a:buFont typeface="Arial"/>
                <a:buChar char="•"/>
                <a:tabLst/>
                <a:defRPr sz="2200"/>
              </a:pPr>
              <a:endPara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TextBox 18">
            <a:extLst>
              <a:ext uri="{FF2B5EF4-FFF2-40B4-BE49-F238E27FC236}">
                <a16:creationId xmlns:a16="http://schemas.microsoft.com/office/drawing/2014/main" id="{5A6D5EF3-4CD0-D933-A8A5-3CC70A19C173}"/>
              </a:ext>
            </a:extLst>
          </p:cNvPr>
          <p:cNvSpPr txBox="1"/>
          <p:nvPr/>
        </p:nvSpPr>
        <p:spPr>
          <a:xfrm>
            <a:off x="2583900" y="9489769"/>
            <a:ext cx="3419773" cy="490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8"/>
              </a:lnSpc>
            </a:pPr>
            <a:r>
              <a:rPr lang="en-US" sz="2799" dirty="0">
                <a:solidFill>
                  <a:srgbClr val="000000"/>
                </a:solidFill>
                <a:latin typeface="Tahoma"/>
              </a:rPr>
              <a:t>#IQMFamily</a:t>
            </a:r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id="{E2C65DEF-809B-E0F2-EE05-488977BCEFCE}"/>
              </a:ext>
            </a:extLst>
          </p:cNvPr>
          <p:cNvGrpSpPr/>
          <p:nvPr/>
        </p:nvGrpSpPr>
        <p:grpSpPr>
          <a:xfrm>
            <a:off x="13885921" y="8900309"/>
            <a:ext cx="5371769" cy="5371769"/>
            <a:chOff x="0" y="0"/>
            <a:chExt cx="812800" cy="812800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3F27DB1-8C27-67B6-EBB0-0B79791F9EB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09A4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F6052FD0-B3C3-851F-6C34-F4808FDB14D8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88712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3619" y="-135355"/>
            <a:ext cx="18288000" cy="1042235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53" t="-3076" r="-3076" b="-305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-475460" y="-2230104"/>
            <a:ext cx="4227497" cy="15201482"/>
          </a:xfrm>
          <a:custGeom>
            <a:avLst/>
            <a:gdLst/>
            <a:ahLst/>
            <a:cxnLst/>
            <a:rect l="l" t="t" r="r" b="b"/>
            <a:pathLst>
              <a:path w="4227497" h="15201482">
                <a:moveTo>
                  <a:pt x="0" y="0"/>
                </a:moveTo>
                <a:lnTo>
                  <a:pt x="4227497" y="0"/>
                </a:lnTo>
                <a:lnTo>
                  <a:pt x="4227497" y="15201483"/>
                </a:lnTo>
                <a:lnTo>
                  <a:pt x="0" y="152014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59585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/>
          <p:cNvGrpSpPr/>
          <p:nvPr/>
        </p:nvGrpSpPr>
        <p:grpSpPr>
          <a:xfrm>
            <a:off x="0" y="1028700"/>
            <a:ext cx="2977719" cy="8324867"/>
            <a:chOff x="0" y="0"/>
            <a:chExt cx="3970292" cy="11099823"/>
          </a:xfrm>
        </p:grpSpPr>
        <p:sp>
          <p:nvSpPr>
            <p:cNvPr id="11" name="Freeform 11">
              <a:hlinkClick r:id="rId5" tooltip="https://iqmaward.com/iqm-centre-of-excellence/"/>
            </p:cNvPr>
            <p:cNvSpPr/>
            <p:nvPr/>
          </p:nvSpPr>
          <p:spPr>
            <a:xfrm rot="-1079585">
              <a:off x="449508" y="405041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3"/>
                  </a:lnTo>
                  <a:lnTo>
                    <a:pt x="0" y="3115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2">
              <a:hlinkClick r:id="rId5" tooltip="https://iqmaward.com/iqm-centre-of-excellence/"/>
            </p:cNvPr>
            <p:cNvSpPr/>
            <p:nvPr/>
          </p:nvSpPr>
          <p:spPr>
            <a:xfrm rot="-1079585">
              <a:off x="405041" y="3934786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3"/>
                  </a:lnTo>
                  <a:lnTo>
                    <a:pt x="0" y="3115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3">
              <a:hlinkClick r:id="rId8" tooltip="https://iqmaward.com/iqm-flagship-school/"/>
            </p:cNvPr>
            <p:cNvSpPr/>
            <p:nvPr/>
          </p:nvSpPr>
          <p:spPr>
            <a:xfrm rot="-1079585">
              <a:off x="424108" y="7579039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4"/>
                  </a:lnTo>
                  <a:lnTo>
                    <a:pt x="0" y="3115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AE9E5D1-47E0-0498-A295-1E57FAF004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1100375"/>
              </p:ext>
            </p:extLst>
          </p:nvPr>
        </p:nvGraphicFramePr>
        <p:xfrm>
          <a:off x="3903449" y="2314860"/>
          <a:ext cx="12497142" cy="653079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69469">
                  <a:extLst>
                    <a:ext uri="{9D8B030D-6E8A-4147-A177-3AD203B41FA5}">
                      <a16:colId xmlns:a16="http://schemas.microsoft.com/office/drawing/2014/main" val="3494134376"/>
                    </a:ext>
                  </a:extLst>
                </a:gridCol>
                <a:gridCol w="4327673">
                  <a:extLst>
                    <a:ext uri="{9D8B030D-6E8A-4147-A177-3AD203B41FA5}">
                      <a16:colId xmlns:a16="http://schemas.microsoft.com/office/drawing/2014/main" val="1700770428"/>
                    </a:ext>
                  </a:extLst>
                </a:gridCol>
              </a:tblGrid>
              <a:tr h="498006">
                <a:tc>
                  <a:txBody>
                    <a:bodyPr/>
                    <a:lstStyle/>
                    <a:p>
                      <a:r>
                        <a:rPr lang="en-US" sz="2500" b="1" dirty="0">
                          <a:latin typeface="Tahoma"/>
                        </a:rPr>
                        <a:t>Questions</a:t>
                      </a:r>
                      <a:endParaRPr lang="en-GB" sz="2500" b="1" dirty="0">
                        <a:latin typeface="Tahoma"/>
                      </a:endParaRPr>
                    </a:p>
                  </a:txBody>
                  <a:tcPr marL="124481" marR="124481" marT="62241" marB="62241"/>
                </a:tc>
                <a:tc>
                  <a:txBody>
                    <a:bodyPr/>
                    <a:lstStyle/>
                    <a:p>
                      <a:r>
                        <a:rPr lang="en-US" sz="2500" b="1" dirty="0">
                          <a:latin typeface="Tahoma"/>
                        </a:rPr>
                        <a:t>Related Values</a:t>
                      </a:r>
                      <a:endParaRPr lang="en-GB" sz="2500" b="1" dirty="0">
                        <a:latin typeface="Tahoma"/>
                      </a:endParaRPr>
                    </a:p>
                  </a:txBody>
                  <a:tcPr marL="124481" marR="124481" marT="62241" marB="62241"/>
                </a:tc>
                <a:extLst>
                  <a:ext uri="{0D108BD9-81ED-4DB2-BD59-A6C34878D82A}">
                    <a16:rowId xmlns:a16="http://schemas.microsoft.com/office/drawing/2014/main" val="1436164006"/>
                  </a:ext>
                </a:extLst>
              </a:tr>
              <a:tr h="622407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Tahoma"/>
                        </a:rPr>
                        <a:t>What motivated you to apply for this role? What do you know about Perryfields? What impressed you during your visit?</a:t>
                      </a:r>
                      <a:endParaRPr lang="en-GB" sz="1600" dirty="0">
                        <a:latin typeface="Tahoma"/>
                      </a:endParaRPr>
                    </a:p>
                  </a:txBody>
                  <a:tcPr marL="124481" marR="124481" marT="62241" marB="62241"/>
                </a:tc>
                <a:tc>
                  <a:txBody>
                    <a:bodyPr/>
                    <a:lstStyle/>
                    <a:p>
                      <a:r>
                        <a:rPr lang="en-US" sz="2500" dirty="0">
                          <a:latin typeface="Tahoma"/>
                        </a:rPr>
                        <a:t>Hard Work</a:t>
                      </a:r>
                      <a:endParaRPr lang="en-GB" sz="2500" dirty="0">
                        <a:latin typeface="Tahoma"/>
                      </a:endParaRPr>
                    </a:p>
                  </a:txBody>
                  <a:tcPr marL="124481" marR="124481" marT="62241" marB="62241"/>
                </a:tc>
                <a:extLst>
                  <a:ext uri="{0D108BD9-81ED-4DB2-BD59-A6C34878D82A}">
                    <a16:rowId xmlns:a16="http://schemas.microsoft.com/office/drawing/2014/main" val="1772464405"/>
                  </a:ext>
                </a:extLst>
              </a:tr>
              <a:tr h="622407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Tahoma"/>
                        </a:rPr>
                        <a:t>Thank you for allowing us to watch you teach. How do you feel it went? What would you do differently next time?</a:t>
                      </a:r>
                      <a:endParaRPr lang="en-GB" sz="1600" dirty="0">
                        <a:latin typeface="Tahoma"/>
                      </a:endParaRPr>
                    </a:p>
                  </a:txBody>
                  <a:tcPr marL="124481" marR="124481" marT="62241" marB="62241"/>
                </a:tc>
                <a:tc>
                  <a:txBody>
                    <a:bodyPr/>
                    <a:lstStyle/>
                    <a:p>
                      <a:r>
                        <a:rPr lang="en-US" sz="2500" dirty="0">
                          <a:latin typeface="Tahoma"/>
                        </a:rPr>
                        <a:t>Reflective</a:t>
                      </a:r>
                      <a:endParaRPr lang="en-GB" sz="2500" dirty="0">
                        <a:latin typeface="Tahoma"/>
                      </a:endParaRPr>
                    </a:p>
                  </a:txBody>
                  <a:tcPr marL="124481" marR="124481" marT="62241" marB="62241"/>
                </a:tc>
                <a:extLst>
                  <a:ext uri="{0D108BD9-81ED-4DB2-BD59-A6C34878D82A}">
                    <a16:rowId xmlns:a16="http://schemas.microsoft.com/office/drawing/2014/main" val="2112790907"/>
                  </a:ext>
                </a:extLst>
              </a:tr>
              <a:tr h="1244813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Tahoma"/>
                        </a:rPr>
                        <a:t>If I walked into your classroom at Perryfields what would I see?</a:t>
                      </a:r>
                      <a:endParaRPr lang="en-GB" sz="1600" dirty="0">
                        <a:latin typeface="Tahoma"/>
                      </a:endParaRPr>
                    </a:p>
                  </a:txBody>
                  <a:tcPr marL="124481" marR="124481" marT="62241" marB="62241"/>
                </a:tc>
                <a:tc>
                  <a:txBody>
                    <a:bodyPr/>
                    <a:lstStyle/>
                    <a:p>
                      <a:r>
                        <a:rPr lang="en-US" sz="2500" dirty="0">
                          <a:latin typeface="Tahoma"/>
                        </a:rPr>
                        <a:t>Hard Work, Adaptable, Willingness to Embrace Purposeful Change</a:t>
                      </a:r>
                      <a:endParaRPr lang="en-GB" sz="2500" dirty="0">
                        <a:latin typeface="Tahoma"/>
                      </a:endParaRPr>
                    </a:p>
                  </a:txBody>
                  <a:tcPr marL="124481" marR="124481" marT="62241" marB="62241"/>
                </a:tc>
                <a:extLst>
                  <a:ext uri="{0D108BD9-81ED-4DB2-BD59-A6C34878D82A}">
                    <a16:rowId xmlns:a16="http://schemas.microsoft.com/office/drawing/2014/main" val="3783935024"/>
                  </a:ext>
                </a:extLst>
              </a:tr>
              <a:tr h="498006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Tahoma"/>
                        </a:rPr>
                        <a:t>Tell us what</a:t>
                      </a:r>
                      <a:r>
                        <a:rPr lang="en-US" sz="1600" baseline="0" dirty="0">
                          <a:latin typeface="Tahoma"/>
                        </a:rPr>
                        <a:t> you feel are some of the key components of an engaging curriculum.</a:t>
                      </a:r>
                      <a:endParaRPr lang="en-GB" sz="1600" dirty="0">
                        <a:latin typeface="Tahoma"/>
                      </a:endParaRPr>
                    </a:p>
                  </a:txBody>
                  <a:tcPr marL="124481" marR="124481" marT="62241" marB="62241"/>
                </a:tc>
                <a:tc>
                  <a:txBody>
                    <a:bodyPr/>
                    <a:lstStyle/>
                    <a:p>
                      <a:r>
                        <a:rPr lang="en-US" sz="2500" dirty="0">
                          <a:latin typeface="Tahoma"/>
                        </a:rPr>
                        <a:t>Creativity, Reflective</a:t>
                      </a:r>
                      <a:endParaRPr lang="en-GB" sz="2500" dirty="0">
                        <a:latin typeface="Tahoma"/>
                      </a:endParaRPr>
                    </a:p>
                  </a:txBody>
                  <a:tcPr marL="124481" marR="124481" marT="62241" marB="62241"/>
                </a:tc>
                <a:extLst>
                  <a:ext uri="{0D108BD9-81ED-4DB2-BD59-A6C34878D82A}">
                    <a16:rowId xmlns:a16="http://schemas.microsoft.com/office/drawing/2014/main" val="166494512"/>
                  </a:ext>
                </a:extLst>
              </a:tr>
              <a:tr h="622407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Tahoma"/>
                        </a:rPr>
                        <a:t>What areas of the curriculum do</a:t>
                      </a:r>
                      <a:r>
                        <a:rPr lang="en-US" sz="1600" baseline="0" dirty="0">
                          <a:latin typeface="Tahoma"/>
                        </a:rPr>
                        <a:t> you consider as strengths and which do you feel you have areas for development?</a:t>
                      </a:r>
                      <a:endParaRPr lang="en-GB" sz="1600" dirty="0">
                        <a:latin typeface="Tahoma"/>
                      </a:endParaRPr>
                    </a:p>
                  </a:txBody>
                  <a:tcPr marL="124481" marR="124481" marT="62241" marB="62241"/>
                </a:tc>
                <a:tc>
                  <a:txBody>
                    <a:bodyPr/>
                    <a:lstStyle/>
                    <a:p>
                      <a:r>
                        <a:rPr lang="en-US" sz="2500" dirty="0">
                          <a:latin typeface="Tahoma"/>
                        </a:rPr>
                        <a:t>Humility, reflective</a:t>
                      </a:r>
                      <a:endParaRPr lang="en-GB" sz="2500" dirty="0">
                        <a:latin typeface="Tahoma"/>
                      </a:endParaRPr>
                    </a:p>
                  </a:txBody>
                  <a:tcPr marL="124481" marR="124481" marT="62241" marB="62241"/>
                </a:tc>
                <a:extLst>
                  <a:ext uri="{0D108BD9-81ED-4DB2-BD59-A6C34878D82A}">
                    <a16:rowId xmlns:a16="http://schemas.microsoft.com/office/drawing/2014/main" val="3657272926"/>
                  </a:ext>
                </a:extLst>
              </a:tr>
              <a:tr h="871369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Tahoma"/>
                        </a:rPr>
                        <a:t>What personal qualities do you have which would help you work effectively as part of a team?</a:t>
                      </a:r>
                      <a:endParaRPr lang="en-GB" sz="1600" dirty="0">
                        <a:latin typeface="Tahoma"/>
                      </a:endParaRPr>
                    </a:p>
                  </a:txBody>
                  <a:tcPr marL="124481" marR="124481" marT="62241" marB="62241"/>
                </a:tc>
                <a:tc>
                  <a:txBody>
                    <a:bodyPr/>
                    <a:lstStyle/>
                    <a:p>
                      <a:r>
                        <a:rPr lang="en-US" sz="2500" dirty="0">
                          <a:latin typeface="Tahoma"/>
                        </a:rPr>
                        <a:t>Teamwork, Empathy, Kind, Caring, Adaptable</a:t>
                      </a:r>
                      <a:endParaRPr lang="en-GB" sz="2500" dirty="0">
                        <a:latin typeface="Tahoma"/>
                      </a:endParaRPr>
                    </a:p>
                  </a:txBody>
                  <a:tcPr marL="124481" marR="124481" marT="62241" marB="62241"/>
                </a:tc>
                <a:extLst>
                  <a:ext uri="{0D108BD9-81ED-4DB2-BD59-A6C34878D82A}">
                    <a16:rowId xmlns:a16="http://schemas.microsoft.com/office/drawing/2014/main" val="592370563"/>
                  </a:ext>
                </a:extLst>
              </a:tr>
              <a:tr h="498006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Tahoma"/>
                        </a:rPr>
                        <a:t>If you were to ask a colleague to describe</a:t>
                      </a:r>
                      <a:r>
                        <a:rPr lang="en-US" sz="1600" baseline="0" dirty="0">
                          <a:latin typeface="Tahoma"/>
                        </a:rPr>
                        <a:t> you in 3 words which ones would they choose?</a:t>
                      </a:r>
                      <a:endParaRPr lang="en-GB" sz="1600" dirty="0">
                        <a:latin typeface="Tahoma"/>
                      </a:endParaRPr>
                    </a:p>
                  </a:txBody>
                  <a:tcPr marL="124481" marR="124481" marT="62241" marB="62241"/>
                </a:tc>
                <a:tc>
                  <a:txBody>
                    <a:bodyPr/>
                    <a:lstStyle/>
                    <a:p>
                      <a:r>
                        <a:rPr lang="en-US" sz="2500" dirty="0">
                          <a:latin typeface="Tahoma"/>
                        </a:rPr>
                        <a:t>Reflective, Humility</a:t>
                      </a:r>
                      <a:endParaRPr lang="en-GB" sz="2500" dirty="0">
                        <a:latin typeface="Tahoma"/>
                      </a:endParaRPr>
                    </a:p>
                  </a:txBody>
                  <a:tcPr marL="124481" marR="124481" marT="62241" marB="62241"/>
                </a:tc>
                <a:extLst>
                  <a:ext uri="{0D108BD9-81ED-4DB2-BD59-A6C34878D82A}">
                    <a16:rowId xmlns:a16="http://schemas.microsoft.com/office/drawing/2014/main" val="2081305643"/>
                  </a:ext>
                </a:extLst>
              </a:tr>
              <a:tr h="871369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Tahoma"/>
                        </a:rPr>
                        <a:t>Working with our pupils can be rewarding but equally hard work. How</a:t>
                      </a:r>
                      <a:r>
                        <a:rPr lang="en-US" sz="1600" baseline="0" dirty="0">
                          <a:latin typeface="Tahoma"/>
                        </a:rPr>
                        <a:t> would you ensure that you are able to maintain a positive mental and physical health?</a:t>
                      </a:r>
                      <a:endParaRPr lang="en-GB" sz="1600" dirty="0">
                        <a:latin typeface="Tahoma"/>
                      </a:endParaRPr>
                    </a:p>
                  </a:txBody>
                  <a:tcPr marL="124481" marR="124481" marT="62241" marB="62241"/>
                </a:tc>
                <a:tc>
                  <a:txBody>
                    <a:bodyPr/>
                    <a:lstStyle/>
                    <a:p>
                      <a:r>
                        <a:rPr lang="en-US" sz="2500" dirty="0">
                          <a:latin typeface="Tahoma"/>
                        </a:rPr>
                        <a:t>Resilience, Creativity, Adaptable, Reflective </a:t>
                      </a:r>
                      <a:endParaRPr lang="en-GB" sz="2500" dirty="0">
                        <a:latin typeface="Tahoma"/>
                      </a:endParaRPr>
                    </a:p>
                  </a:txBody>
                  <a:tcPr marL="124481" marR="124481" marT="62241" marB="62241"/>
                </a:tc>
                <a:extLst>
                  <a:ext uri="{0D108BD9-81ED-4DB2-BD59-A6C34878D82A}">
                    <a16:rowId xmlns:a16="http://schemas.microsoft.com/office/drawing/2014/main" val="3626348870"/>
                  </a:ext>
                </a:extLst>
              </a:tr>
            </a:tbl>
          </a:graphicData>
        </a:graphic>
      </p:graphicFrame>
      <p:sp>
        <p:nvSpPr>
          <p:cNvPr id="5" name="TextBox 15">
            <a:extLst>
              <a:ext uri="{FF2B5EF4-FFF2-40B4-BE49-F238E27FC236}">
                <a16:creationId xmlns:a16="http://schemas.microsoft.com/office/drawing/2014/main" id="{A968B697-D84C-C331-AED9-6A713C86CC20}"/>
              </a:ext>
            </a:extLst>
          </p:cNvPr>
          <p:cNvSpPr txBox="1"/>
          <p:nvPr/>
        </p:nvSpPr>
        <p:spPr>
          <a:xfrm>
            <a:off x="3246293" y="-3650"/>
            <a:ext cx="16602972" cy="23909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200" b="1" spc="407" dirty="0">
                <a:solidFill>
                  <a:srgbClr val="1B7046"/>
                </a:solidFill>
                <a:latin typeface="Tahoma"/>
                <a:ea typeface="Tahoma"/>
                <a:cs typeface="Tahoma"/>
              </a:rPr>
              <a:t>Perryfields – Example </a:t>
            </a:r>
          </a:p>
          <a:p>
            <a:r>
              <a:rPr lang="en-US" sz="7200" b="1" spc="407" dirty="0">
                <a:solidFill>
                  <a:srgbClr val="1B7046"/>
                </a:solidFill>
                <a:latin typeface="Tahoma"/>
                <a:ea typeface="Tahoma"/>
                <a:cs typeface="Tahoma"/>
              </a:rPr>
              <a:t>Interview Questions</a:t>
            </a:r>
            <a:endParaRPr lang="en-US" sz="7200" dirty="0">
              <a:ea typeface="Calibri"/>
              <a:cs typeface="Calibri"/>
            </a:endParaRPr>
          </a:p>
        </p:txBody>
      </p:sp>
      <p:sp>
        <p:nvSpPr>
          <p:cNvPr id="3" name="TextBox 18">
            <a:extLst>
              <a:ext uri="{FF2B5EF4-FFF2-40B4-BE49-F238E27FC236}">
                <a16:creationId xmlns:a16="http://schemas.microsoft.com/office/drawing/2014/main" id="{EBE983BB-658A-34AF-B832-4A55D8B77E79}"/>
              </a:ext>
            </a:extLst>
          </p:cNvPr>
          <p:cNvSpPr txBox="1"/>
          <p:nvPr/>
        </p:nvSpPr>
        <p:spPr>
          <a:xfrm>
            <a:off x="2583900" y="9489769"/>
            <a:ext cx="3419773" cy="490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8"/>
              </a:lnSpc>
            </a:pPr>
            <a:r>
              <a:rPr lang="en-US" sz="2799" dirty="0">
                <a:solidFill>
                  <a:srgbClr val="000000"/>
                </a:solidFill>
                <a:latin typeface="Tahoma"/>
              </a:rPr>
              <a:t>#IQMFamily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C2FDA34-8B01-3EFA-AE45-7F9E064DEC98}"/>
              </a:ext>
            </a:extLst>
          </p:cNvPr>
          <p:cNvGrpSpPr/>
          <p:nvPr/>
        </p:nvGrpSpPr>
        <p:grpSpPr>
          <a:xfrm>
            <a:off x="14689712" y="-4133781"/>
            <a:ext cx="6166608" cy="6166608"/>
            <a:chOff x="0" y="0"/>
            <a:chExt cx="812800" cy="812800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1836D818-E2C5-9C3B-D27B-E63DC271EFF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4287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E98CB983-4B5E-0F06-83AD-C5C577930E08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6">
            <a:extLst>
              <a:ext uri="{FF2B5EF4-FFF2-40B4-BE49-F238E27FC236}">
                <a16:creationId xmlns:a16="http://schemas.microsoft.com/office/drawing/2014/main" id="{DB7E5A63-602A-95F4-728E-A7B9DB84692E}"/>
              </a:ext>
            </a:extLst>
          </p:cNvPr>
          <p:cNvGrpSpPr/>
          <p:nvPr/>
        </p:nvGrpSpPr>
        <p:grpSpPr>
          <a:xfrm>
            <a:off x="13885921" y="8900309"/>
            <a:ext cx="5371769" cy="5371769"/>
            <a:chOff x="0" y="0"/>
            <a:chExt cx="812800" cy="812800"/>
          </a:xfrm>
        </p:grpSpPr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41285222-7DA2-35EC-AC2E-DCF6EEA50C5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09A4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TextBox 8">
              <a:extLst>
                <a:ext uri="{FF2B5EF4-FFF2-40B4-BE49-F238E27FC236}">
                  <a16:creationId xmlns:a16="http://schemas.microsoft.com/office/drawing/2014/main" id="{50A01DDB-3E23-0498-ED4A-61D4C5F0AE8A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40090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3619" y="-135355"/>
            <a:ext cx="18288000" cy="1042235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53" t="-3076" r="-3076" b="-305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-475460" y="-2230104"/>
            <a:ext cx="4227497" cy="15201482"/>
          </a:xfrm>
          <a:custGeom>
            <a:avLst/>
            <a:gdLst/>
            <a:ahLst/>
            <a:cxnLst/>
            <a:rect l="l" t="t" r="r" b="b"/>
            <a:pathLst>
              <a:path w="4227497" h="15201482">
                <a:moveTo>
                  <a:pt x="0" y="0"/>
                </a:moveTo>
                <a:lnTo>
                  <a:pt x="4227497" y="0"/>
                </a:lnTo>
                <a:lnTo>
                  <a:pt x="4227497" y="15201483"/>
                </a:lnTo>
                <a:lnTo>
                  <a:pt x="0" y="152014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59585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/>
          <p:cNvGrpSpPr/>
          <p:nvPr/>
        </p:nvGrpSpPr>
        <p:grpSpPr>
          <a:xfrm>
            <a:off x="0" y="1028700"/>
            <a:ext cx="2977719" cy="8324867"/>
            <a:chOff x="0" y="0"/>
            <a:chExt cx="3970292" cy="11099823"/>
          </a:xfrm>
        </p:grpSpPr>
        <p:sp>
          <p:nvSpPr>
            <p:cNvPr id="11" name="Freeform 11">
              <a:hlinkClick r:id="rId5" tooltip="https://iqmaward.com/iqm-centre-of-excellence/"/>
            </p:cNvPr>
            <p:cNvSpPr/>
            <p:nvPr/>
          </p:nvSpPr>
          <p:spPr>
            <a:xfrm rot="-1079585">
              <a:off x="449508" y="405041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3"/>
                  </a:lnTo>
                  <a:lnTo>
                    <a:pt x="0" y="3115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2">
              <a:hlinkClick r:id="rId5" tooltip="https://iqmaward.com/iqm-centre-of-excellence/"/>
            </p:cNvPr>
            <p:cNvSpPr/>
            <p:nvPr/>
          </p:nvSpPr>
          <p:spPr>
            <a:xfrm rot="-1079585">
              <a:off x="405041" y="3934786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3"/>
                  </a:lnTo>
                  <a:lnTo>
                    <a:pt x="0" y="3115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3">
              <a:hlinkClick r:id="rId8" tooltip="https://iqmaward.com/iqm-flagship-school/"/>
            </p:cNvPr>
            <p:cNvSpPr/>
            <p:nvPr/>
          </p:nvSpPr>
          <p:spPr>
            <a:xfrm rot="-1079585">
              <a:off x="424108" y="7579039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4"/>
                  </a:lnTo>
                  <a:lnTo>
                    <a:pt x="0" y="3115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5" name="Picture 2" descr="Heraclitus quote: The only constant in life is change">
            <a:extLst>
              <a:ext uri="{FF2B5EF4-FFF2-40B4-BE49-F238E27FC236}">
                <a16:creationId xmlns:a16="http://schemas.microsoft.com/office/drawing/2014/main" id="{AE5396D1-1938-5282-DBC4-DF07504AF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306" y="2194618"/>
            <a:ext cx="1263015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8">
            <a:extLst>
              <a:ext uri="{FF2B5EF4-FFF2-40B4-BE49-F238E27FC236}">
                <a16:creationId xmlns:a16="http://schemas.microsoft.com/office/drawing/2014/main" id="{62F15859-E1B6-8E34-8307-44636DE9C726}"/>
              </a:ext>
            </a:extLst>
          </p:cNvPr>
          <p:cNvSpPr txBox="1"/>
          <p:nvPr/>
        </p:nvSpPr>
        <p:spPr>
          <a:xfrm>
            <a:off x="2583900" y="9489769"/>
            <a:ext cx="3419773" cy="490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8"/>
              </a:lnSpc>
            </a:pPr>
            <a:r>
              <a:rPr lang="en-US" sz="2799" dirty="0">
                <a:solidFill>
                  <a:srgbClr val="000000"/>
                </a:solidFill>
                <a:latin typeface="Tahoma"/>
              </a:rPr>
              <a:t>#IQMFamily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667385C-CCB9-877C-AA8F-0005C70AF792}"/>
              </a:ext>
            </a:extLst>
          </p:cNvPr>
          <p:cNvGrpSpPr/>
          <p:nvPr/>
        </p:nvGrpSpPr>
        <p:grpSpPr>
          <a:xfrm>
            <a:off x="14689712" y="-4133781"/>
            <a:ext cx="6166608" cy="6166608"/>
            <a:chOff x="0" y="0"/>
            <a:chExt cx="812800" cy="812800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B6634803-8EAE-4E74-A6F6-718FD773E67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4287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6410B07C-8751-46B2-9EED-953FAD0AE3A1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6">
            <a:extLst>
              <a:ext uri="{FF2B5EF4-FFF2-40B4-BE49-F238E27FC236}">
                <a16:creationId xmlns:a16="http://schemas.microsoft.com/office/drawing/2014/main" id="{F707FE69-2453-1535-BBDB-F45A836AA351}"/>
              </a:ext>
            </a:extLst>
          </p:cNvPr>
          <p:cNvGrpSpPr/>
          <p:nvPr/>
        </p:nvGrpSpPr>
        <p:grpSpPr>
          <a:xfrm>
            <a:off x="13885921" y="8900309"/>
            <a:ext cx="5371769" cy="5371769"/>
            <a:chOff x="0" y="0"/>
            <a:chExt cx="812800" cy="812800"/>
          </a:xfrm>
        </p:grpSpPr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E4843176-7A43-9E21-C791-41A569D0987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09A4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8">
              <a:extLst>
                <a:ext uri="{FF2B5EF4-FFF2-40B4-BE49-F238E27FC236}">
                  <a16:creationId xmlns:a16="http://schemas.microsoft.com/office/drawing/2014/main" id="{AF8BE4E0-84D7-0494-D012-D188F57E6341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514877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3619" y="-135355"/>
            <a:ext cx="18288000" cy="1042235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53" t="-3076" r="-3076" b="-305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-475460" y="-2230104"/>
            <a:ext cx="4227497" cy="15201482"/>
          </a:xfrm>
          <a:custGeom>
            <a:avLst/>
            <a:gdLst/>
            <a:ahLst/>
            <a:cxnLst/>
            <a:rect l="l" t="t" r="r" b="b"/>
            <a:pathLst>
              <a:path w="4227497" h="15201482">
                <a:moveTo>
                  <a:pt x="0" y="0"/>
                </a:moveTo>
                <a:lnTo>
                  <a:pt x="4227497" y="0"/>
                </a:lnTo>
                <a:lnTo>
                  <a:pt x="4227497" y="15201483"/>
                </a:lnTo>
                <a:lnTo>
                  <a:pt x="0" y="152014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59585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/>
          <p:cNvGrpSpPr/>
          <p:nvPr/>
        </p:nvGrpSpPr>
        <p:grpSpPr>
          <a:xfrm>
            <a:off x="0" y="1028700"/>
            <a:ext cx="2977719" cy="8324867"/>
            <a:chOff x="0" y="0"/>
            <a:chExt cx="3970292" cy="11099823"/>
          </a:xfrm>
        </p:grpSpPr>
        <p:sp>
          <p:nvSpPr>
            <p:cNvPr id="11" name="Freeform 11">
              <a:hlinkClick r:id="rId5" tooltip="https://iqmaward.com/iqm-centre-of-excellence/"/>
            </p:cNvPr>
            <p:cNvSpPr/>
            <p:nvPr/>
          </p:nvSpPr>
          <p:spPr>
            <a:xfrm rot="-1079585">
              <a:off x="449508" y="405041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3"/>
                  </a:lnTo>
                  <a:lnTo>
                    <a:pt x="0" y="3115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2">
              <a:hlinkClick r:id="rId5" tooltip="https://iqmaward.com/iqm-centre-of-excellence/"/>
            </p:cNvPr>
            <p:cNvSpPr/>
            <p:nvPr/>
          </p:nvSpPr>
          <p:spPr>
            <a:xfrm rot="-1079585">
              <a:off x="405041" y="3934786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3"/>
                  </a:lnTo>
                  <a:lnTo>
                    <a:pt x="0" y="3115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3">
              <a:hlinkClick r:id="rId8" tooltip="https://iqmaward.com/iqm-flagship-school/"/>
            </p:cNvPr>
            <p:cNvSpPr/>
            <p:nvPr/>
          </p:nvSpPr>
          <p:spPr>
            <a:xfrm rot="-1079585">
              <a:off x="424108" y="7579039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4"/>
                  </a:lnTo>
                  <a:lnTo>
                    <a:pt x="0" y="3115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6B63CE5-9D0F-B41D-02AE-E09EAE13B5EA}"/>
              </a:ext>
            </a:extLst>
          </p:cNvPr>
          <p:cNvGrpSpPr/>
          <p:nvPr/>
        </p:nvGrpSpPr>
        <p:grpSpPr>
          <a:xfrm>
            <a:off x="4571640" y="1033586"/>
            <a:ext cx="13013169" cy="7736270"/>
            <a:chOff x="680580" y="468719"/>
            <a:chExt cx="10574406" cy="5423753"/>
          </a:xfrm>
        </p:grpSpPr>
        <p:sp>
          <p:nvSpPr>
            <p:cNvPr id="4" name="Google Shape;1141;p45">
              <a:extLst>
                <a:ext uri="{FF2B5EF4-FFF2-40B4-BE49-F238E27FC236}">
                  <a16:creationId xmlns:a16="http://schemas.microsoft.com/office/drawing/2014/main" id="{F0A71A3D-01C5-0379-B0A0-867DF2E18F32}"/>
                </a:ext>
              </a:extLst>
            </p:cNvPr>
            <p:cNvSpPr/>
            <p:nvPr/>
          </p:nvSpPr>
          <p:spPr>
            <a:xfrm>
              <a:off x="680580" y="468719"/>
              <a:ext cx="6500299" cy="2625213"/>
            </a:xfrm>
            <a:custGeom>
              <a:avLst/>
              <a:gdLst/>
              <a:ahLst/>
              <a:cxnLst/>
              <a:rect l="l" t="t" r="r" b="b"/>
              <a:pathLst>
                <a:path w="343840" h="300860" extrusionOk="0">
                  <a:moveTo>
                    <a:pt x="343840" y="42980"/>
                  </a:moveTo>
                  <a:lnTo>
                    <a:pt x="343840" y="193410"/>
                  </a:lnTo>
                  <a:cubicBezTo>
                    <a:pt x="343840" y="217049"/>
                    <a:pt x="324499" y="236390"/>
                    <a:pt x="300860" y="236390"/>
                  </a:cubicBezTo>
                  <a:lnTo>
                    <a:pt x="214900" y="236390"/>
                  </a:lnTo>
                  <a:lnTo>
                    <a:pt x="214900" y="300860"/>
                  </a:lnTo>
                  <a:lnTo>
                    <a:pt x="128940" y="236390"/>
                  </a:lnTo>
                  <a:lnTo>
                    <a:pt x="42980" y="236390"/>
                  </a:lnTo>
                  <a:cubicBezTo>
                    <a:pt x="19320" y="236390"/>
                    <a:pt x="0" y="217049"/>
                    <a:pt x="0" y="193410"/>
                  </a:cubicBezTo>
                  <a:lnTo>
                    <a:pt x="0" y="42980"/>
                  </a:lnTo>
                  <a:cubicBezTo>
                    <a:pt x="0" y="19341"/>
                    <a:pt x="19320" y="0"/>
                    <a:pt x="42980" y="0"/>
                  </a:cubicBezTo>
                  <a:lnTo>
                    <a:pt x="300860" y="0"/>
                  </a:lnTo>
                  <a:cubicBezTo>
                    <a:pt x="324499" y="0"/>
                    <a:pt x="343840" y="19341"/>
                    <a:pt x="343840" y="42980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endParaRPr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5A90737-DA7B-3A14-A984-3A39792DD6B3}"/>
                </a:ext>
              </a:extLst>
            </p:cNvPr>
            <p:cNvSpPr/>
            <p:nvPr/>
          </p:nvSpPr>
          <p:spPr>
            <a:xfrm>
              <a:off x="1118595" y="931497"/>
              <a:ext cx="5588787" cy="1229925"/>
            </a:xfrm>
            <a:prstGeom prst="rect">
              <a:avLst/>
            </a:prstGeom>
            <a:solidFill>
              <a:srgbClr val="7030A0"/>
            </a:solidFill>
          </p:spPr>
          <p:txBody>
            <a:bodyPr wrap="square" lIns="91440" tIns="45720" rIns="91440" bIns="45720" anchor="t">
              <a:spAutoFit/>
            </a:bodyPr>
            <a:lstStyle/>
            <a:p>
              <a:pPr lvl="0" algn="ctr"/>
              <a:r>
                <a:rPr lang="en-GB" sz="5400" dirty="0">
                  <a:solidFill>
                    <a:schemeClr val="bg1"/>
                  </a:solidFill>
                  <a:latin typeface="Tahoma"/>
                  <a:ea typeface="Calibri"/>
                  <a:cs typeface="Calibri"/>
                  <a:sym typeface="Calibri"/>
                </a:rPr>
                <a:t>‘Culture eats strategy for breakfast’</a:t>
              </a:r>
            </a:p>
          </p:txBody>
        </p:sp>
        <p:sp>
          <p:nvSpPr>
            <p:cNvPr id="7" name="Google Shape;1141;p45">
              <a:extLst>
                <a:ext uri="{FF2B5EF4-FFF2-40B4-BE49-F238E27FC236}">
                  <a16:creationId xmlns:a16="http://schemas.microsoft.com/office/drawing/2014/main" id="{0EBE91CE-F34E-9AB0-0DF4-AC7AA16ED3AE}"/>
                </a:ext>
              </a:extLst>
            </p:cNvPr>
            <p:cNvSpPr/>
            <p:nvPr/>
          </p:nvSpPr>
          <p:spPr>
            <a:xfrm>
              <a:off x="4754687" y="3267259"/>
              <a:ext cx="6500299" cy="2625213"/>
            </a:xfrm>
            <a:custGeom>
              <a:avLst/>
              <a:gdLst/>
              <a:ahLst/>
              <a:cxnLst/>
              <a:rect l="l" t="t" r="r" b="b"/>
              <a:pathLst>
                <a:path w="343840" h="300860" extrusionOk="0">
                  <a:moveTo>
                    <a:pt x="343840" y="42980"/>
                  </a:moveTo>
                  <a:lnTo>
                    <a:pt x="343840" y="193410"/>
                  </a:lnTo>
                  <a:cubicBezTo>
                    <a:pt x="343840" y="217049"/>
                    <a:pt x="324499" y="236390"/>
                    <a:pt x="300860" y="236390"/>
                  </a:cubicBezTo>
                  <a:lnTo>
                    <a:pt x="214900" y="236390"/>
                  </a:lnTo>
                  <a:lnTo>
                    <a:pt x="214900" y="300860"/>
                  </a:lnTo>
                  <a:lnTo>
                    <a:pt x="128940" y="236390"/>
                  </a:lnTo>
                  <a:lnTo>
                    <a:pt x="42980" y="236390"/>
                  </a:lnTo>
                  <a:cubicBezTo>
                    <a:pt x="19320" y="236390"/>
                    <a:pt x="0" y="217049"/>
                    <a:pt x="0" y="193410"/>
                  </a:cubicBezTo>
                  <a:lnTo>
                    <a:pt x="0" y="42980"/>
                  </a:lnTo>
                  <a:cubicBezTo>
                    <a:pt x="0" y="19341"/>
                    <a:pt x="19320" y="0"/>
                    <a:pt x="42980" y="0"/>
                  </a:cubicBezTo>
                  <a:lnTo>
                    <a:pt x="300860" y="0"/>
                  </a:lnTo>
                  <a:cubicBezTo>
                    <a:pt x="324499" y="0"/>
                    <a:pt x="343840" y="19341"/>
                    <a:pt x="343840" y="42980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endParaRPr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6023015-49AF-7CFD-14A6-11C3B9B7FFD8}"/>
                </a:ext>
              </a:extLst>
            </p:cNvPr>
            <p:cNvSpPr/>
            <p:nvPr/>
          </p:nvSpPr>
          <p:spPr>
            <a:xfrm>
              <a:off x="4942112" y="3512285"/>
              <a:ext cx="6114730" cy="1488857"/>
            </a:xfrm>
            <a:prstGeom prst="rect">
              <a:avLst/>
            </a:prstGeom>
            <a:solidFill>
              <a:srgbClr val="7030A0"/>
            </a:solidFill>
          </p:spPr>
          <p:txBody>
            <a:bodyPr wrap="square" lIns="91440" tIns="45720" rIns="91440" bIns="45720" anchor="t">
              <a:spAutoFit/>
            </a:bodyPr>
            <a:lstStyle/>
            <a:p>
              <a:pPr lvl="0" algn="ctr"/>
              <a:r>
                <a:rPr lang="en-GB" sz="4400" dirty="0">
                  <a:solidFill>
                    <a:schemeClr val="bg1"/>
                  </a:solidFill>
                  <a:latin typeface="Tahoma"/>
                  <a:ea typeface="Calibri"/>
                  <a:cs typeface="Calibri"/>
                  <a:sym typeface="Calibri"/>
                </a:rPr>
                <a:t>At Perryfields it can be summed up by ‘the way things are done around here’</a:t>
              </a:r>
            </a:p>
          </p:txBody>
        </p:sp>
      </p:grpSp>
      <p:sp>
        <p:nvSpPr>
          <p:cNvPr id="3" name="TextBox 18">
            <a:extLst>
              <a:ext uri="{FF2B5EF4-FFF2-40B4-BE49-F238E27FC236}">
                <a16:creationId xmlns:a16="http://schemas.microsoft.com/office/drawing/2014/main" id="{E7951B8B-AB6B-90BC-D333-BAEF25919546}"/>
              </a:ext>
            </a:extLst>
          </p:cNvPr>
          <p:cNvSpPr txBox="1"/>
          <p:nvPr/>
        </p:nvSpPr>
        <p:spPr>
          <a:xfrm>
            <a:off x="2583900" y="9489769"/>
            <a:ext cx="3419773" cy="490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8"/>
              </a:lnSpc>
            </a:pPr>
            <a:r>
              <a:rPr lang="en-US" sz="2799" dirty="0">
                <a:solidFill>
                  <a:srgbClr val="000000"/>
                </a:solidFill>
                <a:latin typeface="Tahoma"/>
              </a:rPr>
              <a:t>#IQMFamily</a:t>
            </a:r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E75863CB-4E85-5320-7871-8738C7F7B54D}"/>
              </a:ext>
            </a:extLst>
          </p:cNvPr>
          <p:cNvGrpSpPr/>
          <p:nvPr/>
        </p:nvGrpSpPr>
        <p:grpSpPr>
          <a:xfrm>
            <a:off x="14689712" y="-4133781"/>
            <a:ext cx="6166608" cy="6166608"/>
            <a:chOff x="0" y="0"/>
            <a:chExt cx="812800" cy="812800"/>
          </a:xfrm>
        </p:grpSpPr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7F05FE99-E9A9-2015-7B07-A90483A19E8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4287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TextBox 5">
              <a:extLst>
                <a:ext uri="{FF2B5EF4-FFF2-40B4-BE49-F238E27FC236}">
                  <a16:creationId xmlns:a16="http://schemas.microsoft.com/office/drawing/2014/main" id="{7A4B4A8A-1205-092F-7C51-BECB4A43BF9A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6">
            <a:extLst>
              <a:ext uri="{FF2B5EF4-FFF2-40B4-BE49-F238E27FC236}">
                <a16:creationId xmlns:a16="http://schemas.microsoft.com/office/drawing/2014/main" id="{76ABB8DD-010E-878A-2FE1-D4F6A285C8CF}"/>
              </a:ext>
            </a:extLst>
          </p:cNvPr>
          <p:cNvGrpSpPr/>
          <p:nvPr/>
        </p:nvGrpSpPr>
        <p:grpSpPr>
          <a:xfrm>
            <a:off x="13885921" y="8900309"/>
            <a:ext cx="5371769" cy="5371769"/>
            <a:chOff x="0" y="0"/>
            <a:chExt cx="812800" cy="812800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D2DE299B-0BC9-9E07-2E3F-81166ABA2B7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09A4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TextBox 8">
              <a:extLst>
                <a:ext uri="{FF2B5EF4-FFF2-40B4-BE49-F238E27FC236}">
                  <a16:creationId xmlns:a16="http://schemas.microsoft.com/office/drawing/2014/main" id="{EACB6B68-97A2-6549-0433-5FE1CB1B4A56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400848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3619" y="-135355"/>
            <a:ext cx="17811750" cy="1042235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53" t="-3076" r="-3076" b="-305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-475460" y="-2230104"/>
            <a:ext cx="4227497" cy="15201482"/>
          </a:xfrm>
          <a:custGeom>
            <a:avLst/>
            <a:gdLst/>
            <a:ahLst/>
            <a:cxnLst/>
            <a:rect l="l" t="t" r="r" b="b"/>
            <a:pathLst>
              <a:path w="4227497" h="15201482">
                <a:moveTo>
                  <a:pt x="0" y="0"/>
                </a:moveTo>
                <a:lnTo>
                  <a:pt x="4227497" y="0"/>
                </a:lnTo>
                <a:lnTo>
                  <a:pt x="4227497" y="15201483"/>
                </a:lnTo>
                <a:lnTo>
                  <a:pt x="0" y="152014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59585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/>
          <p:cNvGrpSpPr/>
          <p:nvPr/>
        </p:nvGrpSpPr>
        <p:grpSpPr>
          <a:xfrm>
            <a:off x="0" y="1028700"/>
            <a:ext cx="2977719" cy="8324867"/>
            <a:chOff x="0" y="0"/>
            <a:chExt cx="3970292" cy="11099823"/>
          </a:xfrm>
        </p:grpSpPr>
        <p:sp>
          <p:nvSpPr>
            <p:cNvPr id="11" name="Freeform 11">
              <a:hlinkClick r:id="rId5" tooltip="https://iqmaward.com/iqm-centre-of-excellence/"/>
            </p:cNvPr>
            <p:cNvSpPr/>
            <p:nvPr/>
          </p:nvSpPr>
          <p:spPr>
            <a:xfrm rot="-1079585">
              <a:off x="449508" y="405041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3"/>
                  </a:lnTo>
                  <a:lnTo>
                    <a:pt x="0" y="3115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2">
              <a:hlinkClick r:id="rId5" tooltip="https://iqmaward.com/iqm-centre-of-excellence/"/>
            </p:cNvPr>
            <p:cNvSpPr/>
            <p:nvPr/>
          </p:nvSpPr>
          <p:spPr>
            <a:xfrm rot="-1079585">
              <a:off x="405041" y="3934786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3"/>
                  </a:lnTo>
                  <a:lnTo>
                    <a:pt x="0" y="3115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3">
              <a:hlinkClick r:id="rId8" tooltip="https://iqmaward.com/iqm-flagship-school/"/>
            </p:cNvPr>
            <p:cNvSpPr/>
            <p:nvPr/>
          </p:nvSpPr>
          <p:spPr>
            <a:xfrm rot="-1079585">
              <a:off x="424108" y="7579039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4"/>
                  </a:lnTo>
                  <a:lnTo>
                    <a:pt x="0" y="3115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5" name="Picture 4" descr="A white and black text on a white background&#10;&#10;Description automatically generated">
            <a:extLst>
              <a:ext uri="{FF2B5EF4-FFF2-40B4-BE49-F238E27FC236}">
                <a16:creationId xmlns:a16="http://schemas.microsoft.com/office/drawing/2014/main" id="{47AD1B15-5C2F-7A44-CBC2-72F16E8D3A2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250043" y="487656"/>
            <a:ext cx="4439669" cy="2993877"/>
          </a:xfrm>
          <a:prstGeom prst="rect">
            <a:avLst/>
          </a:prstGeom>
        </p:spPr>
      </p:pic>
      <p:pic>
        <p:nvPicPr>
          <p:cNvPr id="16" name="Picture 15" descr="A white square with colorful text&#10;&#10;Description automatically generated">
            <a:extLst>
              <a:ext uri="{FF2B5EF4-FFF2-40B4-BE49-F238E27FC236}">
                <a16:creationId xmlns:a16="http://schemas.microsoft.com/office/drawing/2014/main" id="{D4676767-E5FD-30AD-874F-70390A59AE2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4879298" y="327357"/>
            <a:ext cx="3418454" cy="3410940"/>
          </a:xfrm>
          <a:prstGeom prst="rect">
            <a:avLst/>
          </a:prstGeom>
        </p:spPr>
      </p:pic>
      <p:pic>
        <p:nvPicPr>
          <p:cNvPr id="18" name="Picture 17" descr="A blackboard with white text&#10;&#10;Description automatically generated">
            <a:extLst>
              <a:ext uri="{FF2B5EF4-FFF2-40B4-BE49-F238E27FC236}">
                <a16:creationId xmlns:a16="http://schemas.microsoft.com/office/drawing/2014/main" id="{89017A58-9DA0-ED1C-A99E-1CC2B2E38D7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4293786" y="4087761"/>
            <a:ext cx="4850214" cy="5027619"/>
          </a:xfrm>
          <a:prstGeom prst="rect">
            <a:avLst/>
          </a:prstGeom>
        </p:spPr>
      </p:pic>
      <p:pic>
        <p:nvPicPr>
          <p:cNvPr id="26" name="Picture 25" descr="A book with text on it&#10;&#10;Description automatically generated">
            <a:extLst>
              <a:ext uri="{FF2B5EF4-FFF2-40B4-BE49-F238E27FC236}">
                <a16:creationId xmlns:a16="http://schemas.microsoft.com/office/drawing/2014/main" id="{FE7EE497-97C8-BE22-99E1-BD4821256933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120725" y="3956374"/>
            <a:ext cx="4661426" cy="5085192"/>
          </a:xfrm>
          <a:prstGeom prst="rect">
            <a:avLst/>
          </a:prstGeom>
          <a:ln w="57150">
            <a:solidFill>
              <a:srgbClr val="4F8A3F"/>
            </a:solidFill>
          </a:ln>
        </p:spPr>
      </p:pic>
      <p:sp>
        <p:nvSpPr>
          <p:cNvPr id="3" name="TextBox 18">
            <a:extLst>
              <a:ext uri="{FF2B5EF4-FFF2-40B4-BE49-F238E27FC236}">
                <a16:creationId xmlns:a16="http://schemas.microsoft.com/office/drawing/2014/main" id="{F1FBC7AD-D050-0FEA-6935-C0D94BD03A73}"/>
              </a:ext>
            </a:extLst>
          </p:cNvPr>
          <p:cNvSpPr txBox="1"/>
          <p:nvPr/>
        </p:nvSpPr>
        <p:spPr>
          <a:xfrm>
            <a:off x="2583900" y="9489769"/>
            <a:ext cx="3419773" cy="490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8"/>
              </a:lnSpc>
            </a:pPr>
            <a:r>
              <a:rPr lang="en-US" sz="2799" dirty="0">
                <a:solidFill>
                  <a:srgbClr val="000000"/>
                </a:solidFill>
                <a:latin typeface="Tahoma"/>
              </a:rPr>
              <a:t>#IQMFamily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93898E5-3199-6D2C-E189-6596BBAFDBB6}"/>
              </a:ext>
            </a:extLst>
          </p:cNvPr>
          <p:cNvGrpSpPr/>
          <p:nvPr/>
        </p:nvGrpSpPr>
        <p:grpSpPr>
          <a:xfrm>
            <a:off x="14689712" y="-4133781"/>
            <a:ext cx="6166608" cy="6166608"/>
            <a:chOff x="0" y="0"/>
            <a:chExt cx="812800" cy="812800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DDF106DF-32F2-C3E3-76CD-DFFE83CFAFF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4287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DE4F9577-18D9-EDFD-3791-359F5AFDE1C1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6">
            <a:extLst>
              <a:ext uri="{FF2B5EF4-FFF2-40B4-BE49-F238E27FC236}">
                <a16:creationId xmlns:a16="http://schemas.microsoft.com/office/drawing/2014/main" id="{7EB601F4-2C83-6B7B-569F-8F00331FF8D6}"/>
              </a:ext>
            </a:extLst>
          </p:cNvPr>
          <p:cNvGrpSpPr/>
          <p:nvPr/>
        </p:nvGrpSpPr>
        <p:grpSpPr>
          <a:xfrm>
            <a:off x="13885921" y="8900309"/>
            <a:ext cx="5371769" cy="5371769"/>
            <a:chOff x="0" y="0"/>
            <a:chExt cx="812800" cy="812800"/>
          </a:xfrm>
        </p:grpSpPr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515AB991-B621-DA64-5336-F0CA3847D8D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09A4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8">
              <a:extLst>
                <a:ext uri="{FF2B5EF4-FFF2-40B4-BE49-F238E27FC236}">
                  <a16:creationId xmlns:a16="http://schemas.microsoft.com/office/drawing/2014/main" id="{AA7BD16C-6404-0878-929F-6352AC571DBD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718947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1669" y="-59155"/>
            <a:ext cx="18288000" cy="1042235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53" t="-3076" r="-3076" b="-305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-475460" y="-2230104"/>
            <a:ext cx="4227497" cy="15201482"/>
          </a:xfrm>
          <a:custGeom>
            <a:avLst/>
            <a:gdLst/>
            <a:ahLst/>
            <a:cxnLst/>
            <a:rect l="l" t="t" r="r" b="b"/>
            <a:pathLst>
              <a:path w="4227497" h="15201482">
                <a:moveTo>
                  <a:pt x="0" y="0"/>
                </a:moveTo>
                <a:lnTo>
                  <a:pt x="4227497" y="0"/>
                </a:lnTo>
                <a:lnTo>
                  <a:pt x="4227497" y="15201483"/>
                </a:lnTo>
                <a:lnTo>
                  <a:pt x="0" y="152014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59585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/>
          <p:cNvGrpSpPr/>
          <p:nvPr/>
        </p:nvGrpSpPr>
        <p:grpSpPr>
          <a:xfrm>
            <a:off x="0" y="1028700"/>
            <a:ext cx="2977719" cy="8324867"/>
            <a:chOff x="0" y="0"/>
            <a:chExt cx="3970292" cy="11099823"/>
          </a:xfrm>
        </p:grpSpPr>
        <p:sp>
          <p:nvSpPr>
            <p:cNvPr id="11" name="Freeform 11">
              <a:hlinkClick r:id="rId5" tooltip="https://iqmaward.com/iqm-centre-of-excellence/"/>
            </p:cNvPr>
            <p:cNvSpPr/>
            <p:nvPr/>
          </p:nvSpPr>
          <p:spPr>
            <a:xfrm rot="-1079585">
              <a:off x="449508" y="405041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3"/>
                  </a:lnTo>
                  <a:lnTo>
                    <a:pt x="0" y="3115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2">
              <a:hlinkClick r:id="rId5" tooltip="https://iqmaward.com/iqm-centre-of-excellence/"/>
            </p:cNvPr>
            <p:cNvSpPr/>
            <p:nvPr/>
          </p:nvSpPr>
          <p:spPr>
            <a:xfrm rot="-1079585">
              <a:off x="405041" y="3934786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3"/>
                  </a:lnTo>
                  <a:lnTo>
                    <a:pt x="0" y="3115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3">
              <a:hlinkClick r:id="rId8" tooltip="https://iqmaward.com/iqm-flagship-school/"/>
            </p:cNvPr>
            <p:cNvSpPr/>
            <p:nvPr/>
          </p:nvSpPr>
          <p:spPr>
            <a:xfrm rot="-1079585">
              <a:off x="424108" y="7579039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4"/>
                  </a:lnTo>
                  <a:lnTo>
                    <a:pt x="0" y="3115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A117CD2-211F-18C8-A542-618C58A83962}"/>
              </a:ext>
            </a:extLst>
          </p:cNvPr>
          <p:cNvSpPr txBox="1"/>
          <p:nvPr/>
        </p:nvSpPr>
        <p:spPr>
          <a:xfrm>
            <a:off x="4019550" y="382959"/>
            <a:ext cx="14039850" cy="85989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endParaRPr lang="en-US" sz="6950" b="1" dirty="0">
              <a:solidFill>
                <a:srgbClr val="000000"/>
              </a:solidFill>
              <a:latin typeface="Tahoma"/>
              <a:ea typeface="Tahoma"/>
              <a:cs typeface="Tahoma"/>
            </a:endParaRPr>
          </a:p>
          <a:p>
            <a:pPr marL="571500" indent="-571500">
              <a:lnSpc>
                <a:spcPts val="9799"/>
              </a:lnSpc>
              <a:buFont typeface="Arial" panose="020B0604020202020204" pitchFamily="34" charset="0"/>
              <a:buChar char="•"/>
            </a:pPr>
            <a:endParaRPr lang="en-US" sz="4400" dirty="0">
              <a:solidFill>
                <a:srgbClr val="000000"/>
              </a:solidFill>
              <a:latin typeface="Tahoma"/>
              <a:ea typeface="Tahoma"/>
              <a:cs typeface="Tahoma"/>
            </a:endParaRPr>
          </a:p>
          <a:p>
            <a:pPr marL="571500" indent="-571500">
              <a:lnSpc>
                <a:spcPts val="9799"/>
              </a:lnSpc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Clarity of shared vision</a:t>
            </a:r>
          </a:p>
          <a:p>
            <a:pPr marL="571500" indent="-571500">
              <a:lnSpc>
                <a:spcPts val="9799"/>
              </a:lnSpc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Values based approach to appointing the right people </a:t>
            </a:r>
          </a:p>
          <a:p>
            <a:pPr marL="571500" indent="-571500">
              <a:lnSpc>
                <a:spcPts val="9799"/>
              </a:lnSpc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Be relentlessly positive!</a:t>
            </a:r>
          </a:p>
          <a:p>
            <a:pPr marL="571500" indent="-571500">
              <a:lnSpc>
                <a:spcPts val="9799"/>
              </a:lnSpc>
              <a:buFont typeface="Arial" panose="020B0604020202020204" pitchFamily="34" charset="0"/>
              <a:buChar char="•"/>
            </a:pPr>
            <a:endParaRPr lang="en-US" sz="4400" dirty="0">
              <a:solidFill>
                <a:srgbClr val="000000"/>
              </a:solidFill>
              <a:latin typeface="Tahoma Bold"/>
            </a:endParaRPr>
          </a:p>
          <a:p>
            <a:pPr marL="571500" indent="-571500">
              <a:lnSpc>
                <a:spcPts val="9799"/>
              </a:lnSpc>
              <a:buFont typeface="Arial" panose="020B0604020202020204" pitchFamily="34" charset="0"/>
              <a:buChar char="•"/>
            </a:pPr>
            <a:endParaRPr lang="en-US" sz="4400" dirty="0">
              <a:solidFill>
                <a:srgbClr val="000000"/>
              </a:solidFill>
              <a:latin typeface="Tahoma Bold"/>
            </a:endParaRPr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E7F8EDDB-3465-FFCA-1CB9-8ADB93711CF8}"/>
              </a:ext>
            </a:extLst>
          </p:cNvPr>
          <p:cNvSpPr txBox="1"/>
          <p:nvPr/>
        </p:nvSpPr>
        <p:spPr>
          <a:xfrm>
            <a:off x="2832547" y="381940"/>
            <a:ext cx="16602972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200" b="1" spc="407" dirty="0">
                <a:solidFill>
                  <a:srgbClr val="1B7046"/>
                </a:solidFill>
                <a:latin typeface="Tahoma"/>
                <a:ea typeface="Tahoma"/>
                <a:cs typeface="Tahoma"/>
              </a:rPr>
              <a:t>Quick Wins</a:t>
            </a:r>
          </a:p>
        </p:txBody>
      </p:sp>
      <p:sp>
        <p:nvSpPr>
          <p:cNvPr id="3" name="TextBox 18">
            <a:extLst>
              <a:ext uri="{FF2B5EF4-FFF2-40B4-BE49-F238E27FC236}">
                <a16:creationId xmlns:a16="http://schemas.microsoft.com/office/drawing/2014/main" id="{ED62E44E-45AB-4258-BA86-4641E30FF333}"/>
              </a:ext>
            </a:extLst>
          </p:cNvPr>
          <p:cNvSpPr txBox="1"/>
          <p:nvPr/>
        </p:nvSpPr>
        <p:spPr>
          <a:xfrm>
            <a:off x="2583900" y="9489769"/>
            <a:ext cx="3419773" cy="490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8"/>
              </a:lnSpc>
            </a:pPr>
            <a:r>
              <a:rPr lang="en-US" sz="2799" dirty="0">
                <a:solidFill>
                  <a:srgbClr val="000000"/>
                </a:solidFill>
                <a:latin typeface="Tahoma"/>
              </a:rPr>
              <a:t>#IQMFamily</a:t>
            </a:r>
          </a:p>
        </p:txBody>
      </p:sp>
      <p:grpSp>
        <p:nvGrpSpPr>
          <p:cNvPr id="7" name="Group 3">
            <a:extLst>
              <a:ext uri="{FF2B5EF4-FFF2-40B4-BE49-F238E27FC236}">
                <a16:creationId xmlns:a16="http://schemas.microsoft.com/office/drawing/2014/main" id="{E13431D5-7F76-4B4C-5BA3-0CDD7274F94D}"/>
              </a:ext>
            </a:extLst>
          </p:cNvPr>
          <p:cNvGrpSpPr/>
          <p:nvPr/>
        </p:nvGrpSpPr>
        <p:grpSpPr>
          <a:xfrm>
            <a:off x="14689712" y="-4133781"/>
            <a:ext cx="6166608" cy="6166608"/>
            <a:chOff x="0" y="0"/>
            <a:chExt cx="812800" cy="812800"/>
          </a:xfrm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8512C6D7-BB79-8056-8682-AA09161EB0F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4287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5">
              <a:extLst>
                <a:ext uri="{FF2B5EF4-FFF2-40B4-BE49-F238E27FC236}">
                  <a16:creationId xmlns:a16="http://schemas.microsoft.com/office/drawing/2014/main" id="{CD7FE748-B828-4A08-1258-73F22CE98944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6">
            <a:extLst>
              <a:ext uri="{FF2B5EF4-FFF2-40B4-BE49-F238E27FC236}">
                <a16:creationId xmlns:a16="http://schemas.microsoft.com/office/drawing/2014/main" id="{72082AAD-B8B4-8D03-3A94-04C01650897F}"/>
              </a:ext>
            </a:extLst>
          </p:cNvPr>
          <p:cNvGrpSpPr/>
          <p:nvPr/>
        </p:nvGrpSpPr>
        <p:grpSpPr>
          <a:xfrm>
            <a:off x="13885921" y="8900309"/>
            <a:ext cx="5371769" cy="5371769"/>
            <a:chOff x="0" y="0"/>
            <a:chExt cx="812800" cy="812800"/>
          </a:xfrm>
        </p:grpSpPr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4693AEF0-A873-9AA4-C48B-AA3239D9699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09A4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TextBox 8">
              <a:extLst>
                <a:ext uri="{FF2B5EF4-FFF2-40B4-BE49-F238E27FC236}">
                  <a16:creationId xmlns:a16="http://schemas.microsoft.com/office/drawing/2014/main" id="{70A000E0-9B93-9458-CDE6-B1F2EF11DF44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362901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">
            <a:extLst>
              <a:ext uri="{FF2B5EF4-FFF2-40B4-BE49-F238E27FC236}">
                <a16:creationId xmlns:a16="http://schemas.microsoft.com/office/drawing/2014/main" id="{22390D1D-B6C9-ECFC-B820-C5EC198736DD}"/>
              </a:ext>
            </a:extLst>
          </p:cNvPr>
          <p:cNvSpPr/>
          <p:nvPr/>
        </p:nvSpPr>
        <p:spPr>
          <a:xfrm>
            <a:off x="121669" y="-59155"/>
            <a:ext cx="18288000" cy="1042235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53" t="-3076" r="-3076" b="-305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11201400" y="9397924"/>
            <a:ext cx="6715987" cy="517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endParaRPr lang="en-US" sz="3200" dirty="0">
              <a:solidFill>
                <a:srgbClr val="FCFEFF"/>
              </a:solidFill>
              <a:latin typeface="Tahoma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69680" y="9581178"/>
            <a:ext cx="1963837" cy="490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8"/>
              </a:lnSpc>
            </a:pPr>
            <a:r>
              <a:rPr lang="en-US" sz="2799">
                <a:solidFill>
                  <a:srgbClr val="000000"/>
                </a:solidFill>
                <a:latin typeface="Tahoma"/>
              </a:rPr>
              <a:t>#IQMFamily</a:t>
            </a:r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83C7D567-1018-4512-21CE-C4EF50C1DECB}"/>
              </a:ext>
            </a:extLst>
          </p:cNvPr>
          <p:cNvSpPr txBox="1"/>
          <p:nvPr/>
        </p:nvSpPr>
        <p:spPr>
          <a:xfrm>
            <a:off x="5458605" y="213066"/>
            <a:ext cx="7362575" cy="124164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200" b="1" spc="407" dirty="0">
                <a:solidFill>
                  <a:srgbClr val="1B7046"/>
                </a:solidFill>
                <a:latin typeface="Tahoma"/>
                <a:ea typeface="Tahoma"/>
                <a:cs typeface="Tahoma"/>
              </a:rPr>
              <a:t>Questions</a:t>
            </a:r>
          </a:p>
        </p:txBody>
      </p:sp>
      <p:grpSp>
        <p:nvGrpSpPr>
          <p:cNvPr id="8" name="Group 3">
            <a:extLst>
              <a:ext uri="{FF2B5EF4-FFF2-40B4-BE49-F238E27FC236}">
                <a16:creationId xmlns:a16="http://schemas.microsoft.com/office/drawing/2014/main" id="{4769BFD9-39F0-7EE9-ECA0-516D7F415988}"/>
              </a:ext>
            </a:extLst>
          </p:cNvPr>
          <p:cNvGrpSpPr/>
          <p:nvPr/>
        </p:nvGrpSpPr>
        <p:grpSpPr>
          <a:xfrm>
            <a:off x="14689712" y="-4133781"/>
            <a:ext cx="6166608" cy="6166608"/>
            <a:chOff x="0" y="0"/>
            <a:chExt cx="812800" cy="812800"/>
          </a:xfrm>
        </p:grpSpPr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3F540836-3E7E-4BBF-B18B-9252D9E5A3E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4287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5">
              <a:extLst>
                <a:ext uri="{FF2B5EF4-FFF2-40B4-BE49-F238E27FC236}">
                  <a16:creationId xmlns:a16="http://schemas.microsoft.com/office/drawing/2014/main" id="{790A0CD3-046D-EC5A-DFC8-8BC6567530AB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6">
            <a:extLst>
              <a:ext uri="{FF2B5EF4-FFF2-40B4-BE49-F238E27FC236}">
                <a16:creationId xmlns:a16="http://schemas.microsoft.com/office/drawing/2014/main" id="{EA0A4969-6127-D10E-385E-093EDE7FD66D}"/>
              </a:ext>
            </a:extLst>
          </p:cNvPr>
          <p:cNvGrpSpPr/>
          <p:nvPr/>
        </p:nvGrpSpPr>
        <p:grpSpPr>
          <a:xfrm>
            <a:off x="13885921" y="8900309"/>
            <a:ext cx="5371769" cy="5371769"/>
            <a:chOff x="0" y="0"/>
            <a:chExt cx="812800" cy="812800"/>
          </a:xfrm>
        </p:grpSpPr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580E64CA-4617-A81A-ECC1-207871995B8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09A4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TextBox 8">
              <a:extLst>
                <a:ext uri="{FF2B5EF4-FFF2-40B4-BE49-F238E27FC236}">
                  <a16:creationId xmlns:a16="http://schemas.microsoft.com/office/drawing/2014/main" id="{F64B4E74-D666-85E0-8807-6F6BDD0BF8E2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Freeform 9">
            <a:extLst>
              <a:ext uri="{FF2B5EF4-FFF2-40B4-BE49-F238E27FC236}">
                <a16:creationId xmlns:a16="http://schemas.microsoft.com/office/drawing/2014/main" id="{9084B6BB-3DC4-D982-D89B-28514986C7DE}"/>
              </a:ext>
            </a:extLst>
          </p:cNvPr>
          <p:cNvSpPr/>
          <p:nvPr/>
        </p:nvSpPr>
        <p:spPr>
          <a:xfrm>
            <a:off x="-475460" y="-2230104"/>
            <a:ext cx="4227497" cy="15201482"/>
          </a:xfrm>
          <a:custGeom>
            <a:avLst/>
            <a:gdLst/>
            <a:ahLst/>
            <a:cxnLst/>
            <a:rect l="l" t="t" r="r" b="b"/>
            <a:pathLst>
              <a:path w="4227497" h="15201482">
                <a:moveTo>
                  <a:pt x="0" y="0"/>
                </a:moveTo>
                <a:lnTo>
                  <a:pt x="4227497" y="0"/>
                </a:lnTo>
                <a:lnTo>
                  <a:pt x="4227497" y="15201483"/>
                </a:lnTo>
                <a:lnTo>
                  <a:pt x="0" y="152014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59585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0" name="Group 10">
            <a:extLst>
              <a:ext uri="{FF2B5EF4-FFF2-40B4-BE49-F238E27FC236}">
                <a16:creationId xmlns:a16="http://schemas.microsoft.com/office/drawing/2014/main" id="{91916B9A-340D-BC48-8D5E-738CE37C5D99}"/>
              </a:ext>
            </a:extLst>
          </p:cNvPr>
          <p:cNvGrpSpPr/>
          <p:nvPr/>
        </p:nvGrpSpPr>
        <p:grpSpPr>
          <a:xfrm>
            <a:off x="0" y="1028700"/>
            <a:ext cx="2977719" cy="8324867"/>
            <a:chOff x="0" y="0"/>
            <a:chExt cx="3970292" cy="11099823"/>
          </a:xfrm>
        </p:grpSpPr>
        <p:sp>
          <p:nvSpPr>
            <p:cNvPr id="21" name="Freeform 11">
              <a:hlinkClick r:id="rId5" tooltip="https://iqmaward.com/iqm-centre-of-excellence/"/>
              <a:extLst>
                <a:ext uri="{FF2B5EF4-FFF2-40B4-BE49-F238E27FC236}">
                  <a16:creationId xmlns:a16="http://schemas.microsoft.com/office/drawing/2014/main" id="{3B6FE117-47A5-C3DA-DC86-2AE75062B5DB}"/>
                </a:ext>
              </a:extLst>
            </p:cNvPr>
            <p:cNvSpPr/>
            <p:nvPr/>
          </p:nvSpPr>
          <p:spPr>
            <a:xfrm rot="-1079585">
              <a:off x="449508" y="405041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3"/>
                  </a:lnTo>
                  <a:lnTo>
                    <a:pt x="0" y="3115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12">
              <a:hlinkClick r:id="rId5" tooltip="https://iqmaward.com/iqm-centre-of-excellence/"/>
              <a:extLst>
                <a:ext uri="{FF2B5EF4-FFF2-40B4-BE49-F238E27FC236}">
                  <a16:creationId xmlns:a16="http://schemas.microsoft.com/office/drawing/2014/main" id="{1CC3E8BA-9567-0F94-CF17-4201F65777CF}"/>
                </a:ext>
              </a:extLst>
            </p:cNvPr>
            <p:cNvSpPr/>
            <p:nvPr/>
          </p:nvSpPr>
          <p:spPr>
            <a:xfrm rot="-1079585">
              <a:off x="405041" y="3934786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3"/>
                  </a:lnTo>
                  <a:lnTo>
                    <a:pt x="0" y="3115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Freeform 13">
              <a:hlinkClick r:id="rId8" tooltip="https://iqmaward.com/iqm-flagship-school/"/>
              <a:extLst>
                <a:ext uri="{FF2B5EF4-FFF2-40B4-BE49-F238E27FC236}">
                  <a16:creationId xmlns:a16="http://schemas.microsoft.com/office/drawing/2014/main" id="{BDDA5627-18BD-B782-01DF-9D0766200DB8}"/>
                </a:ext>
              </a:extLst>
            </p:cNvPr>
            <p:cNvSpPr/>
            <p:nvPr/>
          </p:nvSpPr>
          <p:spPr>
            <a:xfrm rot="-1079585">
              <a:off x="424108" y="7579039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4"/>
                  </a:lnTo>
                  <a:lnTo>
                    <a:pt x="0" y="3115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4" name="TextBox 18">
            <a:extLst>
              <a:ext uri="{FF2B5EF4-FFF2-40B4-BE49-F238E27FC236}">
                <a16:creationId xmlns:a16="http://schemas.microsoft.com/office/drawing/2014/main" id="{FF678221-5ACC-BB01-A1DA-F795CDA540AA}"/>
              </a:ext>
            </a:extLst>
          </p:cNvPr>
          <p:cNvSpPr txBox="1"/>
          <p:nvPr/>
        </p:nvSpPr>
        <p:spPr>
          <a:xfrm>
            <a:off x="2583900" y="9489769"/>
            <a:ext cx="3419773" cy="490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8"/>
              </a:lnSpc>
            </a:pPr>
            <a:r>
              <a:rPr lang="en-US" sz="2799" dirty="0">
                <a:solidFill>
                  <a:srgbClr val="000000"/>
                </a:solidFill>
                <a:latin typeface="Tahoma"/>
              </a:rPr>
              <a:t>#IQMFamily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>
            <a:extLst>
              <a:ext uri="{FF2B5EF4-FFF2-40B4-BE49-F238E27FC236}">
                <a16:creationId xmlns:a16="http://schemas.microsoft.com/office/drawing/2014/main" id="{31E3D2C8-EFDC-7F03-178E-40EB8AC3306E}"/>
              </a:ext>
            </a:extLst>
          </p:cNvPr>
          <p:cNvSpPr/>
          <p:nvPr/>
        </p:nvSpPr>
        <p:spPr>
          <a:xfrm>
            <a:off x="3335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053" t="-3076" r="-3076" b="-305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4689712" y="-3968528"/>
            <a:ext cx="6166608" cy="616660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4287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885921" y="8900309"/>
            <a:ext cx="5371769" cy="5371769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09A4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-475460" y="-2230104"/>
            <a:ext cx="4227497" cy="15201482"/>
          </a:xfrm>
          <a:custGeom>
            <a:avLst/>
            <a:gdLst/>
            <a:ahLst/>
            <a:cxnLst/>
            <a:rect l="l" t="t" r="r" b="b"/>
            <a:pathLst>
              <a:path w="4227497" h="15201482">
                <a:moveTo>
                  <a:pt x="0" y="0"/>
                </a:moveTo>
                <a:lnTo>
                  <a:pt x="4227497" y="0"/>
                </a:lnTo>
                <a:lnTo>
                  <a:pt x="4227497" y="15201483"/>
                </a:lnTo>
                <a:lnTo>
                  <a:pt x="0" y="152014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59585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/>
          <p:cNvGrpSpPr/>
          <p:nvPr/>
        </p:nvGrpSpPr>
        <p:grpSpPr>
          <a:xfrm>
            <a:off x="0" y="1028700"/>
            <a:ext cx="2977719" cy="8324867"/>
            <a:chOff x="0" y="0"/>
            <a:chExt cx="3970292" cy="11099823"/>
          </a:xfrm>
        </p:grpSpPr>
        <p:sp>
          <p:nvSpPr>
            <p:cNvPr id="11" name="Freeform 11">
              <a:hlinkClick r:id="rId8" tooltip="https://iqmaward.com/iqm-centre-of-excellence/"/>
            </p:cNvPr>
            <p:cNvSpPr/>
            <p:nvPr/>
          </p:nvSpPr>
          <p:spPr>
            <a:xfrm rot="-1079585">
              <a:off x="449508" y="405041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3"/>
                  </a:lnTo>
                  <a:lnTo>
                    <a:pt x="0" y="3115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2">
              <a:hlinkClick r:id="rId8" tooltip="https://iqmaward.com/iqm-centre-of-excellence/"/>
            </p:cNvPr>
            <p:cNvSpPr/>
            <p:nvPr/>
          </p:nvSpPr>
          <p:spPr>
            <a:xfrm rot="-1079585">
              <a:off x="405041" y="3934786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3"/>
                  </a:lnTo>
                  <a:lnTo>
                    <a:pt x="0" y="3115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3">
              <a:hlinkClick r:id="rId11" tooltip="https://iqmaward.com/iqm-flagship-school/"/>
            </p:cNvPr>
            <p:cNvSpPr/>
            <p:nvPr/>
          </p:nvSpPr>
          <p:spPr>
            <a:xfrm rot="-1079585">
              <a:off x="424108" y="7579039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4"/>
                  </a:lnTo>
                  <a:lnTo>
                    <a:pt x="0" y="3115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2583900" y="9489769"/>
            <a:ext cx="3419773" cy="490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8"/>
              </a:lnSpc>
            </a:pPr>
            <a:r>
              <a:rPr lang="en-US" sz="2799" dirty="0">
                <a:solidFill>
                  <a:srgbClr val="000000"/>
                </a:solidFill>
                <a:latin typeface="Tahoma"/>
              </a:rPr>
              <a:t>#IQMFamily</a:t>
            </a:r>
          </a:p>
        </p:txBody>
      </p:sp>
      <p:pic>
        <p:nvPicPr>
          <p:cNvPr id="23" name="Perryfields-Video-2">
            <a:hlinkClick r:id="" action="ppaction://media"/>
            <a:extLst>
              <a:ext uri="{FF2B5EF4-FFF2-40B4-BE49-F238E27FC236}">
                <a16:creationId xmlns:a16="http://schemas.microsoft.com/office/drawing/2014/main" id="{D6E4EBC3-6BCE-4612-8D39-5328A8E1F7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057251" y="2069147"/>
            <a:ext cx="11210581" cy="6716151"/>
          </a:xfrm>
          <a:prstGeom prst="rect">
            <a:avLst/>
          </a:prstGeom>
        </p:spPr>
      </p:pic>
      <p:sp>
        <p:nvSpPr>
          <p:cNvPr id="19" name="TextBox 15">
            <a:extLst>
              <a:ext uri="{FF2B5EF4-FFF2-40B4-BE49-F238E27FC236}">
                <a16:creationId xmlns:a16="http://schemas.microsoft.com/office/drawing/2014/main" id="{29A8353D-BC62-01FE-3CCF-5ED1B82D8C74}"/>
              </a:ext>
            </a:extLst>
          </p:cNvPr>
          <p:cNvSpPr txBox="1"/>
          <p:nvPr/>
        </p:nvSpPr>
        <p:spPr>
          <a:xfrm>
            <a:off x="2944370" y="449186"/>
            <a:ext cx="12251312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200" b="1" spc="407" dirty="0">
                <a:solidFill>
                  <a:srgbClr val="1B7046"/>
                </a:solidFill>
                <a:latin typeface="Tahoma"/>
                <a:ea typeface="Tahoma"/>
                <a:cs typeface="Tahoma"/>
              </a:rPr>
              <a:t>Welcome </a:t>
            </a:r>
            <a:endParaRPr lang="en-GB" sz="7200" b="1" dirty="0">
              <a:latin typeface="Tahoma"/>
              <a:ea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94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53" t="-3076" r="-3076" b="-305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-475460" y="-2230104"/>
            <a:ext cx="4227497" cy="15201482"/>
          </a:xfrm>
          <a:custGeom>
            <a:avLst/>
            <a:gdLst/>
            <a:ahLst/>
            <a:cxnLst/>
            <a:rect l="l" t="t" r="r" b="b"/>
            <a:pathLst>
              <a:path w="4227497" h="15201482">
                <a:moveTo>
                  <a:pt x="0" y="0"/>
                </a:moveTo>
                <a:lnTo>
                  <a:pt x="4227497" y="0"/>
                </a:lnTo>
                <a:lnTo>
                  <a:pt x="4227497" y="15201483"/>
                </a:lnTo>
                <a:lnTo>
                  <a:pt x="0" y="152014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59585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/>
          <p:cNvGrpSpPr/>
          <p:nvPr/>
        </p:nvGrpSpPr>
        <p:grpSpPr>
          <a:xfrm>
            <a:off x="0" y="1028700"/>
            <a:ext cx="2977719" cy="8324867"/>
            <a:chOff x="0" y="0"/>
            <a:chExt cx="3970292" cy="11099823"/>
          </a:xfrm>
        </p:grpSpPr>
        <p:sp>
          <p:nvSpPr>
            <p:cNvPr id="11" name="Freeform 11">
              <a:hlinkClick r:id="rId5" tooltip="https://iqmaward.com/iqm-centre-of-excellence/"/>
            </p:cNvPr>
            <p:cNvSpPr/>
            <p:nvPr/>
          </p:nvSpPr>
          <p:spPr>
            <a:xfrm rot="-1079585">
              <a:off x="449508" y="405041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3"/>
                  </a:lnTo>
                  <a:lnTo>
                    <a:pt x="0" y="3115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2">
              <a:hlinkClick r:id="rId5" tooltip="https://iqmaward.com/iqm-centre-of-excellence/"/>
            </p:cNvPr>
            <p:cNvSpPr/>
            <p:nvPr/>
          </p:nvSpPr>
          <p:spPr>
            <a:xfrm rot="-1079585">
              <a:off x="405041" y="3934786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3"/>
                  </a:lnTo>
                  <a:lnTo>
                    <a:pt x="0" y="3115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3">
              <a:hlinkClick r:id="rId8" tooltip="https://iqmaward.com/iqm-flagship-school/"/>
            </p:cNvPr>
            <p:cNvSpPr/>
            <p:nvPr/>
          </p:nvSpPr>
          <p:spPr>
            <a:xfrm rot="-1079585">
              <a:off x="424108" y="7579039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4"/>
                  </a:lnTo>
                  <a:lnTo>
                    <a:pt x="0" y="3115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7C31AAE-C173-8B30-A990-984654550820}"/>
              </a:ext>
            </a:extLst>
          </p:cNvPr>
          <p:cNvGrpSpPr/>
          <p:nvPr/>
        </p:nvGrpSpPr>
        <p:grpSpPr>
          <a:xfrm>
            <a:off x="4093206" y="1226381"/>
            <a:ext cx="13353891" cy="7639873"/>
            <a:chOff x="680580" y="468719"/>
            <a:chExt cx="10574406" cy="5423753"/>
          </a:xfrm>
        </p:grpSpPr>
        <p:sp>
          <p:nvSpPr>
            <p:cNvPr id="24" name="Google Shape;1141;p45">
              <a:extLst>
                <a:ext uri="{FF2B5EF4-FFF2-40B4-BE49-F238E27FC236}">
                  <a16:creationId xmlns:a16="http://schemas.microsoft.com/office/drawing/2014/main" id="{392305BA-233A-2A3F-A3DE-53FB2FD7207C}"/>
                </a:ext>
              </a:extLst>
            </p:cNvPr>
            <p:cNvSpPr/>
            <p:nvPr/>
          </p:nvSpPr>
          <p:spPr>
            <a:xfrm>
              <a:off x="680580" y="468719"/>
              <a:ext cx="6500299" cy="2625213"/>
            </a:xfrm>
            <a:custGeom>
              <a:avLst/>
              <a:gdLst/>
              <a:ahLst/>
              <a:cxnLst/>
              <a:rect l="l" t="t" r="r" b="b"/>
              <a:pathLst>
                <a:path w="343840" h="300860" extrusionOk="0">
                  <a:moveTo>
                    <a:pt x="343840" y="42980"/>
                  </a:moveTo>
                  <a:lnTo>
                    <a:pt x="343840" y="193410"/>
                  </a:lnTo>
                  <a:cubicBezTo>
                    <a:pt x="343840" y="217049"/>
                    <a:pt x="324499" y="236390"/>
                    <a:pt x="300860" y="236390"/>
                  </a:cubicBezTo>
                  <a:lnTo>
                    <a:pt x="214900" y="236390"/>
                  </a:lnTo>
                  <a:lnTo>
                    <a:pt x="214900" y="300860"/>
                  </a:lnTo>
                  <a:lnTo>
                    <a:pt x="128940" y="236390"/>
                  </a:lnTo>
                  <a:lnTo>
                    <a:pt x="42980" y="236390"/>
                  </a:lnTo>
                  <a:cubicBezTo>
                    <a:pt x="19320" y="236390"/>
                    <a:pt x="0" y="217049"/>
                    <a:pt x="0" y="193410"/>
                  </a:cubicBezTo>
                  <a:lnTo>
                    <a:pt x="0" y="42980"/>
                  </a:lnTo>
                  <a:cubicBezTo>
                    <a:pt x="0" y="19341"/>
                    <a:pt x="19320" y="0"/>
                    <a:pt x="42980" y="0"/>
                  </a:cubicBezTo>
                  <a:lnTo>
                    <a:pt x="300860" y="0"/>
                  </a:lnTo>
                  <a:cubicBezTo>
                    <a:pt x="324499" y="0"/>
                    <a:pt x="343840" y="19341"/>
                    <a:pt x="343840" y="42980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endParaRPr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E19B730-999F-5925-52CB-CD095A42D9B6}"/>
                </a:ext>
              </a:extLst>
            </p:cNvPr>
            <p:cNvSpPr/>
            <p:nvPr/>
          </p:nvSpPr>
          <p:spPr>
            <a:xfrm>
              <a:off x="908319" y="894462"/>
              <a:ext cx="6025208" cy="1245444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lvl="0" algn="ctr"/>
              <a:r>
                <a:rPr lang="en-GB" sz="5400" dirty="0">
                  <a:solidFill>
                    <a:schemeClr val="bg1"/>
                  </a:solidFill>
                  <a:latin typeface="Tahoma"/>
                  <a:ea typeface="Calibri"/>
                  <a:cs typeface="Calibri"/>
                  <a:sym typeface="Calibri"/>
                </a:rPr>
                <a:t>‘Culture eats strategy for breakfast’</a:t>
              </a:r>
            </a:p>
          </p:txBody>
        </p:sp>
        <p:sp>
          <p:nvSpPr>
            <p:cNvPr id="26" name="Google Shape;1141;p45">
              <a:extLst>
                <a:ext uri="{FF2B5EF4-FFF2-40B4-BE49-F238E27FC236}">
                  <a16:creationId xmlns:a16="http://schemas.microsoft.com/office/drawing/2014/main" id="{249FBFFF-32A4-92A3-2462-2D4F53B1D8EB}"/>
                </a:ext>
              </a:extLst>
            </p:cNvPr>
            <p:cNvSpPr/>
            <p:nvPr/>
          </p:nvSpPr>
          <p:spPr>
            <a:xfrm>
              <a:off x="4754687" y="3267259"/>
              <a:ext cx="6500299" cy="2625213"/>
            </a:xfrm>
            <a:custGeom>
              <a:avLst/>
              <a:gdLst/>
              <a:ahLst/>
              <a:cxnLst/>
              <a:rect l="l" t="t" r="r" b="b"/>
              <a:pathLst>
                <a:path w="343840" h="300860" extrusionOk="0">
                  <a:moveTo>
                    <a:pt x="343840" y="42980"/>
                  </a:moveTo>
                  <a:lnTo>
                    <a:pt x="343840" y="193410"/>
                  </a:lnTo>
                  <a:cubicBezTo>
                    <a:pt x="343840" y="217049"/>
                    <a:pt x="324499" y="236390"/>
                    <a:pt x="300860" y="236390"/>
                  </a:cubicBezTo>
                  <a:lnTo>
                    <a:pt x="214900" y="236390"/>
                  </a:lnTo>
                  <a:lnTo>
                    <a:pt x="214900" y="300860"/>
                  </a:lnTo>
                  <a:lnTo>
                    <a:pt x="128940" y="236390"/>
                  </a:lnTo>
                  <a:lnTo>
                    <a:pt x="42980" y="236390"/>
                  </a:lnTo>
                  <a:cubicBezTo>
                    <a:pt x="19320" y="236390"/>
                    <a:pt x="0" y="217049"/>
                    <a:pt x="0" y="193410"/>
                  </a:cubicBezTo>
                  <a:lnTo>
                    <a:pt x="0" y="42980"/>
                  </a:lnTo>
                  <a:cubicBezTo>
                    <a:pt x="0" y="19341"/>
                    <a:pt x="19320" y="0"/>
                    <a:pt x="42980" y="0"/>
                  </a:cubicBezTo>
                  <a:lnTo>
                    <a:pt x="300860" y="0"/>
                  </a:lnTo>
                  <a:cubicBezTo>
                    <a:pt x="324499" y="0"/>
                    <a:pt x="343840" y="19341"/>
                    <a:pt x="343840" y="42980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endParaRPr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0A6604E-56E5-5FF9-7028-6FC19EE4196C}"/>
                </a:ext>
              </a:extLst>
            </p:cNvPr>
            <p:cNvSpPr/>
            <p:nvPr/>
          </p:nvSpPr>
          <p:spPr>
            <a:xfrm>
              <a:off x="4978252" y="3279844"/>
              <a:ext cx="5807865" cy="2163139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lvl="0" algn="ctr"/>
              <a:r>
                <a:rPr lang="en-GB" sz="4800" dirty="0">
                  <a:solidFill>
                    <a:schemeClr val="bg1"/>
                  </a:solidFill>
                  <a:latin typeface="Tahoma"/>
                  <a:ea typeface="Calibri"/>
                  <a:cs typeface="Calibri"/>
                  <a:sym typeface="Calibri"/>
                </a:rPr>
                <a:t>At Perryfields it can be summed up by ‘the way things are done around here’</a:t>
              </a:r>
            </a:p>
          </p:txBody>
        </p:sp>
      </p:grpSp>
      <p:sp>
        <p:nvSpPr>
          <p:cNvPr id="3" name="TextBox 18">
            <a:extLst>
              <a:ext uri="{FF2B5EF4-FFF2-40B4-BE49-F238E27FC236}">
                <a16:creationId xmlns:a16="http://schemas.microsoft.com/office/drawing/2014/main" id="{B159C7C2-5AE0-1D25-4253-3950DA05CD21}"/>
              </a:ext>
            </a:extLst>
          </p:cNvPr>
          <p:cNvSpPr txBox="1"/>
          <p:nvPr/>
        </p:nvSpPr>
        <p:spPr>
          <a:xfrm>
            <a:off x="2583900" y="9489769"/>
            <a:ext cx="3419773" cy="490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8"/>
              </a:lnSpc>
            </a:pPr>
            <a:r>
              <a:rPr lang="en-US" sz="2799" dirty="0">
                <a:solidFill>
                  <a:srgbClr val="000000"/>
                </a:solidFill>
                <a:latin typeface="Tahoma"/>
              </a:rPr>
              <a:t>#IQMFamily</a:t>
            </a:r>
          </a:p>
        </p:txBody>
      </p:sp>
      <p:grpSp>
        <p:nvGrpSpPr>
          <p:cNvPr id="6" name="Group 3">
            <a:extLst>
              <a:ext uri="{FF2B5EF4-FFF2-40B4-BE49-F238E27FC236}">
                <a16:creationId xmlns:a16="http://schemas.microsoft.com/office/drawing/2014/main" id="{51AB7FB9-BBBB-3863-CCB3-69B56B7E3AF0}"/>
              </a:ext>
            </a:extLst>
          </p:cNvPr>
          <p:cNvGrpSpPr/>
          <p:nvPr/>
        </p:nvGrpSpPr>
        <p:grpSpPr>
          <a:xfrm>
            <a:off x="14689712" y="-4133781"/>
            <a:ext cx="6166608" cy="6166608"/>
            <a:chOff x="0" y="0"/>
            <a:chExt cx="812800" cy="812800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198C2EB9-1FF5-5688-8D23-971537E8573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4287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2F281B7D-421A-6681-FB97-12994C17CBE9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6">
            <a:extLst>
              <a:ext uri="{FF2B5EF4-FFF2-40B4-BE49-F238E27FC236}">
                <a16:creationId xmlns:a16="http://schemas.microsoft.com/office/drawing/2014/main" id="{3730C739-DFE3-29E3-A2A1-8616E38BC633}"/>
              </a:ext>
            </a:extLst>
          </p:cNvPr>
          <p:cNvGrpSpPr/>
          <p:nvPr/>
        </p:nvGrpSpPr>
        <p:grpSpPr>
          <a:xfrm>
            <a:off x="13885921" y="8900309"/>
            <a:ext cx="5371769" cy="5371769"/>
            <a:chOff x="0" y="0"/>
            <a:chExt cx="812800" cy="812800"/>
          </a:xfrm>
        </p:grpSpPr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81AD6811-FA2A-F42E-B30B-A73C609BB78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09A4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TextBox 8">
              <a:extLst>
                <a:ext uri="{FF2B5EF4-FFF2-40B4-BE49-F238E27FC236}">
                  <a16:creationId xmlns:a16="http://schemas.microsoft.com/office/drawing/2014/main" id="{23E89DD8-31F1-1837-D393-157D7B1CC7F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84606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53" t="-3076" r="-3076" b="-305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-475460" y="-2230104"/>
            <a:ext cx="4227497" cy="15201482"/>
          </a:xfrm>
          <a:custGeom>
            <a:avLst/>
            <a:gdLst/>
            <a:ahLst/>
            <a:cxnLst/>
            <a:rect l="l" t="t" r="r" b="b"/>
            <a:pathLst>
              <a:path w="4227497" h="15201482">
                <a:moveTo>
                  <a:pt x="0" y="0"/>
                </a:moveTo>
                <a:lnTo>
                  <a:pt x="4227497" y="0"/>
                </a:lnTo>
                <a:lnTo>
                  <a:pt x="4227497" y="15201483"/>
                </a:lnTo>
                <a:lnTo>
                  <a:pt x="0" y="152014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59585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/>
          <p:cNvGrpSpPr/>
          <p:nvPr/>
        </p:nvGrpSpPr>
        <p:grpSpPr>
          <a:xfrm>
            <a:off x="0" y="1028700"/>
            <a:ext cx="2977719" cy="8324867"/>
            <a:chOff x="0" y="0"/>
            <a:chExt cx="3970292" cy="11099823"/>
          </a:xfrm>
        </p:grpSpPr>
        <p:sp>
          <p:nvSpPr>
            <p:cNvPr id="11" name="Freeform 11">
              <a:hlinkClick r:id="rId5" tooltip="https://iqmaward.com/iqm-centre-of-excellence/"/>
            </p:cNvPr>
            <p:cNvSpPr/>
            <p:nvPr/>
          </p:nvSpPr>
          <p:spPr>
            <a:xfrm rot="-1079585">
              <a:off x="449508" y="405041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3"/>
                  </a:lnTo>
                  <a:lnTo>
                    <a:pt x="0" y="3115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2">
              <a:hlinkClick r:id="rId5" tooltip="https://iqmaward.com/iqm-centre-of-excellence/"/>
            </p:cNvPr>
            <p:cNvSpPr/>
            <p:nvPr/>
          </p:nvSpPr>
          <p:spPr>
            <a:xfrm rot="-1079585">
              <a:off x="405041" y="3934786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3"/>
                  </a:lnTo>
                  <a:lnTo>
                    <a:pt x="0" y="3115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3">
              <a:hlinkClick r:id="rId8" tooltip="https://iqmaward.com/iqm-flagship-school/"/>
            </p:cNvPr>
            <p:cNvSpPr/>
            <p:nvPr/>
          </p:nvSpPr>
          <p:spPr>
            <a:xfrm rot="-1079585">
              <a:off x="424108" y="7579039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4"/>
                  </a:lnTo>
                  <a:lnTo>
                    <a:pt x="0" y="3115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4" name="Picture 3" descr="A white background with colorful text&#10;&#10;Description automatically generated">
            <a:extLst>
              <a:ext uri="{FF2B5EF4-FFF2-40B4-BE49-F238E27FC236}">
                <a16:creationId xmlns:a16="http://schemas.microsoft.com/office/drawing/2014/main" id="{2809E8CD-DCF2-53F4-B404-999D0DBED44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5037591" y="761893"/>
            <a:ext cx="8610600" cy="8591675"/>
          </a:xfrm>
          <a:prstGeom prst="rect">
            <a:avLst/>
          </a:prstGeom>
        </p:spPr>
      </p:pic>
      <p:sp>
        <p:nvSpPr>
          <p:cNvPr id="3" name="TextBox 18">
            <a:extLst>
              <a:ext uri="{FF2B5EF4-FFF2-40B4-BE49-F238E27FC236}">
                <a16:creationId xmlns:a16="http://schemas.microsoft.com/office/drawing/2014/main" id="{4C0FDD3D-E37B-90D8-0076-97AACDEDC486}"/>
              </a:ext>
            </a:extLst>
          </p:cNvPr>
          <p:cNvSpPr txBox="1"/>
          <p:nvPr/>
        </p:nvSpPr>
        <p:spPr>
          <a:xfrm>
            <a:off x="2583900" y="9489769"/>
            <a:ext cx="3419773" cy="490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8"/>
              </a:lnSpc>
            </a:pPr>
            <a:r>
              <a:rPr lang="en-US" sz="2799" dirty="0">
                <a:solidFill>
                  <a:srgbClr val="000000"/>
                </a:solidFill>
                <a:latin typeface="Tahoma"/>
              </a:rPr>
              <a:t>#IQMFamily</a:t>
            </a:r>
          </a:p>
        </p:txBody>
      </p:sp>
      <p:grpSp>
        <p:nvGrpSpPr>
          <p:cNvPr id="7" name="Group 3">
            <a:extLst>
              <a:ext uri="{FF2B5EF4-FFF2-40B4-BE49-F238E27FC236}">
                <a16:creationId xmlns:a16="http://schemas.microsoft.com/office/drawing/2014/main" id="{26BD0146-2897-0B69-B363-BDE8DE6A8BD0}"/>
              </a:ext>
            </a:extLst>
          </p:cNvPr>
          <p:cNvGrpSpPr/>
          <p:nvPr/>
        </p:nvGrpSpPr>
        <p:grpSpPr>
          <a:xfrm>
            <a:off x="14689712" y="-4133781"/>
            <a:ext cx="6166608" cy="6166608"/>
            <a:chOff x="0" y="0"/>
            <a:chExt cx="812800" cy="812800"/>
          </a:xfrm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6E61F2FA-EB27-A195-4E06-3AA34235ADF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4287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5">
              <a:extLst>
                <a:ext uri="{FF2B5EF4-FFF2-40B4-BE49-F238E27FC236}">
                  <a16:creationId xmlns:a16="http://schemas.microsoft.com/office/drawing/2014/main" id="{433F486B-C086-B2C9-F193-BAA235C47E21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6">
            <a:extLst>
              <a:ext uri="{FF2B5EF4-FFF2-40B4-BE49-F238E27FC236}">
                <a16:creationId xmlns:a16="http://schemas.microsoft.com/office/drawing/2014/main" id="{8BBA729A-F021-AEFF-7BA6-D012FD12FC07}"/>
              </a:ext>
            </a:extLst>
          </p:cNvPr>
          <p:cNvGrpSpPr/>
          <p:nvPr/>
        </p:nvGrpSpPr>
        <p:grpSpPr>
          <a:xfrm>
            <a:off x="13885921" y="8900309"/>
            <a:ext cx="5371769" cy="5371769"/>
            <a:chOff x="0" y="0"/>
            <a:chExt cx="812800" cy="812800"/>
          </a:xfrm>
        </p:grpSpPr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C7B60563-6270-4C0D-C8ED-3BDDBC78C62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09A4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TextBox 8">
              <a:extLst>
                <a:ext uri="{FF2B5EF4-FFF2-40B4-BE49-F238E27FC236}">
                  <a16:creationId xmlns:a16="http://schemas.microsoft.com/office/drawing/2014/main" id="{B6B93DD9-5BCD-AD19-6FFC-69F7F6207EB7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49219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5513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53" t="-3076" r="-3076" b="-305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-475460" y="-2230104"/>
            <a:ext cx="4227497" cy="15201482"/>
          </a:xfrm>
          <a:custGeom>
            <a:avLst/>
            <a:gdLst/>
            <a:ahLst/>
            <a:cxnLst/>
            <a:rect l="l" t="t" r="r" b="b"/>
            <a:pathLst>
              <a:path w="4227497" h="15201482">
                <a:moveTo>
                  <a:pt x="0" y="0"/>
                </a:moveTo>
                <a:lnTo>
                  <a:pt x="4227497" y="0"/>
                </a:lnTo>
                <a:lnTo>
                  <a:pt x="4227497" y="15201483"/>
                </a:lnTo>
                <a:lnTo>
                  <a:pt x="0" y="152014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59585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/>
          <p:cNvGrpSpPr/>
          <p:nvPr/>
        </p:nvGrpSpPr>
        <p:grpSpPr>
          <a:xfrm>
            <a:off x="0" y="1028700"/>
            <a:ext cx="2977719" cy="8324867"/>
            <a:chOff x="0" y="0"/>
            <a:chExt cx="3970292" cy="11099823"/>
          </a:xfrm>
        </p:grpSpPr>
        <p:sp>
          <p:nvSpPr>
            <p:cNvPr id="11" name="Freeform 11">
              <a:hlinkClick r:id="rId5" tooltip="https://iqmaward.com/iqm-centre-of-excellence/"/>
            </p:cNvPr>
            <p:cNvSpPr/>
            <p:nvPr/>
          </p:nvSpPr>
          <p:spPr>
            <a:xfrm rot="-1079585">
              <a:off x="449508" y="405041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3"/>
                  </a:lnTo>
                  <a:lnTo>
                    <a:pt x="0" y="3115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2">
              <a:hlinkClick r:id="rId5" tooltip="https://iqmaward.com/iqm-centre-of-excellence/"/>
            </p:cNvPr>
            <p:cNvSpPr/>
            <p:nvPr/>
          </p:nvSpPr>
          <p:spPr>
            <a:xfrm rot="-1079585">
              <a:off x="405041" y="3934786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3"/>
                  </a:lnTo>
                  <a:lnTo>
                    <a:pt x="0" y="3115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3">
              <a:hlinkClick r:id="rId8" tooltip="https://iqmaward.com/iqm-flagship-school/"/>
            </p:cNvPr>
            <p:cNvSpPr/>
            <p:nvPr/>
          </p:nvSpPr>
          <p:spPr>
            <a:xfrm rot="-1079585">
              <a:off x="424108" y="7579039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4"/>
                  </a:lnTo>
                  <a:lnTo>
                    <a:pt x="0" y="3115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7" name="Google Shape;250;p17">
            <a:extLst>
              <a:ext uri="{FF2B5EF4-FFF2-40B4-BE49-F238E27FC236}">
                <a16:creationId xmlns:a16="http://schemas.microsoft.com/office/drawing/2014/main" id="{B1EF593E-96DB-26A6-4581-9F0966B7B2F5}"/>
              </a:ext>
            </a:extLst>
          </p:cNvPr>
          <p:cNvPicPr preferRelativeResize="0"/>
          <p:nvPr/>
        </p:nvPicPr>
        <p:blipFill>
          <a:blip r:embed="rId10"/>
          <a:srcRect t="1111" b="1111"/>
          <a:stretch/>
        </p:blipFill>
        <p:spPr>
          <a:xfrm>
            <a:off x="4450408" y="2650946"/>
            <a:ext cx="3076050" cy="3045967"/>
          </a:xfrm>
          <a:custGeom>
            <a:avLst/>
            <a:gdLst/>
            <a:ahLst/>
            <a:cxnLst/>
            <a:rect l="l" t="t" r="r" b="b"/>
            <a:pathLst>
              <a:path w="2222370" h="2222368" extrusionOk="0">
                <a:moveTo>
                  <a:pt x="1111185" y="0"/>
                </a:moveTo>
                <a:cubicBezTo>
                  <a:pt x="1724876" y="0"/>
                  <a:pt x="2222370" y="497494"/>
                  <a:pt x="2222370" y="1111184"/>
                </a:cubicBezTo>
                <a:cubicBezTo>
                  <a:pt x="2222370" y="1724874"/>
                  <a:pt x="1724876" y="2222368"/>
                  <a:pt x="1111185" y="2222368"/>
                </a:cubicBezTo>
                <a:cubicBezTo>
                  <a:pt x="497495" y="2222368"/>
                  <a:pt x="0" y="1724874"/>
                  <a:pt x="0" y="1111184"/>
                </a:cubicBezTo>
                <a:cubicBezTo>
                  <a:pt x="0" y="497494"/>
                  <a:pt x="497495" y="0"/>
                  <a:pt x="1111185" y="0"/>
                </a:cubicBezTo>
                <a:close/>
              </a:path>
            </a:pathLst>
          </a:custGeom>
          <a:noFill/>
          <a:ln w="130175">
            <a:solidFill>
              <a:schemeClr val="accent3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A person in a blue apron mixing chocolate&#10;&#10;Description automatically generated">
            <a:extLst>
              <a:ext uri="{FF2B5EF4-FFF2-40B4-BE49-F238E27FC236}">
                <a16:creationId xmlns:a16="http://schemas.microsoft.com/office/drawing/2014/main" id="{44984C25-2391-0376-71CB-E0B0B9989B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34863" y="2454957"/>
            <a:ext cx="2585811" cy="3841662"/>
          </a:xfrm>
          <a:prstGeom prst="rect">
            <a:avLst/>
          </a:prstGeom>
          <a:ln w="127000">
            <a:solidFill>
              <a:schemeClr val="accent3">
                <a:lumMod val="75000"/>
              </a:schemeClr>
            </a:solidFill>
          </a:ln>
        </p:spPr>
      </p:pic>
      <p:pic>
        <p:nvPicPr>
          <p:cNvPr id="16" name="Google Shape;251;p17" descr="A close-up of people holding hands&#10;&#10;Description automatically generated">
            <a:extLst>
              <a:ext uri="{FF2B5EF4-FFF2-40B4-BE49-F238E27FC236}">
                <a16:creationId xmlns:a16="http://schemas.microsoft.com/office/drawing/2014/main" id="{913CBFF6-DF59-720D-543C-656F867FD6A2}"/>
              </a:ext>
            </a:extLst>
          </p:cNvPr>
          <p:cNvPicPr preferRelativeResize="0"/>
          <p:nvPr/>
        </p:nvPicPr>
        <p:blipFill>
          <a:blip r:embed="rId12"/>
          <a:srcRect t="3556" b="3556"/>
          <a:stretch/>
        </p:blipFill>
        <p:spPr>
          <a:xfrm>
            <a:off x="13839179" y="2462161"/>
            <a:ext cx="3241486" cy="3226441"/>
          </a:xfrm>
          <a:custGeom>
            <a:avLst/>
            <a:gdLst/>
            <a:ahLst/>
            <a:cxnLst/>
            <a:rect l="l" t="t" r="r" b="b"/>
            <a:pathLst>
              <a:path w="2222370" h="2222368" extrusionOk="0">
                <a:moveTo>
                  <a:pt x="1111185" y="0"/>
                </a:moveTo>
                <a:cubicBezTo>
                  <a:pt x="1724875" y="0"/>
                  <a:pt x="2222370" y="497494"/>
                  <a:pt x="2222370" y="1111184"/>
                </a:cubicBezTo>
                <a:cubicBezTo>
                  <a:pt x="2222370" y="1724874"/>
                  <a:pt x="1724875" y="2222368"/>
                  <a:pt x="1111185" y="2222368"/>
                </a:cubicBezTo>
                <a:cubicBezTo>
                  <a:pt x="497495" y="2222368"/>
                  <a:pt x="0" y="1724874"/>
                  <a:pt x="0" y="1111184"/>
                </a:cubicBezTo>
                <a:cubicBezTo>
                  <a:pt x="0" y="497494"/>
                  <a:pt x="497495" y="0"/>
                  <a:pt x="1111185" y="0"/>
                </a:cubicBezTo>
                <a:close/>
              </a:path>
            </a:pathLst>
          </a:custGeom>
          <a:noFill/>
          <a:ln w="127000">
            <a:solidFill>
              <a:schemeClr val="accent3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Google Shape;50;p9">
            <a:extLst>
              <a:ext uri="{FF2B5EF4-FFF2-40B4-BE49-F238E27FC236}">
                <a16:creationId xmlns:a16="http://schemas.microsoft.com/office/drawing/2014/main" id="{04B68A2B-6084-7077-5D3F-06FE14637780}"/>
              </a:ext>
            </a:extLst>
          </p:cNvPr>
          <p:cNvSpPr txBox="1"/>
          <p:nvPr/>
        </p:nvSpPr>
        <p:spPr>
          <a:xfrm>
            <a:off x="3757620" y="6614159"/>
            <a:ext cx="4459682" cy="1741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Autofit/>
          </a:bodyPr>
          <a:lstStyle/>
          <a:p>
            <a:pPr algn="ctr"/>
            <a:r>
              <a:rPr lang="en-GB" sz="2700" dirty="0">
                <a:latin typeface="Tahoma"/>
                <a:ea typeface="Tahoma"/>
                <a:cs typeface="Tahoma"/>
              </a:rPr>
              <a:t>Quality First Teaching, engaging lessons pitched at the right level so to reach ALL pupils.</a:t>
            </a:r>
          </a:p>
          <a:p>
            <a:pPr algn="ctr"/>
            <a:endParaRPr lang="en-GB" sz="2700" dirty="0">
              <a:solidFill>
                <a:schemeClr val="bg1"/>
              </a:solidFill>
              <a:latin typeface="Raleway" panose="020B0503030101060003" pitchFamily="34" charset="77"/>
            </a:endParaRPr>
          </a:p>
        </p:txBody>
      </p:sp>
      <p:sp>
        <p:nvSpPr>
          <p:cNvPr id="20" name="Google Shape;50;p9">
            <a:extLst>
              <a:ext uri="{FF2B5EF4-FFF2-40B4-BE49-F238E27FC236}">
                <a16:creationId xmlns:a16="http://schemas.microsoft.com/office/drawing/2014/main" id="{1D65B4CA-61E3-F91F-BD87-E9C4ECFBBD0E}"/>
              </a:ext>
            </a:extLst>
          </p:cNvPr>
          <p:cNvSpPr txBox="1"/>
          <p:nvPr/>
        </p:nvSpPr>
        <p:spPr>
          <a:xfrm>
            <a:off x="8509695" y="6613404"/>
            <a:ext cx="4290405" cy="1293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Autofit/>
          </a:bodyPr>
          <a:lstStyle/>
          <a:p>
            <a:pPr algn="ctr"/>
            <a:r>
              <a:rPr lang="en-GB" sz="2700" dirty="0">
                <a:latin typeface="Tahoma"/>
                <a:ea typeface="Tahoma"/>
                <a:cs typeface="Tahoma"/>
              </a:rPr>
              <a:t>Positive relationships based on respect in an extremely nurturing and caring environment</a:t>
            </a:r>
            <a:r>
              <a:rPr lang="en-GB" sz="270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.</a:t>
            </a:r>
          </a:p>
          <a:p>
            <a:pPr algn="ctr"/>
            <a:endParaRPr lang="en-GB" sz="2700" dirty="0">
              <a:solidFill>
                <a:schemeClr val="bg1"/>
              </a:solidFill>
              <a:latin typeface="Raleway" panose="020B0503030101060003" pitchFamily="34" charset="77"/>
            </a:endParaRPr>
          </a:p>
        </p:txBody>
      </p:sp>
      <p:sp>
        <p:nvSpPr>
          <p:cNvPr id="22" name="Google Shape;50;p9">
            <a:extLst>
              <a:ext uri="{FF2B5EF4-FFF2-40B4-BE49-F238E27FC236}">
                <a16:creationId xmlns:a16="http://schemas.microsoft.com/office/drawing/2014/main" id="{A95D192C-98C8-062D-2A4B-6BA26C1B00E7}"/>
              </a:ext>
            </a:extLst>
          </p:cNvPr>
          <p:cNvSpPr txBox="1"/>
          <p:nvPr/>
        </p:nvSpPr>
        <p:spPr>
          <a:xfrm>
            <a:off x="13561859" y="6608193"/>
            <a:ext cx="3900975" cy="854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Autofit/>
          </a:bodyPr>
          <a:lstStyle/>
          <a:p>
            <a:pPr algn="ctr"/>
            <a:r>
              <a:rPr lang="en-GB" sz="2700" dirty="0">
                <a:latin typeface="Tahoma"/>
                <a:ea typeface="Tahoma"/>
                <a:cs typeface="Tahoma"/>
              </a:rPr>
              <a:t>Don’t Pretend!</a:t>
            </a:r>
          </a:p>
          <a:p>
            <a:pPr algn="ctr"/>
            <a:endParaRPr lang="en-GB" sz="2700">
              <a:latin typeface="Raleway" panose="020B0503030101060003" pitchFamily="34" charset="77"/>
            </a:endParaRPr>
          </a:p>
        </p:txBody>
      </p:sp>
      <p:sp>
        <p:nvSpPr>
          <p:cNvPr id="24" name="Google Shape;34;p8">
            <a:extLst>
              <a:ext uri="{FF2B5EF4-FFF2-40B4-BE49-F238E27FC236}">
                <a16:creationId xmlns:a16="http://schemas.microsoft.com/office/drawing/2014/main" id="{B4EBCF4A-5615-523E-54C4-764B470CBBE9}"/>
              </a:ext>
            </a:extLst>
          </p:cNvPr>
          <p:cNvSpPr txBox="1"/>
          <p:nvPr/>
        </p:nvSpPr>
        <p:spPr>
          <a:xfrm>
            <a:off x="3603255" y="8586402"/>
            <a:ext cx="14127134" cy="1177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Autofit/>
          </a:bodyPr>
          <a:lstStyle/>
          <a:p>
            <a:pPr lvl="0" algn="ctr"/>
            <a:r>
              <a:rPr lang="en-GB" sz="4200" b="1" dirty="0">
                <a:latin typeface="Tahoma"/>
                <a:ea typeface="Open Sans"/>
                <a:cs typeface="Arial"/>
              </a:rPr>
              <a:t>The </a:t>
            </a:r>
            <a:r>
              <a:rPr lang="en-GB" sz="4200" b="1" u="sng" dirty="0">
                <a:latin typeface="Tahoma"/>
                <a:ea typeface="Open Sans"/>
                <a:cs typeface="Arial"/>
              </a:rPr>
              <a:t>best</a:t>
            </a:r>
            <a:r>
              <a:rPr lang="en-GB" sz="4200" b="1" dirty="0">
                <a:latin typeface="Tahoma"/>
                <a:ea typeface="Open Sans"/>
                <a:cs typeface="Arial"/>
              </a:rPr>
              <a:t> and </a:t>
            </a:r>
            <a:r>
              <a:rPr lang="en-GB" sz="4200" b="1" u="sng" dirty="0">
                <a:latin typeface="Tahoma"/>
                <a:ea typeface="Open Sans"/>
                <a:cs typeface="Arial"/>
              </a:rPr>
              <a:t>first</a:t>
            </a:r>
            <a:r>
              <a:rPr lang="en-GB" sz="4200" b="1" dirty="0">
                <a:latin typeface="Tahoma"/>
                <a:ea typeface="Open Sans"/>
                <a:cs typeface="Arial"/>
              </a:rPr>
              <a:t> behaviour </a:t>
            </a:r>
          </a:p>
          <a:p>
            <a:pPr lvl="0" algn="ctr"/>
            <a:r>
              <a:rPr lang="en-GB" sz="4200" b="1" dirty="0">
                <a:latin typeface="Tahoma"/>
                <a:ea typeface="Open Sans"/>
                <a:cs typeface="Arial"/>
              </a:rPr>
              <a:t>support strategies</a:t>
            </a:r>
            <a:endParaRPr sz="2700" b="1" dirty="0">
              <a:latin typeface="Tahoma"/>
              <a:ea typeface="Open Sans"/>
              <a:cs typeface="Arial"/>
              <a:sym typeface="Open Sans"/>
            </a:endParaRPr>
          </a:p>
        </p:txBody>
      </p:sp>
      <p:sp>
        <p:nvSpPr>
          <p:cNvPr id="4" name="TextBox 15">
            <a:extLst>
              <a:ext uri="{FF2B5EF4-FFF2-40B4-BE49-F238E27FC236}">
                <a16:creationId xmlns:a16="http://schemas.microsoft.com/office/drawing/2014/main" id="{11D627C6-5E6E-CEC2-AA5C-D1604FDA7E7F}"/>
              </a:ext>
            </a:extLst>
          </p:cNvPr>
          <p:cNvSpPr txBox="1"/>
          <p:nvPr/>
        </p:nvSpPr>
        <p:spPr>
          <a:xfrm>
            <a:off x="2976107" y="192201"/>
            <a:ext cx="14730106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spc="407" dirty="0">
                <a:solidFill>
                  <a:srgbClr val="1B7046"/>
                </a:solidFill>
                <a:latin typeface="Tahoma"/>
                <a:ea typeface="Tahoma"/>
                <a:cs typeface="Tahoma"/>
              </a:rPr>
              <a:t>What underpins an effective and positive </a:t>
            </a:r>
            <a:r>
              <a:rPr lang="en-US" sz="6000" b="1" spc="407" dirty="0" err="1">
                <a:solidFill>
                  <a:srgbClr val="1B7046"/>
                </a:solidFill>
                <a:latin typeface="Tahoma"/>
                <a:ea typeface="Tahoma"/>
                <a:cs typeface="Tahoma"/>
              </a:rPr>
              <a:t>behaviour</a:t>
            </a:r>
            <a:r>
              <a:rPr lang="en-US" sz="6000" b="1" spc="407" dirty="0">
                <a:solidFill>
                  <a:srgbClr val="1B7046"/>
                </a:solidFill>
                <a:latin typeface="Tahoma"/>
                <a:ea typeface="Tahoma"/>
                <a:cs typeface="Tahoma"/>
              </a:rPr>
              <a:t> culture? </a:t>
            </a:r>
            <a:endParaRPr lang="en-GB" sz="6600" b="1" dirty="0">
              <a:latin typeface="Tahoma"/>
              <a:ea typeface="Tahoma"/>
              <a:cs typeface="Tahoma"/>
            </a:endParaRPr>
          </a:p>
        </p:txBody>
      </p:sp>
      <p:sp>
        <p:nvSpPr>
          <p:cNvPr id="3" name="TextBox 18">
            <a:extLst>
              <a:ext uri="{FF2B5EF4-FFF2-40B4-BE49-F238E27FC236}">
                <a16:creationId xmlns:a16="http://schemas.microsoft.com/office/drawing/2014/main" id="{4990548D-B15F-3B48-0724-B269F416CF27}"/>
              </a:ext>
            </a:extLst>
          </p:cNvPr>
          <p:cNvSpPr txBox="1"/>
          <p:nvPr/>
        </p:nvSpPr>
        <p:spPr>
          <a:xfrm>
            <a:off x="2583900" y="9489769"/>
            <a:ext cx="3419773" cy="490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8"/>
              </a:lnSpc>
            </a:pPr>
            <a:r>
              <a:rPr lang="en-US" sz="2799" dirty="0">
                <a:solidFill>
                  <a:srgbClr val="000000"/>
                </a:solidFill>
                <a:latin typeface="Tahoma"/>
              </a:rPr>
              <a:t>#IQMFamily</a:t>
            </a:r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F1399DDD-8B5D-38B2-F52C-F9DD52C57C3B}"/>
              </a:ext>
            </a:extLst>
          </p:cNvPr>
          <p:cNvGrpSpPr/>
          <p:nvPr/>
        </p:nvGrpSpPr>
        <p:grpSpPr>
          <a:xfrm>
            <a:off x="14785248" y="-4133781"/>
            <a:ext cx="6166608" cy="6166608"/>
            <a:chOff x="0" y="0"/>
            <a:chExt cx="812800" cy="812800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C03B3D6D-2E6D-3A4B-3FB5-DF886712643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4287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91D444B2-72C1-7364-BE12-BE7DEF6E2ED9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6">
            <a:extLst>
              <a:ext uri="{FF2B5EF4-FFF2-40B4-BE49-F238E27FC236}">
                <a16:creationId xmlns:a16="http://schemas.microsoft.com/office/drawing/2014/main" id="{DEE03307-7CDE-2A82-B031-A9BFBF22A4FF}"/>
              </a:ext>
            </a:extLst>
          </p:cNvPr>
          <p:cNvGrpSpPr/>
          <p:nvPr/>
        </p:nvGrpSpPr>
        <p:grpSpPr>
          <a:xfrm>
            <a:off x="13885921" y="8900309"/>
            <a:ext cx="5371769" cy="5371769"/>
            <a:chOff x="0" y="0"/>
            <a:chExt cx="812800" cy="812800"/>
          </a:xfrm>
        </p:grpSpPr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6F832760-AC15-8866-83BA-5D69562A44E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09A4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TextBox 8">
              <a:extLst>
                <a:ext uri="{FF2B5EF4-FFF2-40B4-BE49-F238E27FC236}">
                  <a16:creationId xmlns:a16="http://schemas.microsoft.com/office/drawing/2014/main" id="{13B53299-F9C2-4E18-86AF-3A9C583EAC50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42721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5513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53" t="-3076" r="-3076" b="-305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-475460" y="-2230104"/>
            <a:ext cx="4227497" cy="15201482"/>
          </a:xfrm>
          <a:custGeom>
            <a:avLst/>
            <a:gdLst/>
            <a:ahLst/>
            <a:cxnLst/>
            <a:rect l="l" t="t" r="r" b="b"/>
            <a:pathLst>
              <a:path w="4227497" h="15201482">
                <a:moveTo>
                  <a:pt x="0" y="0"/>
                </a:moveTo>
                <a:lnTo>
                  <a:pt x="4227497" y="0"/>
                </a:lnTo>
                <a:lnTo>
                  <a:pt x="4227497" y="15201483"/>
                </a:lnTo>
                <a:lnTo>
                  <a:pt x="0" y="152014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59585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/>
          <p:cNvGrpSpPr/>
          <p:nvPr/>
        </p:nvGrpSpPr>
        <p:grpSpPr>
          <a:xfrm>
            <a:off x="0" y="1028700"/>
            <a:ext cx="2977719" cy="8324867"/>
            <a:chOff x="0" y="0"/>
            <a:chExt cx="3970292" cy="11099823"/>
          </a:xfrm>
        </p:grpSpPr>
        <p:sp>
          <p:nvSpPr>
            <p:cNvPr id="11" name="Freeform 11">
              <a:hlinkClick r:id="rId5" tooltip="https://iqmaward.com/iqm-centre-of-excellence/"/>
            </p:cNvPr>
            <p:cNvSpPr/>
            <p:nvPr/>
          </p:nvSpPr>
          <p:spPr>
            <a:xfrm rot="-1079585">
              <a:off x="449508" y="405041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3"/>
                  </a:lnTo>
                  <a:lnTo>
                    <a:pt x="0" y="3115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2">
              <a:hlinkClick r:id="rId5" tooltip="https://iqmaward.com/iqm-centre-of-excellence/"/>
            </p:cNvPr>
            <p:cNvSpPr/>
            <p:nvPr/>
          </p:nvSpPr>
          <p:spPr>
            <a:xfrm rot="-1079585">
              <a:off x="405041" y="3934786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3"/>
                  </a:lnTo>
                  <a:lnTo>
                    <a:pt x="0" y="3115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3">
              <a:hlinkClick r:id="rId8" tooltip="https://iqmaward.com/iqm-flagship-school/"/>
            </p:cNvPr>
            <p:cNvSpPr/>
            <p:nvPr/>
          </p:nvSpPr>
          <p:spPr>
            <a:xfrm rot="-1079585">
              <a:off x="424108" y="7579039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4"/>
                  </a:lnTo>
                  <a:lnTo>
                    <a:pt x="0" y="3115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" name="Google Shape;1141;p45">
            <a:extLst>
              <a:ext uri="{FF2B5EF4-FFF2-40B4-BE49-F238E27FC236}">
                <a16:creationId xmlns:a16="http://schemas.microsoft.com/office/drawing/2014/main" id="{3291ED9C-D893-1A3C-36C2-29A2A9C96AA4}"/>
              </a:ext>
            </a:extLst>
          </p:cNvPr>
          <p:cNvSpPr/>
          <p:nvPr/>
        </p:nvSpPr>
        <p:spPr>
          <a:xfrm>
            <a:off x="3910623" y="1866417"/>
            <a:ext cx="5855477" cy="4256032"/>
          </a:xfrm>
          <a:custGeom>
            <a:avLst/>
            <a:gdLst/>
            <a:ahLst/>
            <a:cxnLst/>
            <a:rect l="l" t="t" r="r" b="b"/>
            <a:pathLst>
              <a:path w="343840" h="300860" extrusionOk="0">
                <a:moveTo>
                  <a:pt x="343840" y="42980"/>
                </a:moveTo>
                <a:lnTo>
                  <a:pt x="343840" y="193410"/>
                </a:lnTo>
                <a:cubicBezTo>
                  <a:pt x="343840" y="217049"/>
                  <a:pt x="324499" y="236390"/>
                  <a:pt x="300860" y="236390"/>
                </a:cubicBezTo>
                <a:lnTo>
                  <a:pt x="214900" y="236390"/>
                </a:lnTo>
                <a:lnTo>
                  <a:pt x="214900" y="300860"/>
                </a:lnTo>
                <a:lnTo>
                  <a:pt x="128940" y="236390"/>
                </a:lnTo>
                <a:lnTo>
                  <a:pt x="42980" y="236390"/>
                </a:lnTo>
                <a:cubicBezTo>
                  <a:pt x="19320" y="236390"/>
                  <a:pt x="0" y="217049"/>
                  <a:pt x="0" y="193410"/>
                </a:cubicBezTo>
                <a:lnTo>
                  <a:pt x="0" y="42980"/>
                </a:lnTo>
                <a:cubicBezTo>
                  <a:pt x="0" y="19341"/>
                  <a:pt x="19320" y="0"/>
                  <a:pt x="42980" y="0"/>
                </a:cubicBezTo>
                <a:lnTo>
                  <a:pt x="300860" y="0"/>
                </a:lnTo>
                <a:cubicBezTo>
                  <a:pt x="324499" y="0"/>
                  <a:pt x="343840" y="19341"/>
                  <a:pt x="343840" y="42980"/>
                </a:cubicBezTo>
                <a:close/>
              </a:path>
            </a:pathLst>
          </a:custGeom>
          <a:solidFill>
            <a:srgbClr val="7EA069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A pear on a tree&#10;&#10;Description automatically generated">
            <a:extLst>
              <a:ext uri="{FF2B5EF4-FFF2-40B4-BE49-F238E27FC236}">
                <a16:creationId xmlns:a16="http://schemas.microsoft.com/office/drawing/2014/main" id="{AA079AD0-3151-B764-E0E1-40C706A610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01375" y="3791942"/>
            <a:ext cx="1639397" cy="1934489"/>
          </a:xfrm>
          <a:prstGeom prst="rect">
            <a:avLst/>
          </a:prstGeom>
        </p:spPr>
      </p:pic>
      <p:sp>
        <p:nvSpPr>
          <p:cNvPr id="17" name="Google Shape;1141;p45">
            <a:extLst>
              <a:ext uri="{FF2B5EF4-FFF2-40B4-BE49-F238E27FC236}">
                <a16:creationId xmlns:a16="http://schemas.microsoft.com/office/drawing/2014/main" id="{08E3717D-E34C-A1F7-14AA-193F60A6655F}"/>
              </a:ext>
            </a:extLst>
          </p:cNvPr>
          <p:cNvSpPr/>
          <p:nvPr/>
        </p:nvSpPr>
        <p:spPr>
          <a:xfrm>
            <a:off x="11122241" y="1014926"/>
            <a:ext cx="4439063" cy="3498602"/>
          </a:xfrm>
          <a:custGeom>
            <a:avLst/>
            <a:gdLst/>
            <a:ahLst/>
            <a:cxnLst/>
            <a:rect l="l" t="t" r="r" b="b"/>
            <a:pathLst>
              <a:path w="343840" h="300860" extrusionOk="0">
                <a:moveTo>
                  <a:pt x="343840" y="42980"/>
                </a:moveTo>
                <a:lnTo>
                  <a:pt x="343840" y="193410"/>
                </a:lnTo>
                <a:cubicBezTo>
                  <a:pt x="343840" y="217049"/>
                  <a:pt x="324499" y="236390"/>
                  <a:pt x="300860" y="236390"/>
                </a:cubicBezTo>
                <a:lnTo>
                  <a:pt x="214900" y="236390"/>
                </a:lnTo>
                <a:lnTo>
                  <a:pt x="214900" y="300860"/>
                </a:lnTo>
                <a:lnTo>
                  <a:pt x="128940" y="236390"/>
                </a:lnTo>
                <a:lnTo>
                  <a:pt x="42980" y="236390"/>
                </a:lnTo>
                <a:cubicBezTo>
                  <a:pt x="19320" y="236390"/>
                  <a:pt x="0" y="217049"/>
                  <a:pt x="0" y="193410"/>
                </a:cubicBezTo>
                <a:lnTo>
                  <a:pt x="0" y="42980"/>
                </a:lnTo>
                <a:cubicBezTo>
                  <a:pt x="0" y="19341"/>
                  <a:pt x="19320" y="0"/>
                  <a:pt x="42980" y="0"/>
                </a:cubicBezTo>
                <a:lnTo>
                  <a:pt x="300860" y="0"/>
                </a:lnTo>
                <a:cubicBezTo>
                  <a:pt x="324499" y="0"/>
                  <a:pt x="343840" y="19341"/>
                  <a:pt x="343840" y="4298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65082DF-BE03-BC07-6343-674C5F7DED19}"/>
              </a:ext>
            </a:extLst>
          </p:cNvPr>
          <p:cNvSpPr/>
          <p:nvPr/>
        </p:nvSpPr>
        <p:spPr>
          <a:xfrm>
            <a:off x="4053924" y="2148451"/>
            <a:ext cx="5554731" cy="286232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3300" i="1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“Pupils learn best through the smiling eyes of the teacher.”</a:t>
            </a:r>
            <a:r>
              <a:rPr lang="en-GB" sz="330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 </a:t>
            </a:r>
          </a:p>
          <a:p>
            <a:pPr algn="ctr"/>
            <a:endParaRPr lang="en-GB" sz="33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algn="ctr"/>
            <a:r>
              <a:rPr lang="en-GB" sz="2400" b="1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Prof Bart </a:t>
            </a:r>
            <a:r>
              <a:rPr lang="en-GB" sz="2400" b="1" dirty="0" err="1">
                <a:solidFill>
                  <a:schemeClr val="bg1"/>
                </a:solidFill>
                <a:latin typeface="Tahoma"/>
                <a:ea typeface="Tahoma"/>
                <a:cs typeface="Tahoma"/>
              </a:rPr>
              <a:t>McGettrick</a:t>
            </a:r>
            <a:r>
              <a:rPr lang="en-GB" sz="2400" b="1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 (Dean of Liverpool Hope University)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25A9145-C636-FED4-544F-7249EF2D46D9}"/>
              </a:ext>
            </a:extLst>
          </p:cNvPr>
          <p:cNvSpPr/>
          <p:nvPr/>
        </p:nvSpPr>
        <p:spPr>
          <a:xfrm>
            <a:off x="11122241" y="1225121"/>
            <a:ext cx="4439063" cy="235449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3300" i="1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“How much a difference really great teachers make.”</a:t>
            </a:r>
          </a:p>
          <a:p>
            <a:pPr algn="ctr"/>
            <a:endParaRPr lang="en-GB" sz="2400" b="1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algn="ctr"/>
            <a:r>
              <a:rPr lang="en-GB" sz="2400" b="1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Dylan William </a:t>
            </a:r>
          </a:p>
        </p:txBody>
      </p:sp>
      <p:sp>
        <p:nvSpPr>
          <p:cNvPr id="27" name="Google Shape;1141;p45">
            <a:extLst>
              <a:ext uri="{FF2B5EF4-FFF2-40B4-BE49-F238E27FC236}">
                <a16:creationId xmlns:a16="http://schemas.microsoft.com/office/drawing/2014/main" id="{A3E69E8D-EE68-792C-C2FF-44A553949421}"/>
              </a:ext>
            </a:extLst>
          </p:cNvPr>
          <p:cNvSpPr/>
          <p:nvPr/>
        </p:nvSpPr>
        <p:spPr>
          <a:xfrm>
            <a:off x="4527835" y="6512134"/>
            <a:ext cx="4606908" cy="3455036"/>
          </a:xfrm>
          <a:custGeom>
            <a:avLst/>
            <a:gdLst/>
            <a:ahLst/>
            <a:cxnLst/>
            <a:rect l="l" t="t" r="r" b="b"/>
            <a:pathLst>
              <a:path w="343840" h="300860" extrusionOk="0">
                <a:moveTo>
                  <a:pt x="343840" y="42980"/>
                </a:moveTo>
                <a:lnTo>
                  <a:pt x="343840" y="193410"/>
                </a:lnTo>
                <a:cubicBezTo>
                  <a:pt x="343840" y="217049"/>
                  <a:pt x="324499" y="236390"/>
                  <a:pt x="300860" y="236390"/>
                </a:cubicBezTo>
                <a:lnTo>
                  <a:pt x="214900" y="236390"/>
                </a:lnTo>
                <a:lnTo>
                  <a:pt x="214900" y="300860"/>
                </a:lnTo>
                <a:lnTo>
                  <a:pt x="128940" y="236390"/>
                </a:lnTo>
                <a:lnTo>
                  <a:pt x="42980" y="236390"/>
                </a:lnTo>
                <a:cubicBezTo>
                  <a:pt x="19320" y="236390"/>
                  <a:pt x="0" y="217049"/>
                  <a:pt x="0" y="193410"/>
                </a:cubicBezTo>
                <a:lnTo>
                  <a:pt x="0" y="42980"/>
                </a:lnTo>
                <a:cubicBezTo>
                  <a:pt x="0" y="19341"/>
                  <a:pt x="19320" y="0"/>
                  <a:pt x="42980" y="0"/>
                </a:cubicBezTo>
                <a:lnTo>
                  <a:pt x="300860" y="0"/>
                </a:lnTo>
                <a:cubicBezTo>
                  <a:pt x="324499" y="0"/>
                  <a:pt x="343840" y="19341"/>
                  <a:pt x="343840" y="42980"/>
                </a:cubicBezTo>
                <a:close/>
              </a:path>
            </a:pathLst>
          </a:custGeom>
          <a:solidFill>
            <a:srgbClr val="4F8A3F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DD8040E-E00B-4430-E0AD-7C3193F57DC2}"/>
              </a:ext>
            </a:extLst>
          </p:cNvPr>
          <p:cNvSpPr/>
          <p:nvPr/>
        </p:nvSpPr>
        <p:spPr>
          <a:xfrm>
            <a:off x="4960406" y="7130340"/>
            <a:ext cx="3741765" cy="161582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3300" i="1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“Schooling is a one shot deal for our Students.”</a:t>
            </a:r>
          </a:p>
        </p:txBody>
      </p:sp>
      <p:sp>
        <p:nvSpPr>
          <p:cNvPr id="31" name="Google Shape;1141;p45">
            <a:extLst>
              <a:ext uri="{FF2B5EF4-FFF2-40B4-BE49-F238E27FC236}">
                <a16:creationId xmlns:a16="http://schemas.microsoft.com/office/drawing/2014/main" id="{AB8F2160-F809-1FE0-F1E8-529C17FE203D}"/>
              </a:ext>
            </a:extLst>
          </p:cNvPr>
          <p:cNvSpPr/>
          <p:nvPr/>
        </p:nvSpPr>
        <p:spPr>
          <a:xfrm>
            <a:off x="10931229" y="5666755"/>
            <a:ext cx="5592745" cy="4093275"/>
          </a:xfrm>
          <a:custGeom>
            <a:avLst/>
            <a:gdLst/>
            <a:ahLst/>
            <a:cxnLst/>
            <a:rect l="l" t="t" r="r" b="b"/>
            <a:pathLst>
              <a:path w="343840" h="300860" extrusionOk="0">
                <a:moveTo>
                  <a:pt x="343840" y="42980"/>
                </a:moveTo>
                <a:lnTo>
                  <a:pt x="343840" y="193410"/>
                </a:lnTo>
                <a:cubicBezTo>
                  <a:pt x="343840" y="217049"/>
                  <a:pt x="324499" y="236390"/>
                  <a:pt x="300860" y="236390"/>
                </a:cubicBezTo>
                <a:lnTo>
                  <a:pt x="214900" y="236390"/>
                </a:lnTo>
                <a:lnTo>
                  <a:pt x="214900" y="300860"/>
                </a:lnTo>
                <a:lnTo>
                  <a:pt x="128940" y="236390"/>
                </a:lnTo>
                <a:lnTo>
                  <a:pt x="42980" y="236390"/>
                </a:lnTo>
                <a:cubicBezTo>
                  <a:pt x="19320" y="236390"/>
                  <a:pt x="0" y="217049"/>
                  <a:pt x="0" y="193410"/>
                </a:cubicBezTo>
                <a:lnTo>
                  <a:pt x="0" y="42980"/>
                </a:lnTo>
                <a:cubicBezTo>
                  <a:pt x="0" y="19341"/>
                  <a:pt x="19320" y="0"/>
                  <a:pt x="42980" y="0"/>
                </a:cubicBezTo>
                <a:lnTo>
                  <a:pt x="300860" y="0"/>
                </a:lnTo>
                <a:cubicBezTo>
                  <a:pt x="324499" y="0"/>
                  <a:pt x="343840" y="19341"/>
                  <a:pt x="343840" y="42980"/>
                </a:cubicBezTo>
                <a:close/>
              </a:path>
            </a:pathLst>
          </a:custGeom>
          <a:solidFill>
            <a:srgbClr val="305829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B5F651A-21F3-6BDA-D49B-92EB964A4F30}"/>
              </a:ext>
            </a:extLst>
          </p:cNvPr>
          <p:cNvSpPr/>
          <p:nvPr/>
        </p:nvSpPr>
        <p:spPr>
          <a:xfrm>
            <a:off x="11132265" y="5815142"/>
            <a:ext cx="5190671" cy="300082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330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As a leader my role is… </a:t>
            </a:r>
            <a:r>
              <a:rPr lang="en-GB" sz="3300" i="1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“helping every teacher do a better job day in day out.”</a:t>
            </a:r>
            <a:r>
              <a:rPr lang="en-GB" sz="330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 </a:t>
            </a:r>
          </a:p>
          <a:p>
            <a:pPr algn="ctr"/>
            <a:endParaRPr lang="en-GB" sz="33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algn="ctr"/>
            <a:r>
              <a:rPr lang="en-GB" sz="2400" b="1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Dylan William </a:t>
            </a:r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17D43AC0-E211-3A07-B960-B08755038FD7}"/>
              </a:ext>
            </a:extLst>
          </p:cNvPr>
          <p:cNvSpPr txBox="1"/>
          <p:nvPr/>
        </p:nvSpPr>
        <p:spPr>
          <a:xfrm>
            <a:off x="3256036" y="423253"/>
            <a:ext cx="14730106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200" b="1" spc="407" dirty="0">
                <a:solidFill>
                  <a:srgbClr val="1B7046"/>
                </a:solidFill>
                <a:latin typeface="Tahoma"/>
                <a:ea typeface="Tahoma"/>
                <a:cs typeface="Tahoma"/>
              </a:rPr>
              <a:t>Importance... </a:t>
            </a:r>
            <a:endParaRPr lang="en-GB" sz="8000" b="1" dirty="0">
              <a:latin typeface="Tahoma"/>
              <a:ea typeface="Tahoma"/>
              <a:cs typeface="Tahoma"/>
            </a:endParaRPr>
          </a:p>
        </p:txBody>
      </p:sp>
      <p:sp>
        <p:nvSpPr>
          <p:cNvPr id="3" name="TextBox 18">
            <a:extLst>
              <a:ext uri="{FF2B5EF4-FFF2-40B4-BE49-F238E27FC236}">
                <a16:creationId xmlns:a16="http://schemas.microsoft.com/office/drawing/2014/main" id="{8519A98D-2013-0A40-C5A9-AB3FCBAEF936}"/>
              </a:ext>
            </a:extLst>
          </p:cNvPr>
          <p:cNvSpPr txBox="1"/>
          <p:nvPr/>
        </p:nvSpPr>
        <p:spPr>
          <a:xfrm>
            <a:off x="2583900" y="9489769"/>
            <a:ext cx="3419773" cy="490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8"/>
              </a:lnSpc>
            </a:pPr>
            <a:r>
              <a:rPr lang="en-US" sz="2799" dirty="0">
                <a:solidFill>
                  <a:srgbClr val="000000"/>
                </a:solidFill>
                <a:latin typeface="Tahoma"/>
              </a:rPr>
              <a:t>#IQMFamily</a:t>
            </a:r>
          </a:p>
        </p:txBody>
      </p:sp>
      <p:grpSp>
        <p:nvGrpSpPr>
          <p:cNvPr id="7" name="Group 3">
            <a:extLst>
              <a:ext uri="{FF2B5EF4-FFF2-40B4-BE49-F238E27FC236}">
                <a16:creationId xmlns:a16="http://schemas.microsoft.com/office/drawing/2014/main" id="{6ACDDF93-C68B-C26C-C7FF-0124DBB80EA9}"/>
              </a:ext>
            </a:extLst>
          </p:cNvPr>
          <p:cNvGrpSpPr/>
          <p:nvPr/>
        </p:nvGrpSpPr>
        <p:grpSpPr>
          <a:xfrm>
            <a:off x="14689712" y="-4133781"/>
            <a:ext cx="6166608" cy="6166608"/>
            <a:chOff x="0" y="0"/>
            <a:chExt cx="812800" cy="812800"/>
          </a:xfrm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4170A48B-FAFE-3264-91A6-A390C84B903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4287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5">
              <a:extLst>
                <a:ext uri="{FF2B5EF4-FFF2-40B4-BE49-F238E27FC236}">
                  <a16:creationId xmlns:a16="http://schemas.microsoft.com/office/drawing/2014/main" id="{28F6B219-E25D-3A51-752A-4AEBDFA59D02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6">
            <a:extLst>
              <a:ext uri="{FF2B5EF4-FFF2-40B4-BE49-F238E27FC236}">
                <a16:creationId xmlns:a16="http://schemas.microsoft.com/office/drawing/2014/main" id="{758C25A2-2D16-7EAF-F2E6-E51844F499CB}"/>
              </a:ext>
            </a:extLst>
          </p:cNvPr>
          <p:cNvGrpSpPr/>
          <p:nvPr/>
        </p:nvGrpSpPr>
        <p:grpSpPr>
          <a:xfrm>
            <a:off x="13885921" y="8900309"/>
            <a:ext cx="5371769" cy="5371769"/>
            <a:chOff x="0" y="0"/>
            <a:chExt cx="812800" cy="812800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0C82169A-8FEA-9623-C591-370D80E3CC2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09A4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TextBox 8">
              <a:extLst>
                <a:ext uri="{FF2B5EF4-FFF2-40B4-BE49-F238E27FC236}">
                  <a16:creationId xmlns:a16="http://schemas.microsoft.com/office/drawing/2014/main" id="{1A14A9D2-F909-160F-9B9B-FE492475523D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13159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5513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53" t="-3076" r="-3076" b="-305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-475460" y="-2230104"/>
            <a:ext cx="4227497" cy="15201482"/>
          </a:xfrm>
          <a:custGeom>
            <a:avLst/>
            <a:gdLst/>
            <a:ahLst/>
            <a:cxnLst/>
            <a:rect l="l" t="t" r="r" b="b"/>
            <a:pathLst>
              <a:path w="4227497" h="15201482">
                <a:moveTo>
                  <a:pt x="0" y="0"/>
                </a:moveTo>
                <a:lnTo>
                  <a:pt x="4227497" y="0"/>
                </a:lnTo>
                <a:lnTo>
                  <a:pt x="4227497" y="15201483"/>
                </a:lnTo>
                <a:lnTo>
                  <a:pt x="0" y="152014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59585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/>
          <p:cNvGrpSpPr/>
          <p:nvPr/>
        </p:nvGrpSpPr>
        <p:grpSpPr>
          <a:xfrm>
            <a:off x="0" y="1028700"/>
            <a:ext cx="2977719" cy="8324867"/>
            <a:chOff x="0" y="0"/>
            <a:chExt cx="3970292" cy="11099823"/>
          </a:xfrm>
        </p:grpSpPr>
        <p:sp>
          <p:nvSpPr>
            <p:cNvPr id="11" name="Freeform 11">
              <a:hlinkClick r:id="rId5" tooltip="https://iqmaward.com/iqm-centre-of-excellence/"/>
            </p:cNvPr>
            <p:cNvSpPr/>
            <p:nvPr/>
          </p:nvSpPr>
          <p:spPr>
            <a:xfrm rot="-1079585">
              <a:off x="449508" y="405041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3"/>
                  </a:lnTo>
                  <a:lnTo>
                    <a:pt x="0" y="3115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2">
              <a:hlinkClick r:id="rId5" tooltip="https://iqmaward.com/iqm-centre-of-excellence/"/>
            </p:cNvPr>
            <p:cNvSpPr/>
            <p:nvPr/>
          </p:nvSpPr>
          <p:spPr>
            <a:xfrm rot="-1079585">
              <a:off x="405041" y="3934786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3"/>
                  </a:lnTo>
                  <a:lnTo>
                    <a:pt x="0" y="3115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3">
              <a:hlinkClick r:id="rId8" tooltip="https://iqmaward.com/iqm-flagship-school/"/>
            </p:cNvPr>
            <p:cNvSpPr/>
            <p:nvPr/>
          </p:nvSpPr>
          <p:spPr>
            <a:xfrm rot="-1079585">
              <a:off x="424108" y="7579039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4"/>
                  </a:lnTo>
                  <a:lnTo>
                    <a:pt x="0" y="3115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" name="Google Shape;574;p29">
            <a:extLst>
              <a:ext uri="{FF2B5EF4-FFF2-40B4-BE49-F238E27FC236}">
                <a16:creationId xmlns:a16="http://schemas.microsoft.com/office/drawing/2014/main" id="{42F26CF7-D859-3E3C-6223-5C903FD6E77C}"/>
              </a:ext>
            </a:extLst>
          </p:cNvPr>
          <p:cNvSpPr/>
          <p:nvPr/>
        </p:nvSpPr>
        <p:spPr>
          <a:xfrm>
            <a:off x="6246616" y="1454708"/>
            <a:ext cx="7226528" cy="68580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Create an atmosphere of pupils who seek recognition and are eager to please through constant praise and encouragement –create a culture where it’s worthwhile being good</a:t>
            </a:r>
          </a:p>
        </p:txBody>
      </p:sp>
      <p:sp>
        <p:nvSpPr>
          <p:cNvPr id="3" name="TextBox 18">
            <a:extLst>
              <a:ext uri="{FF2B5EF4-FFF2-40B4-BE49-F238E27FC236}">
                <a16:creationId xmlns:a16="http://schemas.microsoft.com/office/drawing/2014/main" id="{5A18A280-869F-AE8E-4FDF-45DC43131EF7}"/>
              </a:ext>
            </a:extLst>
          </p:cNvPr>
          <p:cNvSpPr txBox="1"/>
          <p:nvPr/>
        </p:nvSpPr>
        <p:spPr>
          <a:xfrm>
            <a:off x="2583900" y="9489769"/>
            <a:ext cx="3419773" cy="490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8"/>
              </a:lnSpc>
            </a:pPr>
            <a:r>
              <a:rPr lang="en-US" sz="2799" dirty="0">
                <a:solidFill>
                  <a:srgbClr val="000000"/>
                </a:solidFill>
                <a:latin typeface="Tahoma"/>
              </a:rPr>
              <a:t>#IQMFamily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B7F88DF-7318-50A2-25F0-75E52A39718D}"/>
              </a:ext>
            </a:extLst>
          </p:cNvPr>
          <p:cNvGrpSpPr/>
          <p:nvPr/>
        </p:nvGrpSpPr>
        <p:grpSpPr>
          <a:xfrm>
            <a:off x="14689712" y="-4133781"/>
            <a:ext cx="6166608" cy="6166608"/>
            <a:chOff x="0" y="0"/>
            <a:chExt cx="812800" cy="8128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F6430A1-B3EB-D214-50CB-BBAB53864DC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4287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CF222D8E-6276-7D08-17E6-0876A8701081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6">
            <a:extLst>
              <a:ext uri="{FF2B5EF4-FFF2-40B4-BE49-F238E27FC236}">
                <a16:creationId xmlns:a16="http://schemas.microsoft.com/office/drawing/2014/main" id="{16589C09-BF38-EBD8-653A-F73D03F2E2B0}"/>
              </a:ext>
            </a:extLst>
          </p:cNvPr>
          <p:cNvGrpSpPr/>
          <p:nvPr/>
        </p:nvGrpSpPr>
        <p:grpSpPr>
          <a:xfrm>
            <a:off x="13885921" y="8900309"/>
            <a:ext cx="5371769" cy="5371769"/>
            <a:chOff x="0" y="0"/>
            <a:chExt cx="812800" cy="812800"/>
          </a:xfrm>
        </p:grpSpPr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7309C1E0-0A0F-08DF-48C9-30DD03589E9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09A4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8">
              <a:extLst>
                <a:ext uri="{FF2B5EF4-FFF2-40B4-BE49-F238E27FC236}">
                  <a16:creationId xmlns:a16="http://schemas.microsoft.com/office/drawing/2014/main" id="{40DE9641-0547-2F94-06DD-41889DB2F2DC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28407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5908" y="-135355"/>
            <a:ext cx="18288000" cy="1042235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53" t="-3076" r="-3076" b="-3053"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4" name="Google Shape;549;p27" descr="A person looking at the sunset&#10;&#10;Description automatically generated">
            <a:extLst>
              <a:ext uri="{FF2B5EF4-FFF2-40B4-BE49-F238E27FC236}">
                <a16:creationId xmlns:a16="http://schemas.microsoft.com/office/drawing/2014/main" id="{A3980326-0D01-1B78-0C0E-90AB00908FFF}"/>
              </a:ext>
            </a:extLst>
          </p:cNvPr>
          <p:cNvPicPr preferRelativeResize="0"/>
          <p:nvPr/>
        </p:nvPicPr>
        <p:blipFill>
          <a:blip r:embed="rId3"/>
          <a:srcRect/>
          <a:stretch/>
        </p:blipFill>
        <p:spPr>
          <a:xfrm>
            <a:off x="1197924" y="-5013"/>
            <a:ext cx="12858750" cy="8990598"/>
          </a:xfrm>
          <a:custGeom>
            <a:avLst/>
            <a:gdLst/>
            <a:ahLst/>
            <a:cxnLst/>
            <a:rect l="l" t="t" r="r" b="b"/>
            <a:pathLst>
              <a:path w="6858000" h="6858001" extrusionOk="0">
                <a:moveTo>
                  <a:pt x="0" y="0"/>
                </a:moveTo>
                <a:lnTo>
                  <a:pt x="6858000" y="0"/>
                </a:lnTo>
                <a:cubicBezTo>
                  <a:pt x="5628968" y="1257071"/>
                  <a:pt x="2759821" y="1215732"/>
                  <a:pt x="3170903" y="3771214"/>
                </a:cubicBezTo>
                <a:cubicBezTo>
                  <a:pt x="3581985" y="6326696"/>
                  <a:pt x="1056968" y="5829072"/>
                  <a:pt x="0" y="6858001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9" name="Freeform 9"/>
          <p:cNvSpPr/>
          <p:nvPr/>
        </p:nvSpPr>
        <p:spPr>
          <a:xfrm>
            <a:off x="-475460" y="-2230104"/>
            <a:ext cx="4227497" cy="15201482"/>
          </a:xfrm>
          <a:custGeom>
            <a:avLst/>
            <a:gdLst/>
            <a:ahLst/>
            <a:cxnLst/>
            <a:rect l="l" t="t" r="r" b="b"/>
            <a:pathLst>
              <a:path w="4227497" h="15201482">
                <a:moveTo>
                  <a:pt x="0" y="0"/>
                </a:moveTo>
                <a:lnTo>
                  <a:pt x="4227497" y="0"/>
                </a:lnTo>
                <a:lnTo>
                  <a:pt x="4227497" y="15201483"/>
                </a:lnTo>
                <a:lnTo>
                  <a:pt x="0" y="152014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59585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/>
          <p:cNvGrpSpPr/>
          <p:nvPr/>
        </p:nvGrpSpPr>
        <p:grpSpPr>
          <a:xfrm>
            <a:off x="0" y="1028700"/>
            <a:ext cx="2977719" cy="8324867"/>
            <a:chOff x="0" y="0"/>
            <a:chExt cx="3970292" cy="11099823"/>
          </a:xfrm>
        </p:grpSpPr>
        <p:sp>
          <p:nvSpPr>
            <p:cNvPr id="11" name="Freeform 11">
              <a:hlinkClick r:id="rId6" tooltip="https://iqmaward.com/iqm-centre-of-excellence/"/>
            </p:cNvPr>
            <p:cNvSpPr/>
            <p:nvPr/>
          </p:nvSpPr>
          <p:spPr>
            <a:xfrm rot="-1079585">
              <a:off x="449508" y="405041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3"/>
                  </a:lnTo>
                  <a:lnTo>
                    <a:pt x="0" y="3115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2">
              <a:hlinkClick r:id="rId6" tooltip="https://iqmaward.com/iqm-centre-of-excellence/"/>
            </p:cNvPr>
            <p:cNvSpPr/>
            <p:nvPr/>
          </p:nvSpPr>
          <p:spPr>
            <a:xfrm rot="-1079585">
              <a:off x="405041" y="3934786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3"/>
                  </a:lnTo>
                  <a:lnTo>
                    <a:pt x="0" y="3115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3">
              <a:hlinkClick r:id="rId9" tooltip="https://iqmaward.com/iqm-flagship-school/"/>
            </p:cNvPr>
            <p:cNvSpPr/>
            <p:nvPr/>
          </p:nvSpPr>
          <p:spPr>
            <a:xfrm rot="-1079585">
              <a:off x="424108" y="7579039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4"/>
                  </a:lnTo>
                  <a:lnTo>
                    <a:pt x="0" y="3115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7" name="Picture 6" descr="A picture containing weapon, brass knucks&#10;&#10;Description automatically generated">
            <a:extLst>
              <a:ext uri="{FF2B5EF4-FFF2-40B4-BE49-F238E27FC236}">
                <a16:creationId xmlns:a16="http://schemas.microsoft.com/office/drawing/2014/main" id="{48CDDBA8-DB1D-9405-5ACB-E5F1D17375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99174" y="1844507"/>
            <a:ext cx="2857500" cy="3371850"/>
          </a:xfrm>
          <a:prstGeom prst="rect">
            <a:avLst/>
          </a:prstGeom>
        </p:spPr>
      </p:pic>
      <p:sp>
        <p:nvSpPr>
          <p:cNvPr id="14" name="Google Shape;34;p8">
            <a:extLst>
              <a:ext uri="{FF2B5EF4-FFF2-40B4-BE49-F238E27FC236}">
                <a16:creationId xmlns:a16="http://schemas.microsoft.com/office/drawing/2014/main" id="{CC8D7962-4DD1-E68A-6B24-49278F72630A}"/>
              </a:ext>
            </a:extLst>
          </p:cNvPr>
          <p:cNvSpPr txBox="1"/>
          <p:nvPr/>
        </p:nvSpPr>
        <p:spPr>
          <a:xfrm>
            <a:off x="6585586" y="5879020"/>
            <a:ext cx="11853641" cy="1177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Autofit/>
          </a:bodyPr>
          <a:lstStyle/>
          <a:p>
            <a:pPr algn="ctr"/>
            <a:r>
              <a:rPr lang="en-GB" sz="3600" b="1" dirty="0">
                <a:latin typeface="Tahoma"/>
                <a:ea typeface="Tahoma"/>
                <a:cs typeface="Tahoma"/>
              </a:rPr>
              <a:t>Thinking of a child as behaving </a:t>
            </a:r>
          </a:p>
          <a:p>
            <a:pPr algn="ctr"/>
            <a:r>
              <a:rPr lang="en-GB" sz="3600" b="1" dirty="0">
                <a:latin typeface="Tahoma"/>
                <a:ea typeface="Tahoma"/>
                <a:cs typeface="Tahoma"/>
              </a:rPr>
              <a:t>badly disposes you to think of punishment.  </a:t>
            </a:r>
          </a:p>
          <a:p>
            <a:pPr algn="ctr"/>
            <a:r>
              <a:rPr lang="en-GB" sz="3600" b="1" dirty="0">
                <a:latin typeface="Tahoma"/>
                <a:ea typeface="Tahoma"/>
                <a:cs typeface="Tahoma"/>
              </a:rPr>
              <a:t>Thinking of a child as struggling to handle </a:t>
            </a:r>
          </a:p>
          <a:p>
            <a:pPr algn="ctr"/>
            <a:r>
              <a:rPr lang="en-GB" sz="3600" b="1" dirty="0">
                <a:latin typeface="Tahoma"/>
                <a:ea typeface="Tahoma"/>
                <a:cs typeface="Tahoma"/>
              </a:rPr>
              <a:t>something difficult encourages you to help </a:t>
            </a:r>
          </a:p>
          <a:p>
            <a:pPr algn="ctr"/>
            <a:r>
              <a:rPr lang="en-GB" sz="3600" b="1" dirty="0">
                <a:latin typeface="Tahoma"/>
                <a:ea typeface="Tahoma"/>
                <a:cs typeface="Tahoma"/>
              </a:rPr>
              <a:t>them through their distress.</a:t>
            </a:r>
          </a:p>
        </p:txBody>
      </p:sp>
      <p:sp>
        <p:nvSpPr>
          <p:cNvPr id="3" name="TextBox 18">
            <a:extLst>
              <a:ext uri="{FF2B5EF4-FFF2-40B4-BE49-F238E27FC236}">
                <a16:creationId xmlns:a16="http://schemas.microsoft.com/office/drawing/2014/main" id="{00FF94BE-9D82-FBB2-B09C-3362628A70D4}"/>
              </a:ext>
            </a:extLst>
          </p:cNvPr>
          <p:cNvSpPr txBox="1"/>
          <p:nvPr/>
        </p:nvSpPr>
        <p:spPr>
          <a:xfrm>
            <a:off x="2583900" y="9489769"/>
            <a:ext cx="3419773" cy="490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8"/>
              </a:lnSpc>
            </a:pPr>
            <a:r>
              <a:rPr lang="en-US" sz="2799" dirty="0">
                <a:solidFill>
                  <a:srgbClr val="000000"/>
                </a:solidFill>
                <a:latin typeface="Tahoma"/>
              </a:rPr>
              <a:t>#IQMFamily</a:t>
            </a:r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BB626843-51AE-BB4F-9F2A-7106FF746EDA}"/>
              </a:ext>
            </a:extLst>
          </p:cNvPr>
          <p:cNvGrpSpPr/>
          <p:nvPr/>
        </p:nvGrpSpPr>
        <p:grpSpPr>
          <a:xfrm>
            <a:off x="14689712" y="-4133781"/>
            <a:ext cx="6166608" cy="6166608"/>
            <a:chOff x="0" y="0"/>
            <a:chExt cx="812800" cy="812800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90DB9EB8-5E7B-676D-DFB5-4B1202F5749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4287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562B1996-F002-F47D-8082-5CCD4C59B40C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6">
            <a:extLst>
              <a:ext uri="{FF2B5EF4-FFF2-40B4-BE49-F238E27FC236}">
                <a16:creationId xmlns:a16="http://schemas.microsoft.com/office/drawing/2014/main" id="{772B79F0-FA18-2FC8-7F21-A42D04DDCA28}"/>
              </a:ext>
            </a:extLst>
          </p:cNvPr>
          <p:cNvGrpSpPr/>
          <p:nvPr/>
        </p:nvGrpSpPr>
        <p:grpSpPr>
          <a:xfrm>
            <a:off x="13885921" y="8900309"/>
            <a:ext cx="5371769" cy="5371769"/>
            <a:chOff x="0" y="0"/>
            <a:chExt cx="812800" cy="812800"/>
          </a:xfrm>
        </p:grpSpPr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6BBD421A-96DD-70DB-87D4-AF973E74985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09A4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TextBox 8">
              <a:extLst>
                <a:ext uri="{FF2B5EF4-FFF2-40B4-BE49-F238E27FC236}">
                  <a16:creationId xmlns:a16="http://schemas.microsoft.com/office/drawing/2014/main" id="{266F080A-F44C-1DEC-B269-86F650783D80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32918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5908" y="-135355"/>
            <a:ext cx="18288000" cy="1042235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53" t="-3076" r="-3076" b="-305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-475460" y="-2230104"/>
            <a:ext cx="4227497" cy="15201482"/>
          </a:xfrm>
          <a:custGeom>
            <a:avLst/>
            <a:gdLst/>
            <a:ahLst/>
            <a:cxnLst/>
            <a:rect l="l" t="t" r="r" b="b"/>
            <a:pathLst>
              <a:path w="4227497" h="15201482">
                <a:moveTo>
                  <a:pt x="0" y="0"/>
                </a:moveTo>
                <a:lnTo>
                  <a:pt x="4227497" y="0"/>
                </a:lnTo>
                <a:lnTo>
                  <a:pt x="4227497" y="15201483"/>
                </a:lnTo>
                <a:lnTo>
                  <a:pt x="0" y="152014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59585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/>
          <p:cNvGrpSpPr/>
          <p:nvPr/>
        </p:nvGrpSpPr>
        <p:grpSpPr>
          <a:xfrm>
            <a:off x="0" y="1028700"/>
            <a:ext cx="2977719" cy="8324867"/>
            <a:chOff x="0" y="0"/>
            <a:chExt cx="3970292" cy="11099823"/>
          </a:xfrm>
        </p:grpSpPr>
        <p:sp>
          <p:nvSpPr>
            <p:cNvPr id="11" name="Freeform 11">
              <a:hlinkClick r:id="rId5" tooltip="https://iqmaward.com/iqm-centre-of-excellence/"/>
            </p:cNvPr>
            <p:cNvSpPr/>
            <p:nvPr/>
          </p:nvSpPr>
          <p:spPr>
            <a:xfrm rot="-1079585">
              <a:off x="449508" y="405041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3"/>
                  </a:lnTo>
                  <a:lnTo>
                    <a:pt x="0" y="3115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2">
              <a:hlinkClick r:id="rId5" tooltip="https://iqmaward.com/iqm-centre-of-excellence/"/>
            </p:cNvPr>
            <p:cNvSpPr/>
            <p:nvPr/>
          </p:nvSpPr>
          <p:spPr>
            <a:xfrm rot="-1079585">
              <a:off x="405041" y="3934786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3"/>
                  </a:lnTo>
                  <a:lnTo>
                    <a:pt x="0" y="3115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3">
              <a:hlinkClick r:id="rId8" tooltip="https://iqmaward.com/iqm-flagship-school/"/>
            </p:cNvPr>
            <p:cNvSpPr/>
            <p:nvPr/>
          </p:nvSpPr>
          <p:spPr>
            <a:xfrm rot="-1079585">
              <a:off x="424108" y="7579039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4"/>
                  </a:lnTo>
                  <a:lnTo>
                    <a:pt x="0" y="3115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Google Shape;1141;p45">
            <a:extLst>
              <a:ext uri="{FF2B5EF4-FFF2-40B4-BE49-F238E27FC236}">
                <a16:creationId xmlns:a16="http://schemas.microsoft.com/office/drawing/2014/main" id="{D6B7F349-CABB-F1AA-E044-00ACEEBE8599}"/>
              </a:ext>
            </a:extLst>
          </p:cNvPr>
          <p:cNvSpPr/>
          <p:nvPr/>
        </p:nvSpPr>
        <p:spPr>
          <a:xfrm>
            <a:off x="3982022" y="515610"/>
            <a:ext cx="9528741" cy="7307478"/>
          </a:xfrm>
          <a:custGeom>
            <a:avLst/>
            <a:gdLst/>
            <a:ahLst/>
            <a:cxnLst/>
            <a:rect l="l" t="t" r="r" b="b"/>
            <a:pathLst>
              <a:path w="343840" h="300860" extrusionOk="0">
                <a:moveTo>
                  <a:pt x="343840" y="42980"/>
                </a:moveTo>
                <a:lnTo>
                  <a:pt x="343840" y="193410"/>
                </a:lnTo>
                <a:cubicBezTo>
                  <a:pt x="343840" y="217049"/>
                  <a:pt x="324499" y="236390"/>
                  <a:pt x="300860" y="236390"/>
                </a:cubicBezTo>
                <a:lnTo>
                  <a:pt x="214900" y="236390"/>
                </a:lnTo>
                <a:lnTo>
                  <a:pt x="214900" y="300860"/>
                </a:lnTo>
                <a:lnTo>
                  <a:pt x="128940" y="236390"/>
                </a:lnTo>
                <a:lnTo>
                  <a:pt x="42980" y="236390"/>
                </a:lnTo>
                <a:cubicBezTo>
                  <a:pt x="19320" y="236390"/>
                  <a:pt x="0" y="217049"/>
                  <a:pt x="0" y="193410"/>
                </a:cubicBezTo>
                <a:lnTo>
                  <a:pt x="0" y="42980"/>
                </a:lnTo>
                <a:cubicBezTo>
                  <a:pt x="0" y="19341"/>
                  <a:pt x="19320" y="0"/>
                  <a:pt x="42980" y="0"/>
                </a:cubicBezTo>
                <a:lnTo>
                  <a:pt x="300860" y="0"/>
                </a:lnTo>
                <a:cubicBezTo>
                  <a:pt x="324499" y="0"/>
                  <a:pt x="343840" y="19341"/>
                  <a:pt x="343840" y="4298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6BB8FE-5FC8-051F-DDAB-BB5753323CE0}"/>
              </a:ext>
            </a:extLst>
          </p:cNvPr>
          <p:cNvSpPr/>
          <p:nvPr/>
        </p:nvSpPr>
        <p:spPr>
          <a:xfrm>
            <a:off x="4181246" y="1312035"/>
            <a:ext cx="9320793" cy="406265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420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“You can’t teach children to </a:t>
            </a:r>
            <a:r>
              <a:rPr lang="en-GB" sz="4200" b="1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behave </a:t>
            </a:r>
            <a:r>
              <a:rPr lang="en-GB" sz="420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better by making them feel </a:t>
            </a:r>
            <a:r>
              <a:rPr lang="en-GB" sz="4200" b="1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worse.  </a:t>
            </a:r>
          </a:p>
          <a:p>
            <a:pPr algn="ctr"/>
            <a:r>
              <a:rPr lang="en-GB" sz="420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When children feel </a:t>
            </a:r>
            <a:r>
              <a:rPr lang="en-GB" sz="4200" b="1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better, </a:t>
            </a:r>
            <a:r>
              <a:rPr lang="en-GB" sz="420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they</a:t>
            </a:r>
            <a:r>
              <a:rPr lang="en-GB" sz="4200" b="1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 behave better</a:t>
            </a:r>
            <a:r>
              <a:rPr lang="en-GB" sz="420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.”</a:t>
            </a:r>
          </a:p>
          <a:p>
            <a:pPr algn="ctr"/>
            <a:endParaRPr lang="en-GB" sz="3600" b="1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algn="ctr"/>
            <a:r>
              <a:rPr lang="en-GB" sz="2700" b="1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Pam Leo</a:t>
            </a:r>
          </a:p>
          <a:p>
            <a:pPr algn="ctr"/>
            <a:r>
              <a:rPr lang="en-GB" sz="2700" b="1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Author of Connecting Parenting</a:t>
            </a:r>
          </a:p>
        </p:txBody>
      </p:sp>
      <p:pic>
        <p:nvPicPr>
          <p:cNvPr id="16" name="Google Shape;64;p9" descr="A playground with a playground in the background&#10;&#10;Description automatically generated">
            <a:extLst>
              <a:ext uri="{FF2B5EF4-FFF2-40B4-BE49-F238E27FC236}">
                <a16:creationId xmlns:a16="http://schemas.microsoft.com/office/drawing/2014/main" id="{7BF0E7D0-226C-9EFB-4AF9-F970E54F1DB9}"/>
              </a:ext>
            </a:extLst>
          </p:cNvPr>
          <p:cNvPicPr preferRelativeResize="0"/>
          <p:nvPr/>
        </p:nvPicPr>
        <p:blipFill>
          <a:blip r:embed="rId10"/>
          <a:srcRect/>
          <a:stretch/>
        </p:blipFill>
        <p:spPr>
          <a:xfrm>
            <a:off x="13152498" y="3844922"/>
            <a:ext cx="7942998" cy="7408383"/>
          </a:xfrm>
          <a:custGeom>
            <a:avLst/>
            <a:gdLst/>
            <a:ahLst/>
            <a:cxnLst/>
            <a:rect l="l" t="t" r="r" b="b"/>
            <a:pathLst>
              <a:path w="4193138" h="4193138" extrusionOk="0">
                <a:moveTo>
                  <a:pt x="2096569" y="0"/>
                </a:moveTo>
                <a:cubicBezTo>
                  <a:pt x="3254472" y="0"/>
                  <a:pt x="4193138" y="938666"/>
                  <a:pt x="4193138" y="2096569"/>
                </a:cubicBezTo>
                <a:cubicBezTo>
                  <a:pt x="4193138" y="3254472"/>
                  <a:pt x="3254472" y="4193138"/>
                  <a:pt x="2096569" y="4193138"/>
                </a:cubicBezTo>
                <a:cubicBezTo>
                  <a:pt x="938666" y="4193138"/>
                  <a:pt x="0" y="3254472"/>
                  <a:pt x="0" y="2096569"/>
                </a:cubicBezTo>
                <a:cubicBezTo>
                  <a:pt x="0" y="938666"/>
                  <a:pt x="938666" y="0"/>
                  <a:pt x="2096569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TextBox 18">
            <a:extLst>
              <a:ext uri="{FF2B5EF4-FFF2-40B4-BE49-F238E27FC236}">
                <a16:creationId xmlns:a16="http://schemas.microsoft.com/office/drawing/2014/main" id="{8CD72482-9B87-BDEB-D1AC-20D6FB0B123B}"/>
              </a:ext>
            </a:extLst>
          </p:cNvPr>
          <p:cNvSpPr txBox="1"/>
          <p:nvPr/>
        </p:nvSpPr>
        <p:spPr>
          <a:xfrm>
            <a:off x="2583900" y="9489769"/>
            <a:ext cx="3419773" cy="490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8"/>
              </a:lnSpc>
            </a:pPr>
            <a:r>
              <a:rPr lang="en-US" sz="2799" dirty="0">
                <a:solidFill>
                  <a:srgbClr val="000000"/>
                </a:solidFill>
                <a:latin typeface="Tahoma"/>
              </a:rPr>
              <a:t>#IQMFamily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5DE6E2C-C782-546D-EBF0-903B4C820C46}"/>
              </a:ext>
            </a:extLst>
          </p:cNvPr>
          <p:cNvGrpSpPr/>
          <p:nvPr/>
        </p:nvGrpSpPr>
        <p:grpSpPr>
          <a:xfrm>
            <a:off x="14689712" y="-4133781"/>
            <a:ext cx="6166608" cy="6166608"/>
            <a:chOff x="0" y="0"/>
            <a:chExt cx="812800" cy="812800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8C229745-F74E-0A49-B79B-CAC94B0FD35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4287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643879D4-BFC6-9BC8-7EB4-5447FF2A9275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6">
            <a:extLst>
              <a:ext uri="{FF2B5EF4-FFF2-40B4-BE49-F238E27FC236}">
                <a16:creationId xmlns:a16="http://schemas.microsoft.com/office/drawing/2014/main" id="{B44C67D4-A460-28D1-49E3-B4E8AB63F1B9}"/>
              </a:ext>
            </a:extLst>
          </p:cNvPr>
          <p:cNvGrpSpPr/>
          <p:nvPr/>
        </p:nvGrpSpPr>
        <p:grpSpPr>
          <a:xfrm>
            <a:off x="13885921" y="8900309"/>
            <a:ext cx="5371769" cy="5371769"/>
            <a:chOff x="0" y="0"/>
            <a:chExt cx="812800" cy="812800"/>
          </a:xfrm>
        </p:grpSpPr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F4FF0707-0DE4-17BE-EEB4-77033A6A52A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09A4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TextBox 8">
              <a:extLst>
                <a:ext uri="{FF2B5EF4-FFF2-40B4-BE49-F238E27FC236}">
                  <a16:creationId xmlns:a16="http://schemas.microsoft.com/office/drawing/2014/main" id="{AB0BCDB7-B606-02C4-F68C-C80C0B66746D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971479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59ce971-8e4f-45dd-970f-28b2c027d3e3">
      <Terms xmlns="http://schemas.microsoft.com/office/infopath/2007/PartnerControls"/>
    </lcf76f155ced4ddcb4097134ff3c332f>
    <TaxCatchAll xmlns="6e3d52fe-50b3-4eff-a469-deeccc962dc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A8D93F5BFFD5243A1963B60F3485A07" ma:contentTypeVersion="15" ma:contentTypeDescription="Create a new document." ma:contentTypeScope="" ma:versionID="45cba8a91e4b6768a2810845adf1c285">
  <xsd:schema xmlns:xsd="http://www.w3.org/2001/XMLSchema" xmlns:xs="http://www.w3.org/2001/XMLSchema" xmlns:p="http://schemas.microsoft.com/office/2006/metadata/properties" xmlns:ns2="259ce971-8e4f-45dd-970f-28b2c027d3e3" xmlns:ns3="6e3d52fe-50b3-4eff-a469-deeccc962dc4" targetNamespace="http://schemas.microsoft.com/office/2006/metadata/properties" ma:root="true" ma:fieldsID="a005b20fd4ec57cc7b4b0000cf229d05" ns2:_="" ns3:_="">
    <xsd:import namespace="259ce971-8e4f-45dd-970f-28b2c027d3e3"/>
    <xsd:import namespace="6e3d52fe-50b3-4eff-a469-deeccc962d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9ce971-8e4f-45dd-970f-28b2c027d3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de486aba-4ae0-446c-829b-2528bae80bd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3d52fe-50b3-4eff-a469-deeccc962dc4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825485df-fef4-433c-961e-91cf44355d6c}" ma:internalName="TaxCatchAll" ma:showField="CatchAllData" ma:web="6e3d52fe-50b3-4eff-a469-deeccc962dc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ACFAA9E-3A1D-4C96-8C8A-DD35191D1C53}">
  <ds:schemaRefs>
    <ds:schemaRef ds:uri="http://schemas.microsoft.com/office/2006/metadata/properties"/>
    <ds:schemaRef ds:uri="http://schemas.microsoft.com/office/infopath/2007/PartnerControls"/>
    <ds:schemaRef ds:uri="259ce971-8e4f-45dd-970f-28b2c027d3e3"/>
    <ds:schemaRef ds:uri="6e3d52fe-50b3-4eff-a469-deeccc962dc4"/>
  </ds:schemaRefs>
</ds:datastoreItem>
</file>

<file path=customXml/itemProps2.xml><?xml version="1.0" encoding="utf-8"?>
<ds:datastoreItem xmlns:ds="http://schemas.openxmlformats.org/officeDocument/2006/customXml" ds:itemID="{4C2C064A-F1BB-4E2C-B86C-B16AB36297D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C11768C-008B-40C8-AAE4-15AAF0D63056}">
  <ds:schemaRefs>
    <ds:schemaRef ds:uri="259ce971-8e4f-45dd-970f-28b2c027d3e3"/>
    <ds:schemaRef ds:uri="6e3d52fe-50b3-4eff-a469-deeccc962dc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595</Words>
  <Application>Microsoft Office PowerPoint</Application>
  <PresentationFormat>Custom</PresentationFormat>
  <Paragraphs>97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Tahoma Bold</vt:lpstr>
      <vt:lpstr>Arial</vt:lpstr>
      <vt:lpstr>Tahoma</vt:lpstr>
      <vt:lpstr>Raleway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 for National Inclusion Conference</dc:title>
  <dc:creator>siona robson</dc:creator>
  <cp:lastModifiedBy>Sarah Henderson</cp:lastModifiedBy>
  <cp:revision>239</cp:revision>
  <cp:lastPrinted>2023-10-20T15:07:34Z</cp:lastPrinted>
  <dcterms:created xsi:type="dcterms:W3CDTF">2006-08-16T00:00:00Z</dcterms:created>
  <dcterms:modified xsi:type="dcterms:W3CDTF">2025-02-07T09:07:51Z</dcterms:modified>
  <dc:identifier>DAFuzO5b474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0x0101009A8D93F5BFFD5243A1963B60F3485A07</vt:lpwstr>
  </property>
  <property fmtid="{D5CDD505-2E9C-101B-9397-08002B2CF9AE}" pid="3" name="MediaServiceImageTags">
    <vt:lpwstr/>
  </property>
</Properties>
</file>