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93" r:id="rId5"/>
    <p:sldId id="540" r:id="rId6"/>
    <p:sldId id="537" r:id="rId7"/>
    <p:sldId id="543" r:id="rId8"/>
    <p:sldId id="538" r:id="rId9"/>
    <p:sldId id="539" r:id="rId10"/>
    <p:sldId id="541" r:id="rId11"/>
    <p:sldId id="542" r:id="rId12"/>
    <p:sldId id="259" r:id="rId13"/>
    <p:sldId id="533" r:id="rId14"/>
    <p:sldId id="260" r:id="rId15"/>
    <p:sldId id="535" r:id="rId16"/>
    <p:sldId id="271" r:id="rId17"/>
    <p:sldId id="272" r:id="rId18"/>
    <p:sldId id="273" r:id="rId19"/>
    <p:sldId id="536" r:id="rId20"/>
    <p:sldId id="265" r:id="rId21"/>
    <p:sldId id="264" r:id="rId22"/>
    <p:sldId id="524" r:id="rId23"/>
    <p:sldId id="26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318E353-45CF-46B1-9FB2-38AAF1E44298}" type="datetimeFigureOut">
              <a:rPr lang="en-GB" smtClean="0"/>
              <a:t>28/01/2025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5F164C-1969-4113-9B48-13E8CFF0A1CD}" type="slidenum">
              <a:rPr lang="en-GB" smtClean="0"/>
              <a:t>‹#›</a:t>
            </a:fld>
            <a:endParaRPr lang="en-GB"/>
          </a:p>
        </p:txBody>
      </p:sp>
    </p:spTree>
    <p:extLst>
      <p:ext uri="{BB962C8B-B14F-4D97-AF65-F5344CB8AC3E}">
        <p14:creationId xmlns:p14="http://schemas.microsoft.com/office/powerpoint/2010/main" val="78116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13C20E-A84C-4A63-AE05-46C6D00DD43E}" type="slidenum">
              <a:rPr lang="en-GB" smtClean="0"/>
              <a:t>9</a:t>
            </a:fld>
            <a:endParaRPr lang="en-GB"/>
          </a:p>
        </p:txBody>
      </p:sp>
    </p:spTree>
    <p:extLst>
      <p:ext uri="{BB962C8B-B14F-4D97-AF65-F5344CB8AC3E}">
        <p14:creationId xmlns:p14="http://schemas.microsoft.com/office/powerpoint/2010/main" val="264150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put this slide in because a lot of the time people who we meet  say oh yes we do that, we run a Nurture group </a:t>
            </a:r>
          </a:p>
          <a:p>
            <a:r>
              <a:rPr lang="en-GB" dirty="0"/>
              <a:t>But often when we unpick this, their Nurture offer doesn’t follow the strict nurture principles  </a:t>
            </a:r>
          </a:p>
        </p:txBody>
      </p:sp>
      <p:sp>
        <p:nvSpPr>
          <p:cNvPr id="4" name="Slide Number Placeholder 3"/>
          <p:cNvSpPr>
            <a:spLocks noGrp="1"/>
          </p:cNvSpPr>
          <p:nvPr>
            <p:ph type="sldNum" sz="quarter" idx="5"/>
          </p:nvPr>
        </p:nvSpPr>
        <p:spPr/>
        <p:txBody>
          <a:bodyPr/>
          <a:lstStyle/>
          <a:p>
            <a:fld id="{B013C20E-A84C-4A63-AE05-46C6D00DD43E}" type="slidenum">
              <a:rPr lang="en-GB" smtClean="0"/>
              <a:t>10</a:t>
            </a:fld>
            <a:endParaRPr lang="en-GB"/>
          </a:p>
        </p:txBody>
      </p:sp>
    </p:spTree>
    <p:extLst>
      <p:ext uri="{BB962C8B-B14F-4D97-AF65-F5344CB8AC3E}">
        <p14:creationId xmlns:p14="http://schemas.microsoft.com/office/powerpoint/2010/main" val="278999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widely these are some of the impacts that schools reported from their nurture provision. </a:t>
            </a:r>
          </a:p>
          <a:p>
            <a:endParaRPr lang="en-GB" dirty="0"/>
          </a:p>
          <a:p>
            <a:r>
              <a:rPr lang="en-GB" dirty="0"/>
              <a:t>NB – have had reduced data in last couple of years (for obvious reasons) but keen to get this going again – provides benefits to you as a setting as well as for us. </a:t>
            </a:r>
          </a:p>
        </p:txBody>
      </p:sp>
      <p:sp>
        <p:nvSpPr>
          <p:cNvPr id="4" name="Slide Number Placeholder 3"/>
          <p:cNvSpPr>
            <a:spLocks noGrp="1"/>
          </p:cNvSpPr>
          <p:nvPr>
            <p:ph type="sldNum" sz="quarter" idx="5"/>
          </p:nvPr>
        </p:nvSpPr>
        <p:spPr/>
        <p:txBody>
          <a:bodyPr/>
          <a:lstStyle/>
          <a:p>
            <a:fld id="{460A63A1-A8FF-494F-9AF7-4C81AABE2807}" type="slidenum">
              <a:rPr lang="en-GB" smtClean="0"/>
              <a:t>18</a:t>
            </a:fld>
            <a:endParaRPr lang="en-GB"/>
          </a:p>
        </p:txBody>
      </p:sp>
    </p:spTree>
    <p:extLst>
      <p:ext uri="{BB962C8B-B14F-4D97-AF65-F5344CB8AC3E}">
        <p14:creationId xmlns:p14="http://schemas.microsoft.com/office/powerpoint/2010/main" val="42916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387E-6791-83F6-C99B-AF2AEDD44E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774B65-C2FA-B3AE-D513-E964080A3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F5E238-D2C7-2CFA-DDB4-C18F9DDC61F8}"/>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5" name="Footer Placeholder 4">
            <a:extLst>
              <a:ext uri="{FF2B5EF4-FFF2-40B4-BE49-F238E27FC236}">
                <a16:creationId xmlns:a16="http://schemas.microsoft.com/office/drawing/2014/main" id="{03137030-CC8A-4E42-B2E2-262CE560B1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E403D-31FB-FADD-6380-1544F177F6A2}"/>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65215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F93E-CEE4-FFA1-A3FF-43E26FE4E5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C92BE5-28D3-BB16-5D30-063863F44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8B4A5-3ED8-773F-D7F4-D8AAF8AEB4CE}"/>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5" name="Footer Placeholder 4">
            <a:extLst>
              <a:ext uri="{FF2B5EF4-FFF2-40B4-BE49-F238E27FC236}">
                <a16:creationId xmlns:a16="http://schemas.microsoft.com/office/drawing/2014/main" id="{ADB8380E-228F-DE8C-0F8F-0B4590EFC1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D326E0-FF9F-BE62-CA74-B68A1140977F}"/>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255635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614585-036D-BFC2-6D75-F80AA6033B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E92FD2-C603-09C4-6CFE-B462247468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DFCA0-F45E-517A-F2B0-6896D6791131}"/>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5" name="Footer Placeholder 4">
            <a:extLst>
              <a:ext uri="{FF2B5EF4-FFF2-40B4-BE49-F238E27FC236}">
                <a16:creationId xmlns:a16="http://schemas.microsoft.com/office/drawing/2014/main" id="{AF0C06DB-0DEE-7DDC-0E19-3F519AC53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5E17D6-9F7F-0ED9-06BA-8A41CAB666EE}"/>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252742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D4C8-69C5-8184-42DD-317A83E0CC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6BFECE-7CB8-0FA7-8C22-C25CA0ECC6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8ED6C-13CD-F499-B101-D9DB59CF79FF}"/>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5" name="Footer Placeholder 4">
            <a:extLst>
              <a:ext uri="{FF2B5EF4-FFF2-40B4-BE49-F238E27FC236}">
                <a16:creationId xmlns:a16="http://schemas.microsoft.com/office/drawing/2014/main" id="{E97D373C-BE67-FAA1-A06C-A91AADFA3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77B65-4694-8AF9-9632-B65995C466CC}"/>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267980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C059-C4BB-B8A5-5FD7-2F197ACBA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B51AF2-894B-AE4C-1AF9-CDFA4F67D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658AF-31D9-8AC1-0A71-0669B13C14B8}"/>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5" name="Footer Placeholder 4">
            <a:extLst>
              <a:ext uri="{FF2B5EF4-FFF2-40B4-BE49-F238E27FC236}">
                <a16:creationId xmlns:a16="http://schemas.microsoft.com/office/drawing/2014/main" id="{E273CBC0-26CF-6397-FE2B-5B9908EB4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0424-DE55-DC0F-84A1-8E30E8C9BDA1}"/>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421631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F94D-79C0-EDA4-C718-7624728082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4C984-DBE7-29D8-6B7C-5164BED66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13A15-5171-0487-B66E-F72A6CD12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CE2A47-0743-EDC8-FF0A-B0B3836FA611}"/>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6" name="Footer Placeholder 5">
            <a:extLst>
              <a:ext uri="{FF2B5EF4-FFF2-40B4-BE49-F238E27FC236}">
                <a16:creationId xmlns:a16="http://schemas.microsoft.com/office/drawing/2014/main" id="{C992109C-671A-6090-02FD-3AE297D2D3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2AC12D-5D67-BA58-B4ED-FA02768A9177}"/>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390609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D5D7-9A2A-F68D-E6CA-2D1911754D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38C67F-44DD-17B0-0007-8D79C5DC1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0AFF9-3062-0983-1E79-0A544BE50D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CAF992-2D7A-43B9-A318-04CD66C2A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4A67A-F4F9-9275-2B17-10C48BB42F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D4F946-3692-8C22-FA98-9467FA690BD1}"/>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8" name="Footer Placeholder 7">
            <a:extLst>
              <a:ext uri="{FF2B5EF4-FFF2-40B4-BE49-F238E27FC236}">
                <a16:creationId xmlns:a16="http://schemas.microsoft.com/office/drawing/2014/main" id="{A2517FFA-6638-9172-68A6-C7AB94BFF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54F9DB-865C-FBE7-1CED-72B0059927DB}"/>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38239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A9E5-419A-D5AB-0D95-86CBE6B90B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DF5451-1CD8-9E41-86BE-CD3A623F94AE}"/>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4" name="Footer Placeholder 3">
            <a:extLst>
              <a:ext uri="{FF2B5EF4-FFF2-40B4-BE49-F238E27FC236}">
                <a16:creationId xmlns:a16="http://schemas.microsoft.com/office/drawing/2014/main" id="{2BA6F6C2-4E3B-5D76-17B5-8F880FED24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437D96-85CA-4555-E1E2-F70AACA47513}"/>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345194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754A4-402B-6D74-0037-C89EFE780651}"/>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3" name="Footer Placeholder 2">
            <a:extLst>
              <a:ext uri="{FF2B5EF4-FFF2-40B4-BE49-F238E27FC236}">
                <a16:creationId xmlns:a16="http://schemas.microsoft.com/office/drawing/2014/main" id="{F23C8A60-4DE7-7275-9B5A-94AF26E9D1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D3011B-B805-F402-65D3-5AF5552175AD}"/>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411345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ABF4-F2E7-A7C4-D2B2-5BA69026F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088024-3786-D823-4B56-71279C25E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401213-AF5A-91B4-3FAE-DD97323BF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59B88-1292-E3C9-DFC1-D5E1D463D491}"/>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6" name="Footer Placeholder 5">
            <a:extLst>
              <a:ext uri="{FF2B5EF4-FFF2-40B4-BE49-F238E27FC236}">
                <a16:creationId xmlns:a16="http://schemas.microsoft.com/office/drawing/2014/main" id="{12CE8330-D808-485B-3E62-3457DA479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0A5694-F40A-100A-F4FC-8E10AE8860FB}"/>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383889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C034-84B7-8298-2145-16826E280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F9E4-5598-BEF8-F73D-A7BDAA229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7A6A59-DC9F-6221-FCA3-35D48423F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8059A-5449-A48B-2045-89E4003F1AB1}"/>
              </a:ext>
            </a:extLst>
          </p:cNvPr>
          <p:cNvSpPr>
            <a:spLocks noGrp="1"/>
          </p:cNvSpPr>
          <p:nvPr>
            <p:ph type="dt" sz="half" idx="10"/>
          </p:nvPr>
        </p:nvSpPr>
        <p:spPr/>
        <p:txBody>
          <a:bodyPr/>
          <a:lstStyle/>
          <a:p>
            <a:fld id="{903EFC46-36A1-497E-AD7E-4355450B419F}" type="datetimeFigureOut">
              <a:rPr lang="en-GB" smtClean="0"/>
              <a:t>28/01/2025</a:t>
            </a:fld>
            <a:endParaRPr lang="en-GB"/>
          </a:p>
        </p:txBody>
      </p:sp>
      <p:sp>
        <p:nvSpPr>
          <p:cNvPr id="6" name="Footer Placeholder 5">
            <a:extLst>
              <a:ext uri="{FF2B5EF4-FFF2-40B4-BE49-F238E27FC236}">
                <a16:creationId xmlns:a16="http://schemas.microsoft.com/office/drawing/2014/main" id="{685D945D-2020-ADF1-8B64-7B0DC1A74B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A17019-7F82-FC8B-6CB1-0C608FD2990B}"/>
              </a:ext>
            </a:extLst>
          </p:cNvPr>
          <p:cNvSpPr>
            <a:spLocks noGrp="1"/>
          </p:cNvSpPr>
          <p:nvPr>
            <p:ph type="sldNum" sz="quarter" idx="12"/>
          </p:nvPr>
        </p:nvSpPr>
        <p:spPr/>
        <p:txBody>
          <a:bodyPr/>
          <a:lstStyle/>
          <a:p>
            <a:fld id="{4C2CB095-4399-4201-BDF3-CCE45B9CC8A2}" type="slidenum">
              <a:rPr lang="en-GB" smtClean="0"/>
              <a:t>‹#›</a:t>
            </a:fld>
            <a:endParaRPr lang="en-GB"/>
          </a:p>
        </p:txBody>
      </p:sp>
    </p:spTree>
    <p:extLst>
      <p:ext uri="{BB962C8B-B14F-4D97-AF65-F5344CB8AC3E}">
        <p14:creationId xmlns:p14="http://schemas.microsoft.com/office/powerpoint/2010/main" val="274901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CEED1-5FBD-F61E-9A15-396BF475B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CC3411-5385-4F36-F637-009003E0A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8152C8-51F5-F69A-6B5D-48D66AA93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3EFC46-36A1-497E-AD7E-4355450B419F}" type="datetimeFigureOut">
              <a:rPr lang="en-GB" smtClean="0"/>
              <a:t>28/01/2025</a:t>
            </a:fld>
            <a:endParaRPr lang="en-GB"/>
          </a:p>
        </p:txBody>
      </p:sp>
      <p:sp>
        <p:nvSpPr>
          <p:cNvPr id="5" name="Footer Placeholder 4">
            <a:extLst>
              <a:ext uri="{FF2B5EF4-FFF2-40B4-BE49-F238E27FC236}">
                <a16:creationId xmlns:a16="http://schemas.microsoft.com/office/drawing/2014/main" id="{7A11B8EB-0B76-588D-D0D3-A67472A9E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EFB12DD-CC2A-4AB7-093A-3391E5F5E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2CB095-4399-4201-BDF3-CCE45B9CC8A2}" type="slidenum">
              <a:rPr lang="en-GB" smtClean="0"/>
              <a:t>‹#›</a:t>
            </a:fld>
            <a:endParaRPr lang="en-GB"/>
          </a:p>
        </p:txBody>
      </p:sp>
    </p:spTree>
    <p:extLst>
      <p:ext uri="{BB962C8B-B14F-4D97-AF65-F5344CB8AC3E}">
        <p14:creationId xmlns:p14="http://schemas.microsoft.com/office/powerpoint/2010/main" val="257636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iqmaward.com/iqm-centre-of-excellence/" TargetMode="External"/><Relationship Id="rId10" Type="http://schemas.openxmlformats.org/officeDocument/2006/relationships/image" Target="../media/image7.png"/><Relationship Id="rId4" Type="http://schemas.openxmlformats.org/officeDocument/2006/relationships/image" Target="../media/image3.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qmaward.com/iqm-centre-of-excellence/" TargetMode="External"/><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iqmaward.com/iqm-centre-of-excellence/" TargetMode="Externa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hyperlink" Target="https://svgsilh.com/image/2023867.html" TargetMode="External"/><Relationship Id="rId10" Type="http://schemas.openxmlformats.org/officeDocument/2006/relationships/image" Target="../media/image5.png"/><Relationship Id="rId4" Type="http://schemas.openxmlformats.org/officeDocument/2006/relationships/image" Target="../media/image12.svg"/><Relationship Id="rId9" Type="http://schemas.openxmlformats.org/officeDocument/2006/relationships/image" Target="../media/image4.png"/><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hyperlink" Target="https://svgsilh.com/image/2023867.html" TargetMode="External"/><Relationship Id="rId10" Type="http://schemas.openxmlformats.org/officeDocument/2006/relationships/image" Target="../media/image5.png"/><Relationship Id="rId4" Type="http://schemas.openxmlformats.org/officeDocument/2006/relationships/image" Target="../media/image12.svg"/><Relationship Id="rId9" Type="http://schemas.openxmlformats.org/officeDocument/2006/relationships/image" Target="../media/image4.png"/><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hyperlink" Target="https://svgsilh.com/image/2023867.html" TargetMode="External"/><Relationship Id="rId10" Type="http://schemas.openxmlformats.org/officeDocument/2006/relationships/image" Target="../media/image5.png"/><Relationship Id="rId4" Type="http://schemas.openxmlformats.org/officeDocument/2006/relationships/image" Target="../media/image12.svg"/><Relationship Id="rId9" Type="http://schemas.openxmlformats.org/officeDocument/2006/relationships/image" Target="../media/image4.png"/><Relationship Id="rId1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iqmaward.com/iqm-centre-of-excellence/" TargetMode="Externa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hyperlink" Target="https://svgsilh.com/image/2023867.html" TargetMode="External"/><Relationship Id="rId10" Type="http://schemas.openxmlformats.org/officeDocument/2006/relationships/image" Target="../media/image5.png"/><Relationship Id="rId4" Type="http://schemas.openxmlformats.org/officeDocument/2006/relationships/image" Target="../media/image12.svg"/><Relationship Id="rId9" Type="http://schemas.openxmlformats.org/officeDocument/2006/relationships/image" Target="../media/image4.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iqmaward.com/iqm-centre-of-excellence/" TargetMode="External"/><Relationship Id="rId4" Type="http://schemas.openxmlformats.org/officeDocument/2006/relationships/image" Target="../media/image3.sv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4.pn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iqmaward.com/iqm-centre-of-excellence/" TargetMode="Externa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e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iqmaward.com/iqm-centre-of-excellence/" TargetMode="External"/><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16.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hyperlink" Target="https://iqmaward.com/iqm-centre-of-excellenc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iqmaward.com/iqm-centre-of-excellence/" TargetMode="Externa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iqmaward.com/iqm-centre-of-excellence/" TargetMode="Externa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iqmaward.com/iqm-centre-of-excellence/" TargetMode="Externa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iqmaward.com/iqm-centre-of-excellence/" TargetMode="Externa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hyperlink" Target="https://iqmaward.com/iqm-centre-of-excellence/" TargetMode="External"/><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iqmaward.com/iqm-centre-of-excellence/" TargetMode="External"/><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25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9793141" y="-2645685"/>
            <a:ext cx="4111072" cy="411107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a:p>
          </p:txBody>
        </p:sp>
        <p:sp>
          <p:nvSpPr>
            <p:cNvPr id="5" name="TextBox 5"/>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6"/>
          <p:cNvGrpSpPr/>
          <p:nvPr/>
        </p:nvGrpSpPr>
        <p:grpSpPr>
          <a:xfrm>
            <a:off x="9339831" y="5933540"/>
            <a:ext cx="3581179" cy="358117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a:p>
          </p:txBody>
        </p:sp>
        <p:sp>
          <p:nvSpPr>
            <p:cNvPr id="8" name="TextBox 8"/>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 name="Freeform 9"/>
          <p:cNvSpPr/>
          <p:nvPr/>
        </p:nvSpPr>
        <p:spPr>
          <a:xfrm>
            <a:off x="-316973"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10" name="Group 10"/>
          <p:cNvGrpSpPr/>
          <p:nvPr/>
        </p:nvGrpSpPr>
        <p:grpSpPr>
          <a:xfrm>
            <a:off x="0" y="685801"/>
            <a:ext cx="1985146" cy="5549911"/>
            <a:chOff x="0" y="0"/>
            <a:chExt cx="3970292" cy="11099823"/>
          </a:xfrm>
        </p:grpSpPr>
        <p:sp>
          <p:nvSpPr>
            <p:cNvPr id="11" name="Freeform 11">
              <a:hlinkClick r:id="rId5"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2" name="Freeform 12">
              <a:hlinkClick r:id="rId5"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3" name="Freeform 13">
              <a:hlinkClick r:id="rId8"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16" name="TextBox 16"/>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a:solidFill>
                  <a:srgbClr val="000000"/>
                </a:solidFill>
                <a:latin typeface="Tahoma"/>
                <a:ea typeface="Tahoma"/>
                <a:cs typeface="Tahoma"/>
                <a:sym typeface="Tahoma"/>
              </a:rPr>
              <a:t>#IQMFamily</a:t>
            </a:r>
          </a:p>
        </p:txBody>
      </p:sp>
      <p:sp>
        <p:nvSpPr>
          <p:cNvPr id="14" name="TextBox 15">
            <a:extLst>
              <a:ext uri="{FF2B5EF4-FFF2-40B4-BE49-F238E27FC236}">
                <a16:creationId xmlns:a16="http://schemas.microsoft.com/office/drawing/2014/main" id="{52B194B1-CE3B-C6F5-6279-05AFBA070091}"/>
              </a:ext>
            </a:extLst>
          </p:cNvPr>
          <p:cNvSpPr txBox="1"/>
          <p:nvPr/>
        </p:nvSpPr>
        <p:spPr>
          <a:xfrm>
            <a:off x="2630756" y="553446"/>
            <a:ext cx="9502765" cy="65928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4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Creating a Nurture Grou</a:t>
            </a:r>
            <a:r>
              <a:rPr lang="en-US" sz="4400" b="1" dirty="0">
                <a:solidFill>
                  <a:srgbClr val="1B7046"/>
                </a:solidFill>
                <a:latin typeface="Tahoma" panose="020B0604030504040204" pitchFamily="34" charset="0"/>
                <a:ea typeface="Tahoma" panose="020B0604030504040204" pitchFamily="34" charset="0"/>
                <a:cs typeface="Tahoma" panose="020B0604030504040204" pitchFamily="34" charset="0"/>
              </a:rPr>
              <a:t>p</a:t>
            </a:r>
            <a:endParaRPr lang="en-US" sz="4400" b="1"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35D0C30F-1BA5-0BDA-E515-1532096EBBDA}"/>
              </a:ext>
            </a:extLst>
          </p:cNvPr>
          <p:cNvSpPr txBox="1"/>
          <p:nvPr/>
        </p:nvSpPr>
        <p:spPr>
          <a:xfrm>
            <a:off x="2630756" y="2151727"/>
            <a:ext cx="7114032" cy="2554545"/>
          </a:xfrm>
          <a:prstGeom prst="rect">
            <a:avLst/>
          </a:prstGeom>
          <a:noFill/>
        </p:spPr>
        <p:txBody>
          <a:bodyPr wrap="square">
            <a:spAutoFit/>
          </a:bodyPr>
          <a:lstStyle/>
          <a:p>
            <a:r>
              <a:rPr lang="en-GB" sz="3200" b="1" dirty="0">
                <a:effectLst/>
                <a:latin typeface="Tahoma" panose="020B0604030504040204" pitchFamily="34" charset="0"/>
                <a:ea typeface="Tahoma" panose="020B0604030504040204" pitchFamily="34" charset="0"/>
                <a:cs typeface="Tahoma" panose="020B0604030504040204" pitchFamily="34" charset="0"/>
              </a:rPr>
              <a:t>Presented by </a:t>
            </a:r>
            <a:r>
              <a:rPr lang="en-US" sz="3200" b="1" dirty="0">
                <a:effectLst/>
                <a:latin typeface="Tahoma" panose="020B0604030504040204" pitchFamily="34" charset="0"/>
                <a:ea typeface="Tahoma" panose="020B0604030504040204" pitchFamily="34" charset="0"/>
                <a:cs typeface="Tahoma" panose="020B0604030504040204" pitchFamily="34" charset="0"/>
              </a:rPr>
              <a:t>Amy Marshall</a:t>
            </a:r>
          </a:p>
          <a:p>
            <a:endParaRPr lang="en-US" sz="3200" b="1" dirty="0">
              <a:latin typeface="Tahoma" panose="020B0604030504040204" pitchFamily="34" charset="0"/>
              <a:ea typeface="Tahoma" panose="020B0604030504040204" pitchFamily="34" charset="0"/>
              <a:cs typeface="Tahoma" panose="020B0604030504040204" pitchFamily="34" charset="0"/>
            </a:endParaRPr>
          </a:p>
          <a:p>
            <a:r>
              <a:rPr lang="en-US" sz="3200" b="1" dirty="0">
                <a:effectLst/>
                <a:latin typeface="Tahoma" panose="020B0604030504040204" pitchFamily="34" charset="0"/>
                <a:ea typeface="Tahoma" panose="020B0604030504040204" pitchFamily="34" charset="0"/>
                <a:cs typeface="Tahoma" panose="020B0604030504040204" pitchFamily="34" charset="0"/>
              </a:rPr>
              <a:t>Assistant Headteacher and SENCO of Easington Colliery Primary School </a:t>
            </a:r>
          </a:p>
        </p:txBody>
      </p:sp>
      <p:pic>
        <p:nvPicPr>
          <p:cNvPr id="1026" name="Picture 2" descr="Easington Colliery Primary School | Schools | Art Bytes">
            <a:extLst>
              <a:ext uri="{FF2B5EF4-FFF2-40B4-BE49-F238E27FC236}">
                <a16:creationId xmlns:a16="http://schemas.microsoft.com/office/drawing/2014/main" id="{11F57A62-48FA-D578-7B37-7DB555A9EF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6994" y="2151727"/>
            <a:ext cx="2023110" cy="202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4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38C0E59E-6E99-80D7-1DDC-74F622BA5FA6}"/>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dirty="0"/>
          </a:p>
        </p:txBody>
      </p:sp>
      <p:sp>
        <p:nvSpPr>
          <p:cNvPr id="3" name="Content Placeholder 2">
            <a:extLst>
              <a:ext uri="{FF2B5EF4-FFF2-40B4-BE49-F238E27FC236}">
                <a16:creationId xmlns:a16="http://schemas.microsoft.com/office/drawing/2014/main" id="{90E881E9-68CF-484C-A160-569AFE546F6F}"/>
              </a:ext>
            </a:extLst>
          </p:cNvPr>
          <p:cNvSpPr>
            <a:spLocks noGrp="1"/>
          </p:cNvSpPr>
          <p:nvPr>
            <p:ph idx="1"/>
          </p:nvPr>
        </p:nvSpPr>
        <p:spPr>
          <a:xfrm>
            <a:off x="2598717" y="1087128"/>
            <a:ext cx="8742383" cy="4351338"/>
          </a:xfrm>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Many professionals think they have/run a Nurture provision </a:t>
            </a:r>
          </a:p>
          <a:p>
            <a:r>
              <a:rPr lang="en-GB" sz="2400" dirty="0">
                <a:latin typeface="Tahoma" panose="020B0604030504040204" pitchFamily="34" charset="0"/>
                <a:ea typeface="Tahoma" panose="020B0604030504040204" pitchFamily="34" charset="0"/>
                <a:cs typeface="Tahoma" panose="020B0604030504040204" pitchFamily="34" charset="0"/>
              </a:rPr>
              <a:t>Nurture must follow/adhere to the 6 Nurture principles </a:t>
            </a:r>
          </a:p>
          <a:p>
            <a:r>
              <a:rPr lang="en-GB" sz="2400" dirty="0">
                <a:latin typeface="Tahoma" panose="020B0604030504040204" pitchFamily="34" charset="0"/>
                <a:ea typeface="Tahoma" panose="020B0604030504040204" pitchFamily="34" charset="0"/>
                <a:cs typeface="Tahoma" panose="020B0604030504040204" pitchFamily="34" charset="0"/>
              </a:rPr>
              <a:t>Nurture is grounded in research</a:t>
            </a:r>
          </a:p>
          <a:p>
            <a:r>
              <a:rPr lang="en-GB" sz="2400" dirty="0">
                <a:latin typeface="Tahoma" panose="020B0604030504040204" pitchFamily="34" charset="0"/>
                <a:ea typeface="Tahoma" panose="020B0604030504040204" pitchFamily="34" charset="0"/>
                <a:cs typeface="Tahoma" panose="020B0604030504040204" pitchFamily="34" charset="0"/>
              </a:rPr>
              <a:t>It has a very clear structure </a:t>
            </a:r>
          </a:p>
          <a:p>
            <a:r>
              <a:rPr lang="en-GB" sz="2400" dirty="0">
                <a:latin typeface="Tahoma" panose="020B0604030504040204" pitchFamily="34" charset="0"/>
                <a:ea typeface="Tahoma" panose="020B0604030504040204" pitchFamily="34" charset="0"/>
                <a:cs typeface="Tahoma" panose="020B0604030504040204" pitchFamily="34" charset="0"/>
              </a:rPr>
              <a:t>Think of phonics and the fidelity to the scheme that we all must abide by </a:t>
            </a:r>
          </a:p>
          <a:p>
            <a:r>
              <a:rPr lang="en-GB" sz="2400" dirty="0">
                <a:latin typeface="Tahoma" panose="020B0604030504040204" pitchFamily="34" charset="0"/>
                <a:ea typeface="Tahoma" panose="020B0604030504040204" pitchFamily="34" charset="0"/>
                <a:cs typeface="Tahoma" panose="020B0604030504040204" pitchFamily="34" charset="0"/>
              </a:rPr>
              <a:t>Similarly, Nurture must run prescriptively and show fidelity to the Nurture principles and structure </a:t>
            </a:r>
          </a:p>
          <a:p>
            <a:r>
              <a:rPr lang="en-GB" sz="2400" dirty="0">
                <a:latin typeface="Tahoma" panose="020B0604030504040204" pitchFamily="34" charset="0"/>
                <a:ea typeface="Tahoma" panose="020B0604030504040204" pitchFamily="34" charset="0"/>
                <a:cs typeface="Tahoma" panose="020B0604030504040204" pitchFamily="34" charset="0"/>
              </a:rPr>
              <a:t>Up to date Nurture training </a:t>
            </a:r>
          </a:p>
        </p:txBody>
      </p:sp>
      <p:sp>
        <p:nvSpPr>
          <p:cNvPr id="7" name="Freeform 9">
            <a:extLst>
              <a:ext uri="{FF2B5EF4-FFF2-40B4-BE49-F238E27FC236}">
                <a16:creationId xmlns:a16="http://schemas.microsoft.com/office/drawing/2014/main" id="{DE1343E5-14A7-20D3-5943-2B5BBCFA7236}"/>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p>
            <a:endParaRPr lang="en-GB"/>
          </a:p>
        </p:txBody>
      </p:sp>
      <p:grpSp>
        <p:nvGrpSpPr>
          <p:cNvPr id="8" name="Group 10">
            <a:extLst>
              <a:ext uri="{FF2B5EF4-FFF2-40B4-BE49-F238E27FC236}">
                <a16:creationId xmlns:a16="http://schemas.microsoft.com/office/drawing/2014/main" id="{970229BC-5F68-7150-3332-DF82D444E70C}"/>
              </a:ext>
            </a:extLst>
          </p:cNvPr>
          <p:cNvGrpSpPr/>
          <p:nvPr/>
        </p:nvGrpSpPr>
        <p:grpSpPr>
          <a:xfrm>
            <a:off x="0" y="685801"/>
            <a:ext cx="1985146" cy="5549911"/>
            <a:chOff x="0" y="0"/>
            <a:chExt cx="3970292" cy="11099823"/>
          </a:xfrm>
        </p:grpSpPr>
        <p:sp>
          <p:nvSpPr>
            <p:cNvPr id="9" name="Freeform 11">
              <a:hlinkClick r:id="rId6" tooltip="https://iqmaward.com/iqm-centre-of-excellence/"/>
              <a:extLst>
                <a:ext uri="{FF2B5EF4-FFF2-40B4-BE49-F238E27FC236}">
                  <a16:creationId xmlns:a16="http://schemas.microsoft.com/office/drawing/2014/main" id="{0D5C2050-79E6-F23A-DAC8-F8F08FDDEFDF}"/>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0" name="Freeform 12">
              <a:hlinkClick r:id="rId6" tooltip="https://iqmaward.com/iqm-centre-of-excellence/"/>
              <a:extLst>
                <a:ext uri="{FF2B5EF4-FFF2-40B4-BE49-F238E27FC236}">
                  <a16:creationId xmlns:a16="http://schemas.microsoft.com/office/drawing/2014/main" id="{8839A7F4-C718-AE39-1826-66F3DAD72712}"/>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11" name="Freeform 13">
              <a:hlinkClick r:id="rId9" tooltip="https://iqmaward.com/iqm-flagship-school/"/>
              <a:extLst>
                <a:ext uri="{FF2B5EF4-FFF2-40B4-BE49-F238E27FC236}">
                  <a16:creationId xmlns:a16="http://schemas.microsoft.com/office/drawing/2014/main" id="{7BA8A001-CA8B-E59D-D7BA-D7EDEB5AF1E4}"/>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grpSp>
        <p:nvGrpSpPr>
          <p:cNvPr id="12" name="Group 3">
            <a:extLst>
              <a:ext uri="{FF2B5EF4-FFF2-40B4-BE49-F238E27FC236}">
                <a16:creationId xmlns:a16="http://schemas.microsoft.com/office/drawing/2014/main" id="{A94809B6-8510-9BCB-CB65-D707E94096F3}"/>
              </a:ext>
            </a:extLst>
          </p:cNvPr>
          <p:cNvGrpSpPr/>
          <p:nvPr/>
        </p:nvGrpSpPr>
        <p:grpSpPr>
          <a:xfrm>
            <a:off x="9793141" y="-2645685"/>
            <a:ext cx="4111072" cy="4111072"/>
            <a:chOff x="0" y="0"/>
            <a:chExt cx="812800" cy="812800"/>
          </a:xfrm>
        </p:grpSpPr>
        <p:sp>
          <p:nvSpPr>
            <p:cNvPr id="13" name="Freeform 4">
              <a:extLst>
                <a:ext uri="{FF2B5EF4-FFF2-40B4-BE49-F238E27FC236}">
                  <a16:creationId xmlns:a16="http://schemas.microsoft.com/office/drawing/2014/main" id="{B4A75124-9046-E8CD-E346-1DFBC16A76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4" name="TextBox 5">
              <a:extLst>
                <a:ext uri="{FF2B5EF4-FFF2-40B4-BE49-F238E27FC236}">
                  <a16:creationId xmlns:a16="http://schemas.microsoft.com/office/drawing/2014/main" id="{5320FCC6-D3BD-194E-F228-0B39B8EE463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5" name="Group 6">
            <a:extLst>
              <a:ext uri="{FF2B5EF4-FFF2-40B4-BE49-F238E27FC236}">
                <a16:creationId xmlns:a16="http://schemas.microsoft.com/office/drawing/2014/main" id="{CE6D9B03-018B-EB0B-D93E-8340EFCE960B}"/>
              </a:ext>
            </a:extLst>
          </p:cNvPr>
          <p:cNvGrpSpPr/>
          <p:nvPr/>
        </p:nvGrpSpPr>
        <p:grpSpPr>
          <a:xfrm>
            <a:off x="9322075" y="5960173"/>
            <a:ext cx="3581179" cy="3581179"/>
            <a:chOff x="0" y="0"/>
            <a:chExt cx="812800" cy="812800"/>
          </a:xfrm>
        </p:grpSpPr>
        <p:sp>
          <p:nvSpPr>
            <p:cNvPr id="16" name="Freeform 7">
              <a:extLst>
                <a:ext uri="{FF2B5EF4-FFF2-40B4-BE49-F238E27FC236}">
                  <a16:creationId xmlns:a16="http://schemas.microsoft.com/office/drawing/2014/main" id="{41CDAC66-643E-5691-0E40-6C4D96BB51D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7" name="TextBox 8">
              <a:extLst>
                <a:ext uri="{FF2B5EF4-FFF2-40B4-BE49-F238E27FC236}">
                  <a16:creationId xmlns:a16="http://schemas.microsoft.com/office/drawing/2014/main" id="{3D68DCED-77DE-CC83-A9A1-579DC47220E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8" name="TextBox 15">
            <a:extLst>
              <a:ext uri="{FF2B5EF4-FFF2-40B4-BE49-F238E27FC236}">
                <a16:creationId xmlns:a16="http://schemas.microsoft.com/office/drawing/2014/main" id="{C4220BFB-7F0D-A73D-757A-12BD654E3FB0}"/>
              </a:ext>
            </a:extLst>
          </p:cNvPr>
          <p:cNvSpPr txBox="1"/>
          <p:nvPr/>
        </p:nvSpPr>
        <p:spPr>
          <a:xfrm>
            <a:off x="2082564" y="37988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What Nurture is or isn’t </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89D5E2E3-EBA8-BF17-5604-B08EFD292EA9}"/>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20" name="Picture 19">
            <a:extLst>
              <a:ext uri="{FF2B5EF4-FFF2-40B4-BE49-F238E27FC236}">
                <a16:creationId xmlns:a16="http://schemas.microsoft.com/office/drawing/2014/main" id="{C3A5F515-7A0F-4B9C-1FE9-2E84A2279F7F}"/>
              </a:ext>
            </a:extLst>
          </p:cNvPr>
          <p:cNvPicPr>
            <a:picLocks noChangeAspect="1"/>
          </p:cNvPicPr>
          <p:nvPr/>
        </p:nvPicPr>
        <p:blipFill>
          <a:blip r:embed="rId11"/>
          <a:stretch>
            <a:fillRect/>
          </a:stretch>
        </p:blipFill>
        <p:spPr>
          <a:xfrm>
            <a:off x="3239549" y="5917784"/>
            <a:ext cx="1702326" cy="817457"/>
          </a:xfrm>
          <a:prstGeom prst="rect">
            <a:avLst/>
          </a:prstGeom>
        </p:spPr>
      </p:pic>
      <p:pic>
        <p:nvPicPr>
          <p:cNvPr id="21" name="Picture 2" descr="Easington Colliery">
            <a:extLst>
              <a:ext uri="{FF2B5EF4-FFF2-40B4-BE49-F238E27FC236}">
                <a16:creationId xmlns:a16="http://schemas.microsoft.com/office/drawing/2014/main" id="{D29485BC-7A97-A2F8-A49D-127A3CA332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5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677820E6-5430-308B-9FD5-9AFEA63548BF}"/>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3" name="Content Placeholder 2">
            <a:extLst>
              <a:ext uri="{FF2B5EF4-FFF2-40B4-BE49-F238E27FC236}">
                <a16:creationId xmlns:a16="http://schemas.microsoft.com/office/drawing/2014/main" id="{3972EACA-4B85-4345-B0BD-2B5769D0111F}"/>
              </a:ext>
            </a:extLst>
          </p:cNvPr>
          <p:cNvSpPr>
            <a:spLocks noGrp="1"/>
          </p:cNvSpPr>
          <p:nvPr>
            <p:ph idx="1"/>
          </p:nvPr>
        </p:nvSpPr>
        <p:spPr>
          <a:xfrm>
            <a:off x="2611417" y="1058763"/>
            <a:ext cx="8742383" cy="4351338"/>
          </a:xfrm>
        </p:spPr>
        <p:txBody>
          <a:bodyPr>
            <a:normAutofit fontScale="92500"/>
          </a:bodyPr>
          <a:lstStyle/>
          <a:p>
            <a:r>
              <a:rPr lang="en-GB" sz="2400" dirty="0">
                <a:latin typeface="Tahoma" panose="020B0604030504040204" pitchFamily="34" charset="0"/>
                <a:ea typeface="Tahoma" panose="020B0604030504040204" pitchFamily="34" charset="0"/>
                <a:cs typeface="Tahoma" panose="020B0604030504040204" pitchFamily="34" charset="0"/>
              </a:rPr>
              <a:t>All pupils would benefit from a nurturing environment</a:t>
            </a:r>
          </a:p>
          <a:p>
            <a:r>
              <a:rPr lang="en-GB" sz="2400" dirty="0">
                <a:latin typeface="Tahoma" panose="020B0604030504040204" pitchFamily="34" charset="0"/>
                <a:ea typeface="Tahoma" panose="020B0604030504040204" pitchFamily="34" charset="0"/>
                <a:cs typeface="Tahoma" panose="020B0604030504040204" pitchFamily="34" charset="0"/>
              </a:rPr>
              <a:t>EWEL team can support schools with a whole school approach</a:t>
            </a:r>
          </a:p>
          <a:p>
            <a:r>
              <a:rPr lang="en-GB" sz="2400" dirty="0">
                <a:latin typeface="Tahoma" panose="020B0604030504040204" pitchFamily="34" charset="0"/>
                <a:ea typeface="Tahoma" panose="020B0604030504040204" pitchFamily="34" charset="0"/>
                <a:cs typeface="Tahoma" panose="020B0604030504040204" pitchFamily="34" charset="0"/>
              </a:rPr>
              <a:t>Children who do not engage appropriately with adults. </a:t>
            </a:r>
          </a:p>
          <a:p>
            <a:r>
              <a:rPr lang="en-GB" sz="2400" dirty="0">
                <a:latin typeface="Tahoma" panose="020B0604030504040204" pitchFamily="34" charset="0"/>
                <a:ea typeface="Tahoma" panose="020B0604030504040204" pitchFamily="34" charset="0"/>
                <a:cs typeface="Tahoma" panose="020B0604030504040204" pitchFamily="34" charset="0"/>
              </a:rPr>
              <a:t>Children who have limited social skills and poor peer group relationships.</a:t>
            </a:r>
          </a:p>
          <a:p>
            <a:r>
              <a:rPr lang="en-GB" sz="2400" dirty="0">
                <a:latin typeface="Tahoma" panose="020B0604030504040204" pitchFamily="34" charset="0"/>
                <a:ea typeface="Tahoma" panose="020B0604030504040204" pitchFamily="34" charset="0"/>
                <a:cs typeface="Tahoma" panose="020B0604030504040204" pitchFamily="34" charset="0"/>
              </a:rPr>
              <a:t>Children how have low confidence and self-esteem. </a:t>
            </a:r>
          </a:p>
          <a:p>
            <a:r>
              <a:rPr lang="en-GB" sz="2400" dirty="0">
                <a:latin typeface="Tahoma" panose="020B0604030504040204" pitchFamily="34" charset="0"/>
                <a:ea typeface="Tahoma" panose="020B0604030504040204" pitchFamily="34" charset="0"/>
                <a:cs typeface="Tahoma" panose="020B0604030504040204" pitchFamily="34" charset="0"/>
              </a:rPr>
              <a:t>Children who have or are experiencing trauma (including bereavement).</a:t>
            </a:r>
          </a:p>
          <a:p>
            <a:r>
              <a:rPr lang="en-GB" sz="2400" dirty="0">
                <a:latin typeface="Tahoma" panose="020B0604030504040204" pitchFamily="34" charset="0"/>
                <a:ea typeface="Tahoma" panose="020B0604030504040204" pitchFamily="34" charset="0"/>
                <a:cs typeface="Tahoma" panose="020B0604030504040204" pitchFamily="34" charset="0"/>
              </a:rPr>
              <a:t>Stable family but disrupted care due to parental work patterns.</a:t>
            </a:r>
          </a:p>
          <a:p>
            <a:r>
              <a:rPr lang="en-GB" sz="2400" dirty="0">
                <a:latin typeface="Tahoma" panose="020B0604030504040204" pitchFamily="34" charset="0"/>
                <a:ea typeface="Tahoma" panose="020B0604030504040204" pitchFamily="34" charset="0"/>
                <a:cs typeface="Tahoma" panose="020B0604030504040204" pitchFamily="34" charset="0"/>
              </a:rPr>
              <a:t>There needs to be a balanced group that is not solely comprised of aggressive and / or disruptive children.</a:t>
            </a:r>
          </a:p>
        </p:txBody>
      </p:sp>
      <p:sp>
        <p:nvSpPr>
          <p:cNvPr id="7" name="Freeform 9">
            <a:extLst>
              <a:ext uri="{FF2B5EF4-FFF2-40B4-BE49-F238E27FC236}">
                <a16:creationId xmlns:a16="http://schemas.microsoft.com/office/drawing/2014/main" id="{56DAC070-4356-76DD-BA7A-7595D56D96D2}"/>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8" name="Group 10">
            <a:extLst>
              <a:ext uri="{FF2B5EF4-FFF2-40B4-BE49-F238E27FC236}">
                <a16:creationId xmlns:a16="http://schemas.microsoft.com/office/drawing/2014/main" id="{03768835-77E2-961E-6786-59DB2AA98F6E}"/>
              </a:ext>
            </a:extLst>
          </p:cNvPr>
          <p:cNvGrpSpPr/>
          <p:nvPr/>
        </p:nvGrpSpPr>
        <p:grpSpPr>
          <a:xfrm>
            <a:off x="0" y="685801"/>
            <a:ext cx="1985146" cy="5549911"/>
            <a:chOff x="0" y="0"/>
            <a:chExt cx="3970292" cy="11099823"/>
          </a:xfrm>
        </p:grpSpPr>
        <p:sp>
          <p:nvSpPr>
            <p:cNvPr id="9" name="Freeform 11">
              <a:hlinkClick r:id="rId5" tooltip="https://iqmaward.com/iqm-centre-of-excellence/"/>
              <a:extLst>
                <a:ext uri="{FF2B5EF4-FFF2-40B4-BE49-F238E27FC236}">
                  <a16:creationId xmlns:a16="http://schemas.microsoft.com/office/drawing/2014/main" id="{06DD254B-1B90-B149-D7BF-6AA94DA9DABF}"/>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0" name="Freeform 12">
              <a:hlinkClick r:id="rId5" tooltip="https://iqmaward.com/iqm-centre-of-excellence/"/>
              <a:extLst>
                <a:ext uri="{FF2B5EF4-FFF2-40B4-BE49-F238E27FC236}">
                  <a16:creationId xmlns:a16="http://schemas.microsoft.com/office/drawing/2014/main" id="{29B7793C-BF0F-6D37-76E1-EDEF1A9A0236}"/>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1" name="Freeform 13">
              <a:hlinkClick r:id="rId8" tooltip="https://iqmaward.com/iqm-flagship-school/"/>
              <a:extLst>
                <a:ext uri="{FF2B5EF4-FFF2-40B4-BE49-F238E27FC236}">
                  <a16:creationId xmlns:a16="http://schemas.microsoft.com/office/drawing/2014/main" id="{CBD2F5D6-5F21-73CF-AA83-580ACDCC9D3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12" name="TextBox 11">
            <a:extLst>
              <a:ext uri="{FF2B5EF4-FFF2-40B4-BE49-F238E27FC236}">
                <a16:creationId xmlns:a16="http://schemas.microsoft.com/office/drawing/2014/main" id="{871977D8-4558-DE2C-87B1-4D9DB0C39A21}"/>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13" name="Picture 12">
            <a:extLst>
              <a:ext uri="{FF2B5EF4-FFF2-40B4-BE49-F238E27FC236}">
                <a16:creationId xmlns:a16="http://schemas.microsoft.com/office/drawing/2014/main" id="{95C2A802-D3AB-9D85-2BCC-E8449A8DAE54}"/>
              </a:ext>
            </a:extLst>
          </p:cNvPr>
          <p:cNvPicPr>
            <a:picLocks noChangeAspect="1"/>
          </p:cNvPicPr>
          <p:nvPr/>
        </p:nvPicPr>
        <p:blipFill>
          <a:blip r:embed="rId10"/>
          <a:stretch>
            <a:fillRect/>
          </a:stretch>
        </p:blipFill>
        <p:spPr>
          <a:xfrm>
            <a:off x="3239549" y="5917784"/>
            <a:ext cx="1702326" cy="817457"/>
          </a:xfrm>
          <a:prstGeom prst="rect">
            <a:avLst/>
          </a:prstGeom>
        </p:spPr>
      </p:pic>
      <p:pic>
        <p:nvPicPr>
          <p:cNvPr id="14" name="Picture 2" descr="Easington Colliery">
            <a:extLst>
              <a:ext uri="{FF2B5EF4-FFF2-40B4-BE49-F238E27FC236}">
                <a16:creationId xmlns:a16="http://schemas.microsoft.com/office/drawing/2014/main" id="{0493E46D-5F8B-6B6F-731E-80399FE314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3">
            <a:extLst>
              <a:ext uri="{FF2B5EF4-FFF2-40B4-BE49-F238E27FC236}">
                <a16:creationId xmlns:a16="http://schemas.microsoft.com/office/drawing/2014/main" id="{52108ED3-D4D0-3B1B-0FC7-02DD2B3D9788}"/>
              </a:ext>
            </a:extLst>
          </p:cNvPr>
          <p:cNvGrpSpPr/>
          <p:nvPr/>
        </p:nvGrpSpPr>
        <p:grpSpPr>
          <a:xfrm>
            <a:off x="9793141" y="-2645685"/>
            <a:ext cx="4111072" cy="4111072"/>
            <a:chOff x="0" y="0"/>
            <a:chExt cx="812800" cy="812800"/>
          </a:xfrm>
        </p:grpSpPr>
        <p:sp>
          <p:nvSpPr>
            <p:cNvPr id="16" name="Freeform 4">
              <a:extLst>
                <a:ext uri="{FF2B5EF4-FFF2-40B4-BE49-F238E27FC236}">
                  <a16:creationId xmlns:a16="http://schemas.microsoft.com/office/drawing/2014/main" id="{CD00CA30-5E0D-EC6B-5735-A6CADBF772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7" name="TextBox 5">
              <a:extLst>
                <a:ext uri="{FF2B5EF4-FFF2-40B4-BE49-F238E27FC236}">
                  <a16:creationId xmlns:a16="http://schemas.microsoft.com/office/drawing/2014/main" id="{7992F4FF-E467-C421-C5FA-98322434A11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8" name="Group 6">
            <a:extLst>
              <a:ext uri="{FF2B5EF4-FFF2-40B4-BE49-F238E27FC236}">
                <a16:creationId xmlns:a16="http://schemas.microsoft.com/office/drawing/2014/main" id="{5B16A2E2-15A9-E218-B4A8-C864DE127F9D}"/>
              </a:ext>
            </a:extLst>
          </p:cNvPr>
          <p:cNvGrpSpPr/>
          <p:nvPr/>
        </p:nvGrpSpPr>
        <p:grpSpPr>
          <a:xfrm>
            <a:off x="9322075" y="5960173"/>
            <a:ext cx="3581179" cy="3581179"/>
            <a:chOff x="0" y="0"/>
            <a:chExt cx="812800" cy="812800"/>
          </a:xfrm>
        </p:grpSpPr>
        <p:sp>
          <p:nvSpPr>
            <p:cNvPr id="19" name="Freeform 7">
              <a:extLst>
                <a:ext uri="{FF2B5EF4-FFF2-40B4-BE49-F238E27FC236}">
                  <a16:creationId xmlns:a16="http://schemas.microsoft.com/office/drawing/2014/main" id="{37E49E99-9576-D2E4-73C6-7554EB006A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20" name="TextBox 8">
              <a:extLst>
                <a:ext uri="{FF2B5EF4-FFF2-40B4-BE49-F238E27FC236}">
                  <a16:creationId xmlns:a16="http://schemas.microsoft.com/office/drawing/2014/main" id="{BAAD6D69-6E89-75A7-5AF1-89C30539D33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21" name="TextBox 15">
            <a:extLst>
              <a:ext uri="{FF2B5EF4-FFF2-40B4-BE49-F238E27FC236}">
                <a16:creationId xmlns:a16="http://schemas.microsoft.com/office/drawing/2014/main" id="{E55B06E0-7C55-E18D-1401-0FAE8D91AAA7}"/>
              </a:ext>
            </a:extLst>
          </p:cNvPr>
          <p:cNvSpPr txBox="1"/>
          <p:nvPr/>
        </p:nvSpPr>
        <p:spPr>
          <a:xfrm>
            <a:off x="2082564" y="37988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Who are the right pupils?</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688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87EB54A-D543-FE5A-605F-189A3B9E0AD1}"/>
              </a:ext>
            </a:extLst>
          </p:cNvPr>
          <p:cNvSpPr/>
          <p:nvPr/>
        </p:nvSpPr>
        <p:spPr>
          <a:xfrm>
            <a:off x="22233"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4" name="Title 1">
            <a:extLst>
              <a:ext uri="{FF2B5EF4-FFF2-40B4-BE49-F238E27FC236}">
                <a16:creationId xmlns:a16="http://schemas.microsoft.com/office/drawing/2014/main" id="{A6B22C2F-F71E-4293-976B-EE49F420D09E}"/>
              </a:ext>
            </a:extLst>
          </p:cNvPr>
          <p:cNvSpPr txBox="1">
            <a:spLocks/>
          </p:cNvSpPr>
          <p:nvPr/>
        </p:nvSpPr>
        <p:spPr>
          <a:xfrm>
            <a:off x="888631" y="2349925"/>
            <a:ext cx="3498979" cy="2456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en-GB" dirty="0"/>
          </a:p>
        </p:txBody>
      </p:sp>
      <p:sp>
        <p:nvSpPr>
          <p:cNvPr id="6" name="Rectangle 5">
            <a:extLst>
              <a:ext uri="{FF2B5EF4-FFF2-40B4-BE49-F238E27FC236}">
                <a16:creationId xmlns:a16="http://schemas.microsoft.com/office/drawing/2014/main" id="{9AAE89A6-38AA-4787-AB4A-19D1C1D09164}"/>
              </a:ext>
            </a:extLst>
          </p:cNvPr>
          <p:cNvSpPr/>
          <p:nvPr/>
        </p:nvSpPr>
        <p:spPr>
          <a:xfrm>
            <a:off x="5875332" y="721093"/>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Autism</a:t>
            </a:r>
          </a:p>
          <a:p>
            <a:pPr algn="ctr"/>
            <a:endParaRPr lang="en-GB" dirty="0">
              <a:latin typeface="+mj-lt"/>
            </a:endParaRPr>
          </a:p>
        </p:txBody>
      </p:sp>
      <p:sp>
        <p:nvSpPr>
          <p:cNvPr id="7" name="Rectangle 6">
            <a:extLst>
              <a:ext uri="{FF2B5EF4-FFF2-40B4-BE49-F238E27FC236}">
                <a16:creationId xmlns:a16="http://schemas.microsoft.com/office/drawing/2014/main" id="{FE4852E8-3B8E-46C5-95E6-9C056FD22EF2}"/>
              </a:ext>
            </a:extLst>
          </p:cNvPr>
          <p:cNvSpPr/>
          <p:nvPr/>
        </p:nvSpPr>
        <p:spPr>
          <a:xfrm>
            <a:off x="8639373" y="1380465"/>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Imaginary friends</a:t>
            </a:r>
          </a:p>
        </p:txBody>
      </p:sp>
      <p:sp>
        <p:nvSpPr>
          <p:cNvPr id="8" name="Rectangle 7">
            <a:extLst>
              <a:ext uri="{FF2B5EF4-FFF2-40B4-BE49-F238E27FC236}">
                <a16:creationId xmlns:a16="http://schemas.microsoft.com/office/drawing/2014/main" id="{00C0AC85-2F38-45A4-BA26-EA6CF9EAF7E5}"/>
              </a:ext>
            </a:extLst>
          </p:cNvPr>
          <p:cNvSpPr/>
          <p:nvPr/>
        </p:nvSpPr>
        <p:spPr>
          <a:xfrm>
            <a:off x="9046414" y="3134102"/>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New to school</a:t>
            </a:r>
          </a:p>
        </p:txBody>
      </p:sp>
      <p:sp>
        <p:nvSpPr>
          <p:cNvPr id="9" name="Rectangle 8">
            <a:extLst>
              <a:ext uri="{FF2B5EF4-FFF2-40B4-BE49-F238E27FC236}">
                <a16:creationId xmlns:a16="http://schemas.microsoft.com/office/drawing/2014/main" id="{FDC72EF0-2A43-4427-ACA7-FCA569CFAFF0}"/>
              </a:ext>
            </a:extLst>
          </p:cNvPr>
          <p:cNvSpPr/>
          <p:nvPr/>
        </p:nvSpPr>
        <p:spPr>
          <a:xfrm>
            <a:off x="2931860" y="1349653"/>
            <a:ext cx="2267496" cy="1114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EHCP </a:t>
            </a:r>
          </a:p>
        </p:txBody>
      </p:sp>
      <p:sp>
        <p:nvSpPr>
          <p:cNvPr id="10" name="Rectangle 9">
            <a:extLst>
              <a:ext uri="{FF2B5EF4-FFF2-40B4-BE49-F238E27FC236}">
                <a16:creationId xmlns:a16="http://schemas.microsoft.com/office/drawing/2014/main" id="{D9AAB053-ADBB-45E4-BCE0-2712C1217139}"/>
              </a:ext>
            </a:extLst>
          </p:cNvPr>
          <p:cNvSpPr/>
          <p:nvPr/>
        </p:nvSpPr>
        <p:spPr>
          <a:xfrm>
            <a:off x="3331180" y="3125371"/>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Obsessive interests</a:t>
            </a:r>
          </a:p>
        </p:txBody>
      </p:sp>
      <p:sp>
        <p:nvSpPr>
          <p:cNvPr id="11" name="Rectangle 10">
            <a:extLst>
              <a:ext uri="{FF2B5EF4-FFF2-40B4-BE49-F238E27FC236}">
                <a16:creationId xmlns:a16="http://schemas.microsoft.com/office/drawing/2014/main" id="{13E7E002-57E6-4A80-9DD9-7375A0001FBF}"/>
              </a:ext>
            </a:extLst>
          </p:cNvPr>
          <p:cNvSpPr/>
          <p:nvPr/>
        </p:nvSpPr>
        <p:spPr>
          <a:xfrm>
            <a:off x="4383447" y="4543089"/>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Difficulties with social interactions</a:t>
            </a:r>
          </a:p>
        </p:txBody>
      </p:sp>
      <p:sp>
        <p:nvSpPr>
          <p:cNvPr id="12" name="Rectangle 11">
            <a:extLst>
              <a:ext uri="{FF2B5EF4-FFF2-40B4-BE49-F238E27FC236}">
                <a16:creationId xmlns:a16="http://schemas.microsoft.com/office/drawing/2014/main" id="{2A419F65-CC3C-4BBC-8BCD-C3F1D6DAEDD4}"/>
              </a:ext>
            </a:extLst>
          </p:cNvPr>
          <p:cNvSpPr/>
          <p:nvPr/>
        </p:nvSpPr>
        <p:spPr>
          <a:xfrm>
            <a:off x="7580568" y="4751427"/>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Significant behavioural incidents</a:t>
            </a:r>
          </a:p>
        </p:txBody>
      </p:sp>
      <p:pic>
        <p:nvPicPr>
          <p:cNvPr id="13" name="Graphic 12">
            <a:extLst>
              <a:ext uri="{FF2B5EF4-FFF2-40B4-BE49-F238E27FC236}">
                <a16:creationId xmlns:a16="http://schemas.microsoft.com/office/drawing/2014/main" id="{917F7FC5-AC30-4810-9BB7-927331DC1B0E}"/>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211125" y="2236406"/>
            <a:ext cx="1875220" cy="2110086"/>
          </a:xfrm>
          <a:prstGeom prst="rect">
            <a:avLst/>
          </a:prstGeom>
        </p:spPr>
      </p:pic>
      <p:sp>
        <p:nvSpPr>
          <p:cNvPr id="16" name="Freeform 9">
            <a:extLst>
              <a:ext uri="{FF2B5EF4-FFF2-40B4-BE49-F238E27FC236}">
                <a16:creationId xmlns:a16="http://schemas.microsoft.com/office/drawing/2014/main" id="{9EA58EA8-39B6-72FA-F038-AA1DE9561FCA}"/>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grpSp>
        <p:nvGrpSpPr>
          <p:cNvPr id="17" name="Group 10">
            <a:extLst>
              <a:ext uri="{FF2B5EF4-FFF2-40B4-BE49-F238E27FC236}">
                <a16:creationId xmlns:a16="http://schemas.microsoft.com/office/drawing/2014/main" id="{BDD956E9-A3C1-EBE1-3701-6EB2BAF6BEEB}"/>
              </a:ext>
            </a:extLst>
          </p:cNvPr>
          <p:cNvGrpSpPr/>
          <p:nvPr/>
        </p:nvGrpSpPr>
        <p:grpSpPr>
          <a:xfrm>
            <a:off x="0" y="685801"/>
            <a:ext cx="1985146" cy="5549911"/>
            <a:chOff x="0" y="0"/>
            <a:chExt cx="3970292" cy="11099823"/>
          </a:xfrm>
        </p:grpSpPr>
        <p:sp>
          <p:nvSpPr>
            <p:cNvPr id="18" name="Freeform 11">
              <a:hlinkClick r:id="rId8" tooltip="https://iqmaward.com/iqm-centre-of-excellence/"/>
              <a:extLst>
                <a:ext uri="{FF2B5EF4-FFF2-40B4-BE49-F238E27FC236}">
                  <a16:creationId xmlns:a16="http://schemas.microsoft.com/office/drawing/2014/main" id="{3F19F676-4C5B-CEB9-5C69-B28E8F163C73}"/>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19" name="Freeform 12">
              <a:hlinkClick r:id="rId8" tooltip="https://iqmaward.com/iqm-centre-of-excellence/"/>
              <a:extLst>
                <a:ext uri="{FF2B5EF4-FFF2-40B4-BE49-F238E27FC236}">
                  <a16:creationId xmlns:a16="http://schemas.microsoft.com/office/drawing/2014/main" id="{70812C75-8EDD-9FA8-E299-641B257BEDEB}"/>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20" name="Freeform 13">
              <a:hlinkClick r:id="rId11" tooltip="https://iqmaward.com/iqm-flagship-school/"/>
              <a:extLst>
                <a:ext uri="{FF2B5EF4-FFF2-40B4-BE49-F238E27FC236}">
                  <a16:creationId xmlns:a16="http://schemas.microsoft.com/office/drawing/2014/main" id="{A51727EF-9012-1552-2E3D-2A465228D905}"/>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grpSp>
        <p:nvGrpSpPr>
          <p:cNvPr id="21" name="Group 3">
            <a:extLst>
              <a:ext uri="{FF2B5EF4-FFF2-40B4-BE49-F238E27FC236}">
                <a16:creationId xmlns:a16="http://schemas.microsoft.com/office/drawing/2014/main" id="{3B204B09-B0A5-787A-8326-E3E6227252EA}"/>
              </a:ext>
            </a:extLst>
          </p:cNvPr>
          <p:cNvGrpSpPr/>
          <p:nvPr/>
        </p:nvGrpSpPr>
        <p:grpSpPr>
          <a:xfrm>
            <a:off x="9793141" y="-2645685"/>
            <a:ext cx="4111072" cy="4111072"/>
            <a:chOff x="0" y="0"/>
            <a:chExt cx="812800" cy="812800"/>
          </a:xfrm>
        </p:grpSpPr>
        <p:sp>
          <p:nvSpPr>
            <p:cNvPr id="22" name="Freeform 4">
              <a:extLst>
                <a:ext uri="{FF2B5EF4-FFF2-40B4-BE49-F238E27FC236}">
                  <a16:creationId xmlns:a16="http://schemas.microsoft.com/office/drawing/2014/main" id="{36D6CFF1-38F0-B076-6DBA-8795944ED7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23" name="TextBox 5">
              <a:extLst>
                <a:ext uri="{FF2B5EF4-FFF2-40B4-BE49-F238E27FC236}">
                  <a16:creationId xmlns:a16="http://schemas.microsoft.com/office/drawing/2014/main" id="{F64BBDD5-E04F-2B57-8079-2CAF4BA4D12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24" name="Group 6">
            <a:extLst>
              <a:ext uri="{FF2B5EF4-FFF2-40B4-BE49-F238E27FC236}">
                <a16:creationId xmlns:a16="http://schemas.microsoft.com/office/drawing/2014/main" id="{92A0329A-EE3A-CB72-AF6B-D6B04AD6B6AA}"/>
              </a:ext>
            </a:extLst>
          </p:cNvPr>
          <p:cNvGrpSpPr/>
          <p:nvPr/>
        </p:nvGrpSpPr>
        <p:grpSpPr>
          <a:xfrm>
            <a:off x="9322075" y="5960173"/>
            <a:ext cx="3581179" cy="3581179"/>
            <a:chOff x="0" y="0"/>
            <a:chExt cx="812800" cy="812800"/>
          </a:xfrm>
        </p:grpSpPr>
        <p:sp>
          <p:nvSpPr>
            <p:cNvPr id="25" name="Freeform 7">
              <a:extLst>
                <a:ext uri="{FF2B5EF4-FFF2-40B4-BE49-F238E27FC236}">
                  <a16:creationId xmlns:a16="http://schemas.microsoft.com/office/drawing/2014/main" id="{DDC6CD15-8F9A-C845-E97F-AA2B67D1FF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26" name="TextBox 8">
              <a:extLst>
                <a:ext uri="{FF2B5EF4-FFF2-40B4-BE49-F238E27FC236}">
                  <a16:creationId xmlns:a16="http://schemas.microsoft.com/office/drawing/2014/main" id="{A9B66DB1-6634-AF6A-2EC8-3BB622BE7C7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27" name="TextBox 26">
            <a:extLst>
              <a:ext uri="{FF2B5EF4-FFF2-40B4-BE49-F238E27FC236}">
                <a16:creationId xmlns:a16="http://schemas.microsoft.com/office/drawing/2014/main" id="{28F097CD-AFFE-3C30-878E-C72D3FFD1E41}"/>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28" name="Picture 27">
            <a:extLst>
              <a:ext uri="{FF2B5EF4-FFF2-40B4-BE49-F238E27FC236}">
                <a16:creationId xmlns:a16="http://schemas.microsoft.com/office/drawing/2014/main" id="{12C1811A-8D51-5328-CA7B-850A22A0482B}"/>
              </a:ext>
            </a:extLst>
          </p:cNvPr>
          <p:cNvPicPr>
            <a:picLocks noChangeAspect="1"/>
          </p:cNvPicPr>
          <p:nvPr/>
        </p:nvPicPr>
        <p:blipFill>
          <a:blip r:embed="rId13"/>
          <a:stretch>
            <a:fillRect/>
          </a:stretch>
        </p:blipFill>
        <p:spPr>
          <a:xfrm>
            <a:off x="3239549" y="5917784"/>
            <a:ext cx="1702326" cy="817457"/>
          </a:xfrm>
          <a:prstGeom prst="rect">
            <a:avLst/>
          </a:prstGeom>
        </p:spPr>
      </p:pic>
      <p:pic>
        <p:nvPicPr>
          <p:cNvPr id="29" name="Picture 2" descr="Easington Colliery">
            <a:extLst>
              <a:ext uri="{FF2B5EF4-FFF2-40B4-BE49-F238E27FC236}">
                <a16:creationId xmlns:a16="http://schemas.microsoft.com/office/drawing/2014/main" id="{088799A7-0858-6812-4E64-11A207E3C3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15">
            <a:extLst>
              <a:ext uri="{FF2B5EF4-FFF2-40B4-BE49-F238E27FC236}">
                <a16:creationId xmlns:a16="http://schemas.microsoft.com/office/drawing/2014/main" id="{45910B11-78D4-8725-BB7F-615DB1C23438}"/>
              </a:ext>
            </a:extLst>
          </p:cNvPr>
          <p:cNvSpPr txBox="1"/>
          <p:nvPr/>
        </p:nvSpPr>
        <p:spPr>
          <a:xfrm>
            <a:off x="2082564" y="28844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Tina</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16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4FF7C24-A6D2-7250-5094-18DFE09463B7}"/>
              </a:ext>
            </a:extLst>
          </p:cNvPr>
          <p:cNvSpPr/>
          <p:nvPr/>
        </p:nvSpPr>
        <p:spPr>
          <a:xfrm>
            <a:off x="70964" y="-441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5" name="Rectangle 4">
            <a:extLst>
              <a:ext uri="{FF2B5EF4-FFF2-40B4-BE49-F238E27FC236}">
                <a16:creationId xmlns:a16="http://schemas.microsoft.com/office/drawing/2014/main" id="{F6935D19-136B-487D-BF4C-81D1C21C37EF}"/>
              </a:ext>
            </a:extLst>
          </p:cNvPr>
          <p:cNvSpPr/>
          <p:nvPr/>
        </p:nvSpPr>
        <p:spPr>
          <a:xfrm>
            <a:off x="7660972" y="888622"/>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Angry</a:t>
            </a:r>
          </a:p>
        </p:txBody>
      </p:sp>
      <p:sp>
        <p:nvSpPr>
          <p:cNvPr id="6" name="Rectangle 5">
            <a:extLst>
              <a:ext uri="{FF2B5EF4-FFF2-40B4-BE49-F238E27FC236}">
                <a16:creationId xmlns:a16="http://schemas.microsoft.com/office/drawing/2014/main" id="{9CB5B5D1-BCDA-4D5E-940D-0A891A650A5C}"/>
              </a:ext>
            </a:extLst>
          </p:cNvPr>
          <p:cNvSpPr/>
          <p:nvPr/>
        </p:nvSpPr>
        <p:spPr>
          <a:xfrm>
            <a:off x="8717285" y="4024164"/>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Abusive </a:t>
            </a:r>
          </a:p>
        </p:txBody>
      </p:sp>
      <p:sp>
        <p:nvSpPr>
          <p:cNvPr id="7" name="Rectangle 6">
            <a:extLst>
              <a:ext uri="{FF2B5EF4-FFF2-40B4-BE49-F238E27FC236}">
                <a16:creationId xmlns:a16="http://schemas.microsoft.com/office/drawing/2014/main" id="{89FBAB5F-EDD6-4CCC-A96A-D6B3CFEB9351}"/>
              </a:ext>
            </a:extLst>
          </p:cNvPr>
          <p:cNvSpPr/>
          <p:nvPr/>
        </p:nvSpPr>
        <p:spPr>
          <a:xfrm>
            <a:off x="4473752" y="535461"/>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Poor view of himself</a:t>
            </a:r>
          </a:p>
        </p:txBody>
      </p:sp>
      <p:sp>
        <p:nvSpPr>
          <p:cNvPr id="8" name="Rectangle 7">
            <a:extLst>
              <a:ext uri="{FF2B5EF4-FFF2-40B4-BE49-F238E27FC236}">
                <a16:creationId xmlns:a16="http://schemas.microsoft.com/office/drawing/2014/main" id="{DF8761D8-FA2B-42F6-A2B3-F844C2837FE5}"/>
              </a:ext>
            </a:extLst>
          </p:cNvPr>
          <p:cNvSpPr/>
          <p:nvPr/>
        </p:nvSpPr>
        <p:spPr>
          <a:xfrm>
            <a:off x="2915107" y="2183543"/>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Violent </a:t>
            </a:r>
          </a:p>
        </p:txBody>
      </p:sp>
      <p:sp>
        <p:nvSpPr>
          <p:cNvPr id="9" name="Rectangle 8">
            <a:extLst>
              <a:ext uri="{FF2B5EF4-FFF2-40B4-BE49-F238E27FC236}">
                <a16:creationId xmlns:a16="http://schemas.microsoft.com/office/drawing/2014/main" id="{A3E70448-E5A7-472E-B442-DEB7F7C307BC}"/>
              </a:ext>
            </a:extLst>
          </p:cNvPr>
          <p:cNvSpPr/>
          <p:nvPr/>
        </p:nvSpPr>
        <p:spPr>
          <a:xfrm>
            <a:off x="3283753" y="4084560"/>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Hyper vigilant</a:t>
            </a:r>
          </a:p>
        </p:txBody>
      </p:sp>
      <p:sp>
        <p:nvSpPr>
          <p:cNvPr id="10" name="Rectangle 9">
            <a:extLst>
              <a:ext uri="{FF2B5EF4-FFF2-40B4-BE49-F238E27FC236}">
                <a16:creationId xmlns:a16="http://schemas.microsoft.com/office/drawing/2014/main" id="{2FF03BE3-4D8C-4A97-9FCC-4873A45D807A}"/>
              </a:ext>
            </a:extLst>
          </p:cNvPr>
          <p:cNvSpPr/>
          <p:nvPr/>
        </p:nvSpPr>
        <p:spPr>
          <a:xfrm>
            <a:off x="6229165" y="4731916"/>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Isolated</a:t>
            </a:r>
          </a:p>
        </p:txBody>
      </p:sp>
      <p:sp>
        <p:nvSpPr>
          <p:cNvPr id="11" name="Content Placeholder 10">
            <a:extLst>
              <a:ext uri="{FF2B5EF4-FFF2-40B4-BE49-F238E27FC236}">
                <a16:creationId xmlns:a16="http://schemas.microsoft.com/office/drawing/2014/main" id="{AE5E9E99-0397-4E51-B6A5-874E5FB7AAB3}"/>
              </a:ext>
            </a:extLst>
          </p:cNvPr>
          <p:cNvSpPr>
            <a:spLocks noGrp="1"/>
          </p:cNvSpPr>
          <p:nvPr>
            <p:ph idx="1"/>
          </p:nvPr>
        </p:nvSpPr>
        <p:spPr>
          <a:xfrm>
            <a:off x="9237316" y="2538254"/>
            <a:ext cx="1620838" cy="738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indent="0" algn="ctr">
              <a:buNone/>
            </a:pPr>
            <a:r>
              <a:rPr lang="en-GB" dirty="0">
                <a:latin typeface="Tahoma" panose="020B0604030504040204" pitchFamily="34" charset="0"/>
                <a:ea typeface="Tahoma" panose="020B0604030504040204" pitchFamily="34" charset="0"/>
                <a:cs typeface="Tahoma" panose="020B0604030504040204" pitchFamily="34" charset="0"/>
              </a:rPr>
              <a:t>Unable to safely be in the classroom</a:t>
            </a:r>
          </a:p>
        </p:txBody>
      </p:sp>
      <p:pic>
        <p:nvPicPr>
          <p:cNvPr id="12" name="Graphic 11">
            <a:extLst>
              <a:ext uri="{FF2B5EF4-FFF2-40B4-BE49-F238E27FC236}">
                <a16:creationId xmlns:a16="http://schemas.microsoft.com/office/drawing/2014/main" id="{178CDD6B-4D00-44F3-8CED-996C14770444}"/>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5947180" y="2119218"/>
            <a:ext cx="1875220" cy="2110086"/>
          </a:xfrm>
          <a:prstGeom prst="rect">
            <a:avLst/>
          </a:prstGeom>
        </p:spPr>
      </p:pic>
      <p:sp>
        <p:nvSpPr>
          <p:cNvPr id="4" name="Freeform 9">
            <a:extLst>
              <a:ext uri="{FF2B5EF4-FFF2-40B4-BE49-F238E27FC236}">
                <a16:creationId xmlns:a16="http://schemas.microsoft.com/office/drawing/2014/main" id="{BA3A68EC-978B-BB51-D9C6-4D37DDF88BA8}"/>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grpSp>
        <p:nvGrpSpPr>
          <p:cNvPr id="15" name="Group 10">
            <a:extLst>
              <a:ext uri="{FF2B5EF4-FFF2-40B4-BE49-F238E27FC236}">
                <a16:creationId xmlns:a16="http://schemas.microsoft.com/office/drawing/2014/main" id="{E057537C-B8A6-BB2A-5502-49E782615F45}"/>
              </a:ext>
            </a:extLst>
          </p:cNvPr>
          <p:cNvGrpSpPr/>
          <p:nvPr/>
        </p:nvGrpSpPr>
        <p:grpSpPr>
          <a:xfrm>
            <a:off x="0" y="685801"/>
            <a:ext cx="1985146" cy="5549911"/>
            <a:chOff x="0" y="0"/>
            <a:chExt cx="3970292" cy="11099823"/>
          </a:xfrm>
        </p:grpSpPr>
        <p:sp>
          <p:nvSpPr>
            <p:cNvPr id="16" name="Freeform 11">
              <a:hlinkClick r:id="rId8" tooltip="https://iqmaward.com/iqm-centre-of-excellence/"/>
              <a:extLst>
                <a:ext uri="{FF2B5EF4-FFF2-40B4-BE49-F238E27FC236}">
                  <a16:creationId xmlns:a16="http://schemas.microsoft.com/office/drawing/2014/main" id="{1FF76A6D-8362-B139-89D0-61B5281DB9DA}"/>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17" name="Freeform 12">
              <a:hlinkClick r:id="rId8" tooltip="https://iqmaward.com/iqm-centre-of-excellence/"/>
              <a:extLst>
                <a:ext uri="{FF2B5EF4-FFF2-40B4-BE49-F238E27FC236}">
                  <a16:creationId xmlns:a16="http://schemas.microsoft.com/office/drawing/2014/main" id="{9A547A45-2F77-6AE7-9388-B7394EB2F439}"/>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18" name="Freeform 13">
              <a:hlinkClick r:id="rId11" tooltip="https://iqmaward.com/iqm-flagship-school/"/>
              <a:extLst>
                <a:ext uri="{FF2B5EF4-FFF2-40B4-BE49-F238E27FC236}">
                  <a16:creationId xmlns:a16="http://schemas.microsoft.com/office/drawing/2014/main" id="{28336E09-E4E3-F329-146D-B4CBA46C2883}"/>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grpSp>
        <p:nvGrpSpPr>
          <p:cNvPr id="19" name="Group 3">
            <a:extLst>
              <a:ext uri="{FF2B5EF4-FFF2-40B4-BE49-F238E27FC236}">
                <a16:creationId xmlns:a16="http://schemas.microsoft.com/office/drawing/2014/main" id="{05B8EBAA-1252-B89C-606D-A00DFEA6CD5A}"/>
              </a:ext>
            </a:extLst>
          </p:cNvPr>
          <p:cNvGrpSpPr/>
          <p:nvPr/>
        </p:nvGrpSpPr>
        <p:grpSpPr>
          <a:xfrm>
            <a:off x="9793141" y="-2645685"/>
            <a:ext cx="4111072" cy="4111072"/>
            <a:chOff x="0" y="0"/>
            <a:chExt cx="812800" cy="812800"/>
          </a:xfrm>
        </p:grpSpPr>
        <p:sp>
          <p:nvSpPr>
            <p:cNvPr id="20" name="Freeform 4">
              <a:extLst>
                <a:ext uri="{FF2B5EF4-FFF2-40B4-BE49-F238E27FC236}">
                  <a16:creationId xmlns:a16="http://schemas.microsoft.com/office/drawing/2014/main" id="{E4FE05C5-1058-823C-5B98-FD50C7D00C1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21" name="TextBox 5">
              <a:extLst>
                <a:ext uri="{FF2B5EF4-FFF2-40B4-BE49-F238E27FC236}">
                  <a16:creationId xmlns:a16="http://schemas.microsoft.com/office/drawing/2014/main" id="{63F1D271-AC5E-A703-416C-FF94257B6E1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22" name="Group 6">
            <a:extLst>
              <a:ext uri="{FF2B5EF4-FFF2-40B4-BE49-F238E27FC236}">
                <a16:creationId xmlns:a16="http://schemas.microsoft.com/office/drawing/2014/main" id="{B958ED83-4E27-D8B9-D0E8-A4DB9ED10EF5}"/>
              </a:ext>
            </a:extLst>
          </p:cNvPr>
          <p:cNvGrpSpPr/>
          <p:nvPr/>
        </p:nvGrpSpPr>
        <p:grpSpPr>
          <a:xfrm>
            <a:off x="9322075" y="5960173"/>
            <a:ext cx="3581179" cy="3581179"/>
            <a:chOff x="0" y="0"/>
            <a:chExt cx="812800" cy="812800"/>
          </a:xfrm>
        </p:grpSpPr>
        <p:sp>
          <p:nvSpPr>
            <p:cNvPr id="23" name="Freeform 7">
              <a:extLst>
                <a:ext uri="{FF2B5EF4-FFF2-40B4-BE49-F238E27FC236}">
                  <a16:creationId xmlns:a16="http://schemas.microsoft.com/office/drawing/2014/main" id="{913141B2-B0F6-07C8-6617-57ED5460BC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24" name="TextBox 8">
              <a:extLst>
                <a:ext uri="{FF2B5EF4-FFF2-40B4-BE49-F238E27FC236}">
                  <a16:creationId xmlns:a16="http://schemas.microsoft.com/office/drawing/2014/main" id="{14A8C209-965B-0C8F-F7CF-40CA3FB4E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25" name="TextBox 24">
            <a:extLst>
              <a:ext uri="{FF2B5EF4-FFF2-40B4-BE49-F238E27FC236}">
                <a16:creationId xmlns:a16="http://schemas.microsoft.com/office/drawing/2014/main" id="{4F758F39-9842-BAE8-D94C-0E00173C0E92}"/>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26" name="Picture 25">
            <a:extLst>
              <a:ext uri="{FF2B5EF4-FFF2-40B4-BE49-F238E27FC236}">
                <a16:creationId xmlns:a16="http://schemas.microsoft.com/office/drawing/2014/main" id="{52DEE4EB-1624-BC3B-31B1-7CF61488D132}"/>
              </a:ext>
            </a:extLst>
          </p:cNvPr>
          <p:cNvPicPr>
            <a:picLocks noChangeAspect="1"/>
          </p:cNvPicPr>
          <p:nvPr/>
        </p:nvPicPr>
        <p:blipFill>
          <a:blip r:embed="rId13"/>
          <a:stretch>
            <a:fillRect/>
          </a:stretch>
        </p:blipFill>
        <p:spPr>
          <a:xfrm>
            <a:off x="3239549" y="5917784"/>
            <a:ext cx="1702326" cy="817457"/>
          </a:xfrm>
          <a:prstGeom prst="rect">
            <a:avLst/>
          </a:prstGeom>
        </p:spPr>
      </p:pic>
      <p:pic>
        <p:nvPicPr>
          <p:cNvPr id="27" name="Picture 2" descr="Easington Colliery">
            <a:extLst>
              <a:ext uri="{FF2B5EF4-FFF2-40B4-BE49-F238E27FC236}">
                <a16:creationId xmlns:a16="http://schemas.microsoft.com/office/drawing/2014/main" id="{A754E4D4-DF17-F2D4-D698-36078C386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A38DB3D-9098-1977-9E95-32C75E36568A}"/>
              </a:ext>
            </a:extLst>
          </p:cNvPr>
          <p:cNvSpPr/>
          <p:nvPr/>
        </p:nvSpPr>
        <p:spPr>
          <a:xfrm>
            <a:off x="0"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5" name="Rectangle 4">
            <a:extLst>
              <a:ext uri="{FF2B5EF4-FFF2-40B4-BE49-F238E27FC236}">
                <a16:creationId xmlns:a16="http://schemas.microsoft.com/office/drawing/2014/main" id="{CD6C6F37-85D9-4C49-BE6B-FC64B3FFE13B}"/>
              </a:ext>
            </a:extLst>
          </p:cNvPr>
          <p:cNvSpPr/>
          <p:nvPr/>
        </p:nvSpPr>
        <p:spPr>
          <a:xfrm>
            <a:off x="6228935" y="1155773"/>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Self-regulation</a:t>
            </a:r>
          </a:p>
        </p:txBody>
      </p:sp>
      <p:sp>
        <p:nvSpPr>
          <p:cNvPr id="6" name="Rectangle 5">
            <a:extLst>
              <a:ext uri="{FF2B5EF4-FFF2-40B4-BE49-F238E27FC236}">
                <a16:creationId xmlns:a16="http://schemas.microsoft.com/office/drawing/2014/main" id="{4510D6EE-278E-44A5-BAE7-E2E2D342F569}"/>
              </a:ext>
            </a:extLst>
          </p:cNvPr>
          <p:cNvSpPr/>
          <p:nvPr/>
        </p:nvSpPr>
        <p:spPr>
          <a:xfrm>
            <a:off x="8363157" y="1634594"/>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Social integration</a:t>
            </a:r>
          </a:p>
        </p:txBody>
      </p:sp>
      <p:sp>
        <p:nvSpPr>
          <p:cNvPr id="7" name="Rectangle 6">
            <a:extLst>
              <a:ext uri="{FF2B5EF4-FFF2-40B4-BE49-F238E27FC236}">
                <a16:creationId xmlns:a16="http://schemas.microsoft.com/office/drawing/2014/main" id="{7F11B4E0-0894-4C6B-AFC0-D7B3C40DE2CF}"/>
              </a:ext>
            </a:extLst>
          </p:cNvPr>
          <p:cNvSpPr/>
          <p:nvPr/>
        </p:nvSpPr>
        <p:spPr>
          <a:xfrm>
            <a:off x="8671193" y="3068656"/>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Learn alongside his peers </a:t>
            </a:r>
          </a:p>
        </p:txBody>
      </p:sp>
      <p:sp>
        <p:nvSpPr>
          <p:cNvPr id="8" name="Rectangle 7">
            <a:extLst>
              <a:ext uri="{FF2B5EF4-FFF2-40B4-BE49-F238E27FC236}">
                <a16:creationId xmlns:a16="http://schemas.microsoft.com/office/drawing/2014/main" id="{4A7AFC05-D42E-4C41-BF18-60D5C1E0CCF8}"/>
              </a:ext>
            </a:extLst>
          </p:cNvPr>
          <p:cNvSpPr/>
          <p:nvPr/>
        </p:nvSpPr>
        <p:spPr>
          <a:xfrm>
            <a:off x="3046184" y="2711423"/>
            <a:ext cx="1881052" cy="1152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Deal with emotions without hurting others</a:t>
            </a:r>
          </a:p>
        </p:txBody>
      </p:sp>
      <p:sp>
        <p:nvSpPr>
          <p:cNvPr id="9" name="Rectangle 8">
            <a:extLst>
              <a:ext uri="{FF2B5EF4-FFF2-40B4-BE49-F238E27FC236}">
                <a16:creationId xmlns:a16="http://schemas.microsoft.com/office/drawing/2014/main" id="{DDE2535A-FA75-451B-8629-D54A896A9306}"/>
              </a:ext>
            </a:extLst>
          </p:cNvPr>
          <p:cNvSpPr/>
          <p:nvPr/>
        </p:nvSpPr>
        <p:spPr>
          <a:xfrm>
            <a:off x="3500871" y="4094174"/>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Sense of belonging </a:t>
            </a:r>
          </a:p>
        </p:txBody>
      </p:sp>
      <p:sp>
        <p:nvSpPr>
          <p:cNvPr id="10" name="Rectangle 9">
            <a:extLst>
              <a:ext uri="{FF2B5EF4-FFF2-40B4-BE49-F238E27FC236}">
                <a16:creationId xmlns:a16="http://schemas.microsoft.com/office/drawing/2014/main" id="{0456D7DD-3B23-449D-981D-D1DED537FC47}"/>
              </a:ext>
            </a:extLst>
          </p:cNvPr>
          <p:cNvSpPr/>
          <p:nvPr/>
        </p:nvSpPr>
        <p:spPr>
          <a:xfrm>
            <a:off x="5563175" y="4800760"/>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Feel successful</a:t>
            </a:r>
          </a:p>
        </p:txBody>
      </p:sp>
      <p:sp>
        <p:nvSpPr>
          <p:cNvPr id="11" name="Rectangle 10">
            <a:extLst>
              <a:ext uri="{FF2B5EF4-FFF2-40B4-BE49-F238E27FC236}">
                <a16:creationId xmlns:a16="http://schemas.microsoft.com/office/drawing/2014/main" id="{FA64B221-76D5-47FA-B58F-A2A2F15BF237}"/>
              </a:ext>
            </a:extLst>
          </p:cNvPr>
          <p:cNvSpPr/>
          <p:nvPr/>
        </p:nvSpPr>
        <p:spPr>
          <a:xfrm>
            <a:off x="7999262" y="4338456"/>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Make friends</a:t>
            </a:r>
          </a:p>
        </p:txBody>
      </p:sp>
      <p:sp>
        <p:nvSpPr>
          <p:cNvPr id="12" name="Rectangle 11">
            <a:extLst>
              <a:ext uri="{FF2B5EF4-FFF2-40B4-BE49-F238E27FC236}">
                <a16:creationId xmlns:a16="http://schemas.microsoft.com/office/drawing/2014/main" id="{D72FCF75-14F3-4980-8B0C-547E855D417D}"/>
              </a:ext>
            </a:extLst>
          </p:cNvPr>
          <p:cNvSpPr/>
          <p:nvPr/>
        </p:nvSpPr>
        <p:spPr>
          <a:xfrm>
            <a:off x="3761031" y="1532932"/>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Make academic progress?</a:t>
            </a:r>
          </a:p>
        </p:txBody>
      </p:sp>
      <p:pic>
        <p:nvPicPr>
          <p:cNvPr id="13" name="Graphic 12">
            <a:extLst>
              <a:ext uri="{FF2B5EF4-FFF2-40B4-BE49-F238E27FC236}">
                <a16:creationId xmlns:a16="http://schemas.microsoft.com/office/drawing/2014/main" id="{83D42F69-6721-46FD-ACA6-FD2DA18D6AD2}"/>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078288" y="2456380"/>
            <a:ext cx="1875220" cy="2110086"/>
          </a:xfrm>
          <a:prstGeom prst="rect">
            <a:avLst/>
          </a:prstGeom>
        </p:spPr>
      </p:pic>
      <p:sp>
        <p:nvSpPr>
          <p:cNvPr id="15" name="Freeform 9">
            <a:extLst>
              <a:ext uri="{FF2B5EF4-FFF2-40B4-BE49-F238E27FC236}">
                <a16:creationId xmlns:a16="http://schemas.microsoft.com/office/drawing/2014/main" id="{D382247A-C880-CF16-3863-F35D75D5A84F}"/>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grpSp>
        <p:nvGrpSpPr>
          <p:cNvPr id="17" name="Group 10">
            <a:extLst>
              <a:ext uri="{FF2B5EF4-FFF2-40B4-BE49-F238E27FC236}">
                <a16:creationId xmlns:a16="http://schemas.microsoft.com/office/drawing/2014/main" id="{BF395D2B-638A-63FE-AB23-3979E60F8087}"/>
              </a:ext>
            </a:extLst>
          </p:cNvPr>
          <p:cNvGrpSpPr/>
          <p:nvPr/>
        </p:nvGrpSpPr>
        <p:grpSpPr>
          <a:xfrm>
            <a:off x="0" y="685801"/>
            <a:ext cx="1985146" cy="5549911"/>
            <a:chOff x="0" y="0"/>
            <a:chExt cx="3970292" cy="11099823"/>
          </a:xfrm>
        </p:grpSpPr>
        <p:sp>
          <p:nvSpPr>
            <p:cNvPr id="18" name="Freeform 11">
              <a:hlinkClick r:id="rId8" tooltip="https://iqmaward.com/iqm-centre-of-excellence/"/>
              <a:extLst>
                <a:ext uri="{FF2B5EF4-FFF2-40B4-BE49-F238E27FC236}">
                  <a16:creationId xmlns:a16="http://schemas.microsoft.com/office/drawing/2014/main" id="{48F96C95-176B-5A88-D8B6-4F007CFB1115}"/>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19" name="Freeform 12">
              <a:hlinkClick r:id="rId8" tooltip="https://iqmaward.com/iqm-centre-of-excellence/"/>
              <a:extLst>
                <a:ext uri="{FF2B5EF4-FFF2-40B4-BE49-F238E27FC236}">
                  <a16:creationId xmlns:a16="http://schemas.microsoft.com/office/drawing/2014/main" id="{B5B3BCD3-C132-B10C-BC5E-C65CC4243E67}"/>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20" name="Freeform 13">
              <a:hlinkClick r:id="rId11" tooltip="https://iqmaward.com/iqm-flagship-school/"/>
              <a:extLst>
                <a:ext uri="{FF2B5EF4-FFF2-40B4-BE49-F238E27FC236}">
                  <a16:creationId xmlns:a16="http://schemas.microsoft.com/office/drawing/2014/main" id="{8F5E7437-D6EE-A15D-A118-924C9304E4AA}"/>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sp>
        <p:nvSpPr>
          <p:cNvPr id="21" name="TextBox 15">
            <a:extLst>
              <a:ext uri="{FF2B5EF4-FFF2-40B4-BE49-F238E27FC236}">
                <a16:creationId xmlns:a16="http://schemas.microsoft.com/office/drawing/2014/main" id="{C1728561-F78C-6164-E8A4-73B4C2426549}"/>
              </a:ext>
            </a:extLst>
          </p:cNvPr>
          <p:cNvSpPr txBox="1"/>
          <p:nvPr/>
        </p:nvSpPr>
        <p:spPr>
          <a:xfrm>
            <a:off x="2082564" y="288442"/>
            <a:ext cx="9502765" cy="12347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What outcomes did we want to </a:t>
            </a:r>
          </a:p>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achieve?</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roup 3">
            <a:extLst>
              <a:ext uri="{FF2B5EF4-FFF2-40B4-BE49-F238E27FC236}">
                <a16:creationId xmlns:a16="http://schemas.microsoft.com/office/drawing/2014/main" id="{344B0ED7-E5F6-C0AB-11FC-DCF4474CDBA1}"/>
              </a:ext>
            </a:extLst>
          </p:cNvPr>
          <p:cNvGrpSpPr/>
          <p:nvPr/>
        </p:nvGrpSpPr>
        <p:grpSpPr>
          <a:xfrm>
            <a:off x="9793141" y="-2645685"/>
            <a:ext cx="4111072" cy="4111072"/>
            <a:chOff x="0" y="0"/>
            <a:chExt cx="812800" cy="812800"/>
          </a:xfrm>
        </p:grpSpPr>
        <p:sp>
          <p:nvSpPr>
            <p:cNvPr id="23" name="Freeform 4">
              <a:extLst>
                <a:ext uri="{FF2B5EF4-FFF2-40B4-BE49-F238E27FC236}">
                  <a16:creationId xmlns:a16="http://schemas.microsoft.com/office/drawing/2014/main" id="{0E439F7B-7208-C2E6-2A3C-8B7A5BA8D3F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24" name="TextBox 5">
              <a:extLst>
                <a:ext uri="{FF2B5EF4-FFF2-40B4-BE49-F238E27FC236}">
                  <a16:creationId xmlns:a16="http://schemas.microsoft.com/office/drawing/2014/main" id="{5EA08D41-E21F-F175-E63E-CE560CC0742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25" name="Group 6">
            <a:extLst>
              <a:ext uri="{FF2B5EF4-FFF2-40B4-BE49-F238E27FC236}">
                <a16:creationId xmlns:a16="http://schemas.microsoft.com/office/drawing/2014/main" id="{84AB0FC1-EC7E-99CD-C192-85B2C630BCE5}"/>
              </a:ext>
            </a:extLst>
          </p:cNvPr>
          <p:cNvGrpSpPr/>
          <p:nvPr/>
        </p:nvGrpSpPr>
        <p:grpSpPr>
          <a:xfrm>
            <a:off x="9322075" y="5960173"/>
            <a:ext cx="3581179" cy="3581179"/>
            <a:chOff x="0" y="0"/>
            <a:chExt cx="812800" cy="812800"/>
          </a:xfrm>
        </p:grpSpPr>
        <p:sp>
          <p:nvSpPr>
            <p:cNvPr id="26" name="Freeform 7">
              <a:extLst>
                <a:ext uri="{FF2B5EF4-FFF2-40B4-BE49-F238E27FC236}">
                  <a16:creationId xmlns:a16="http://schemas.microsoft.com/office/drawing/2014/main" id="{3B8DCB88-1151-D2CF-8678-0410D8C997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27" name="TextBox 8">
              <a:extLst>
                <a:ext uri="{FF2B5EF4-FFF2-40B4-BE49-F238E27FC236}">
                  <a16:creationId xmlns:a16="http://schemas.microsoft.com/office/drawing/2014/main" id="{127719C2-F154-1FAB-7F1F-4C565A6DE13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28" name="TextBox 27">
            <a:extLst>
              <a:ext uri="{FF2B5EF4-FFF2-40B4-BE49-F238E27FC236}">
                <a16:creationId xmlns:a16="http://schemas.microsoft.com/office/drawing/2014/main" id="{910AE3EE-4E42-F949-E9EF-0AE0AE06D2B6}"/>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29" name="Picture 28">
            <a:extLst>
              <a:ext uri="{FF2B5EF4-FFF2-40B4-BE49-F238E27FC236}">
                <a16:creationId xmlns:a16="http://schemas.microsoft.com/office/drawing/2014/main" id="{CDBF1C1C-48F9-04B9-124F-83C38861AD21}"/>
              </a:ext>
            </a:extLst>
          </p:cNvPr>
          <p:cNvPicPr>
            <a:picLocks noChangeAspect="1"/>
          </p:cNvPicPr>
          <p:nvPr/>
        </p:nvPicPr>
        <p:blipFill>
          <a:blip r:embed="rId13"/>
          <a:stretch>
            <a:fillRect/>
          </a:stretch>
        </p:blipFill>
        <p:spPr>
          <a:xfrm>
            <a:off x="3239549" y="5917784"/>
            <a:ext cx="1702326" cy="817457"/>
          </a:xfrm>
          <a:prstGeom prst="rect">
            <a:avLst/>
          </a:prstGeom>
        </p:spPr>
      </p:pic>
      <p:pic>
        <p:nvPicPr>
          <p:cNvPr id="30" name="Picture 2" descr="Easington Colliery">
            <a:extLst>
              <a:ext uri="{FF2B5EF4-FFF2-40B4-BE49-F238E27FC236}">
                <a16:creationId xmlns:a16="http://schemas.microsoft.com/office/drawing/2014/main" id="{71F146AC-9B1A-CA80-A077-8C87E8A13A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2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F0C734DF-FD3C-4BED-AF4B-D61F65F769F9}"/>
              </a:ext>
            </a:extLst>
          </p:cNvPr>
          <p:cNvSpPr/>
          <p:nvPr/>
        </p:nvSpPr>
        <p:spPr>
          <a:xfrm>
            <a:off x="-124402" y="-9144"/>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4" name="Rectangle 3">
            <a:extLst>
              <a:ext uri="{FF2B5EF4-FFF2-40B4-BE49-F238E27FC236}">
                <a16:creationId xmlns:a16="http://schemas.microsoft.com/office/drawing/2014/main" id="{38050859-783D-4578-A21C-3361DC9CC3BE}"/>
              </a:ext>
            </a:extLst>
          </p:cNvPr>
          <p:cNvSpPr/>
          <p:nvPr/>
        </p:nvSpPr>
        <p:spPr>
          <a:xfrm>
            <a:off x="8074775" y="1214897"/>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1:1 support</a:t>
            </a:r>
          </a:p>
        </p:txBody>
      </p:sp>
      <p:sp>
        <p:nvSpPr>
          <p:cNvPr id="5" name="Rectangle 4">
            <a:extLst>
              <a:ext uri="{FF2B5EF4-FFF2-40B4-BE49-F238E27FC236}">
                <a16:creationId xmlns:a16="http://schemas.microsoft.com/office/drawing/2014/main" id="{62836B47-FCC0-4A47-BEEC-50604971384B}"/>
              </a:ext>
            </a:extLst>
          </p:cNvPr>
          <p:cNvSpPr/>
          <p:nvPr/>
        </p:nvSpPr>
        <p:spPr>
          <a:xfrm>
            <a:off x="8479659" y="2406164"/>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TEACCH approach</a:t>
            </a:r>
          </a:p>
        </p:txBody>
      </p:sp>
      <p:sp>
        <p:nvSpPr>
          <p:cNvPr id="6" name="Rectangle 5">
            <a:extLst>
              <a:ext uri="{FF2B5EF4-FFF2-40B4-BE49-F238E27FC236}">
                <a16:creationId xmlns:a16="http://schemas.microsoft.com/office/drawing/2014/main" id="{7C0C6035-70C1-4204-BB9B-0365DDB91AE0}"/>
              </a:ext>
            </a:extLst>
          </p:cNvPr>
          <p:cNvSpPr/>
          <p:nvPr/>
        </p:nvSpPr>
        <p:spPr>
          <a:xfrm>
            <a:off x="8053899" y="3607642"/>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Emotion coaching</a:t>
            </a:r>
          </a:p>
        </p:txBody>
      </p:sp>
      <p:sp>
        <p:nvSpPr>
          <p:cNvPr id="7" name="Rectangle 6">
            <a:extLst>
              <a:ext uri="{FF2B5EF4-FFF2-40B4-BE49-F238E27FC236}">
                <a16:creationId xmlns:a16="http://schemas.microsoft.com/office/drawing/2014/main" id="{E263C6B8-E5DC-4EC2-A821-E5E40AEAC50C}"/>
              </a:ext>
            </a:extLst>
          </p:cNvPr>
          <p:cNvSpPr/>
          <p:nvPr/>
        </p:nvSpPr>
        <p:spPr>
          <a:xfrm>
            <a:off x="3189824" y="2516620"/>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Lunchtime support</a:t>
            </a:r>
          </a:p>
        </p:txBody>
      </p:sp>
      <p:sp>
        <p:nvSpPr>
          <p:cNvPr id="8" name="Rectangle 7">
            <a:extLst>
              <a:ext uri="{FF2B5EF4-FFF2-40B4-BE49-F238E27FC236}">
                <a16:creationId xmlns:a16="http://schemas.microsoft.com/office/drawing/2014/main" id="{BF813A2F-338A-412F-9A40-372AACBA9F68}"/>
              </a:ext>
            </a:extLst>
          </p:cNvPr>
          <p:cNvSpPr/>
          <p:nvPr/>
        </p:nvSpPr>
        <p:spPr>
          <a:xfrm>
            <a:off x="3702294" y="4798059"/>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Restorative approaches</a:t>
            </a:r>
          </a:p>
        </p:txBody>
      </p:sp>
      <p:sp>
        <p:nvSpPr>
          <p:cNvPr id="9" name="Rectangle 8">
            <a:extLst>
              <a:ext uri="{FF2B5EF4-FFF2-40B4-BE49-F238E27FC236}">
                <a16:creationId xmlns:a16="http://schemas.microsoft.com/office/drawing/2014/main" id="{A63687FB-DF47-46BD-90FB-06BF2C16E971}"/>
              </a:ext>
            </a:extLst>
          </p:cNvPr>
          <p:cNvSpPr/>
          <p:nvPr/>
        </p:nvSpPr>
        <p:spPr>
          <a:xfrm>
            <a:off x="6172847" y="4938070"/>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Safe space</a:t>
            </a:r>
          </a:p>
        </p:txBody>
      </p:sp>
      <p:sp>
        <p:nvSpPr>
          <p:cNvPr id="10" name="Rectangle 9">
            <a:extLst>
              <a:ext uri="{FF2B5EF4-FFF2-40B4-BE49-F238E27FC236}">
                <a16:creationId xmlns:a16="http://schemas.microsoft.com/office/drawing/2014/main" id="{E2A02911-0F15-4F1A-9893-E1FB1D34964A}"/>
              </a:ext>
            </a:extLst>
          </p:cNvPr>
          <p:cNvSpPr/>
          <p:nvPr/>
        </p:nvSpPr>
        <p:spPr>
          <a:xfrm>
            <a:off x="8994425" y="4755224"/>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Professional advice</a:t>
            </a:r>
          </a:p>
        </p:txBody>
      </p:sp>
      <p:sp>
        <p:nvSpPr>
          <p:cNvPr id="11" name="TextBox 10">
            <a:extLst>
              <a:ext uri="{FF2B5EF4-FFF2-40B4-BE49-F238E27FC236}">
                <a16:creationId xmlns:a16="http://schemas.microsoft.com/office/drawing/2014/main" id="{D37E9281-08D5-4DB6-A08A-B3861DE63A1A}"/>
              </a:ext>
            </a:extLst>
          </p:cNvPr>
          <p:cNvSpPr txBox="1"/>
          <p:nvPr/>
        </p:nvSpPr>
        <p:spPr>
          <a:xfrm>
            <a:off x="5969620" y="2810130"/>
            <a:ext cx="1728652" cy="2400657"/>
          </a:xfrm>
          <a:prstGeom prst="rect">
            <a:avLst/>
          </a:prstGeom>
          <a:noFill/>
        </p:spPr>
        <p:txBody>
          <a:bodyPr wrap="square" rtlCol="0">
            <a:spAutoFit/>
          </a:bodyPr>
          <a:lstStyle/>
          <a:p>
            <a:pPr algn="ctr"/>
            <a:r>
              <a:rPr lang="en-GB" sz="15000" dirty="0">
                <a:latin typeface="Arial Black" panose="020B0A04020102020204" pitchFamily="34" charset="0"/>
              </a:rPr>
              <a:t>?</a:t>
            </a:r>
          </a:p>
        </p:txBody>
      </p:sp>
      <p:sp>
        <p:nvSpPr>
          <p:cNvPr id="12" name="Rectangle 11">
            <a:extLst>
              <a:ext uri="{FF2B5EF4-FFF2-40B4-BE49-F238E27FC236}">
                <a16:creationId xmlns:a16="http://schemas.microsoft.com/office/drawing/2014/main" id="{6796AA5A-6B77-4DFF-BA76-77C6C7752F13}"/>
              </a:ext>
            </a:extLst>
          </p:cNvPr>
          <p:cNvSpPr/>
          <p:nvPr/>
        </p:nvSpPr>
        <p:spPr>
          <a:xfrm>
            <a:off x="4039012" y="3619800"/>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Bespoke curriculum</a:t>
            </a:r>
          </a:p>
        </p:txBody>
      </p:sp>
      <p:sp>
        <p:nvSpPr>
          <p:cNvPr id="13" name="Rectangle 12">
            <a:extLst>
              <a:ext uri="{FF2B5EF4-FFF2-40B4-BE49-F238E27FC236}">
                <a16:creationId xmlns:a16="http://schemas.microsoft.com/office/drawing/2014/main" id="{3D5E4378-355A-4B6A-817B-B2A2744B87A4}"/>
              </a:ext>
            </a:extLst>
          </p:cNvPr>
          <p:cNvSpPr/>
          <p:nvPr/>
        </p:nvSpPr>
        <p:spPr>
          <a:xfrm>
            <a:off x="3788889" y="1365178"/>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Sensory diet</a:t>
            </a:r>
          </a:p>
        </p:txBody>
      </p:sp>
      <p:sp>
        <p:nvSpPr>
          <p:cNvPr id="14" name="Rectangle 13">
            <a:extLst>
              <a:ext uri="{FF2B5EF4-FFF2-40B4-BE49-F238E27FC236}">
                <a16:creationId xmlns:a16="http://schemas.microsoft.com/office/drawing/2014/main" id="{8C03093B-25BA-449B-B432-377D5673A41C}"/>
              </a:ext>
            </a:extLst>
          </p:cNvPr>
          <p:cNvSpPr/>
          <p:nvPr/>
        </p:nvSpPr>
        <p:spPr>
          <a:xfrm>
            <a:off x="5931832" y="2034710"/>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Discussions with local authority SEND team</a:t>
            </a:r>
          </a:p>
        </p:txBody>
      </p:sp>
      <p:sp>
        <p:nvSpPr>
          <p:cNvPr id="18" name="Freeform 9">
            <a:extLst>
              <a:ext uri="{FF2B5EF4-FFF2-40B4-BE49-F238E27FC236}">
                <a16:creationId xmlns:a16="http://schemas.microsoft.com/office/drawing/2014/main" id="{886569D5-9035-6904-CA2D-C6582C585F4A}"/>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20" name="Group 10">
            <a:extLst>
              <a:ext uri="{FF2B5EF4-FFF2-40B4-BE49-F238E27FC236}">
                <a16:creationId xmlns:a16="http://schemas.microsoft.com/office/drawing/2014/main" id="{B39930DA-615E-5756-3B4B-79ACCECC6BF8}"/>
              </a:ext>
            </a:extLst>
          </p:cNvPr>
          <p:cNvGrpSpPr/>
          <p:nvPr/>
        </p:nvGrpSpPr>
        <p:grpSpPr>
          <a:xfrm>
            <a:off x="0" y="685801"/>
            <a:ext cx="1985146" cy="5549911"/>
            <a:chOff x="0" y="0"/>
            <a:chExt cx="3970292" cy="11099823"/>
          </a:xfrm>
        </p:grpSpPr>
        <p:sp>
          <p:nvSpPr>
            <p:cNvPr id="21" name="Freeform 11">
              <a:hlinkClick r:id="rId5" tooltip="https://iqmaward.com/iqm-centre-of-excellence/"/>
              <a:extLst>
                <a:ext uri="{FF2B5EF4-FFF2-40B4-BE49-F238E27FC236}">
                  <a16:creationId xmlns:a16="http://schemas.microsoft.com/office/drawing/2014/main" id="{77DEABB8-B507-922C-A1E5-8363C6AD8E2A}"/>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22" name="Freeform 12">
              <a:hlinkClick r:id="rId5" tooltip="https://iqmaward.com/iqm-centre-of-excellence/"/>
              <a:extLst>
                <a:ext uri="{FF2B5EF4-FFF2-40B4-BE49-F238E27FC236}">
                  <a16:creationId xmlns:a16="http://schemas.microsoft.com/office/drawing/2014/main" id="{0028A732-3A73-2754-8FF4-BF16D881037D}"/>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23" name="Freeform 13">
              <a:hlinkClick r:id="rId8" tooltip="https://iqmaward.com/iqm-flagship-school/"/>
              <a:extLst>
                <a:ext uri="{FF2B5EF4-FFF2-40B4-BE49-F238E27FC236}">
                  <a16:creationId xmlns:a16="http://schemas.microsoft.com/office/drawing/2014/main" id="{B13B5162-3B39-C26C-72AB-85AEAD187F66}"/>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24" name="TextBox 15">
            <a:extLst>
              <a:ext uri="{FF2B5EF4-FFF2-40B4-BE49-F238E27FC236}">
                <a16:creationId xmlns:a16="http://schemas.microsoft.com/office/drawing/2014/main" id="{23D9E4FB-8145-2E1A-7BA1-4224154AA045}"/>
              </a:ext>
            </a:extLst>
          </p:cNvPr>
          <p:cNvSpPr txBox="1"/>
          <p:nvPr/>
        </p:nvSpPr>
        <p:spPr>
          <a:xfrm>
            <a:off x="2082564" y="288442"/>
            <a:ext cx="9502765" cy="12347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What did we try and how effective</a:t>
            </a:r>
          </a:p>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was it?</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3">
            <a:extLst>
              <a:ext uri="{FF2B5EF4-FFF2-40B4-BE49-F238E27FC236}">
                <a16:creationId xmlns:a16="http://schemas.microsoft.com/office/drawing/2014/main" id="{4989BB47-3904-B2B6-C2A6-3D11254C768A}"/>
              </a:ext>
            </a:extLst>
          </p:cNvPr>
          <p:cNvGrpSpPr/>
          <p:nvPr/>
        </p:nvGrpSpPr>
        <p:grpSpPr>
          <a:xfrm>
            <a:off x="9793141" y="-2645685"/>
            <a:ext cx="4111072" cy="4111072"/>
            <a:chOff x="0" y="0"/>
            <a:chExt cx="812800" cy="812800"/>
          </a:xfrm>
        </p:grpSpPr>
        <p:sp>
          <p:nvSpPr>
            <p:cNvPr id="26" name="Freeform 4">
              <a:extLst>
                <a:ext uri="{FF2B5EF4-FFF2-40B4-BE49-F238E27FC236}">
                  <a16:creationId xmlns:a16="http://schemas.microsoft.com/office/drawing/2014/main" id="{593ED157-2CFD-CD04-B98A-180B0730B2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27" name="TextBox 5">
              <a:extLst>
                <a:ext uri="{FF2B5EF4-FFF2-40B4-BE49-F238E27FC236}">
                  <a16:creationId xmlns:a16="http://schemas.microsoft.com/office/drawing/2014/main" id="{FED6FADA-0347-8605-DB67-A1939EBD2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28" name="Group 6">
            <a:extLst>
              <a:ext uri="{FF2B5EF4-FFF2-40B4-BE49-F238E27FC236}">
                <a16:creationId xmlns:a16="http://schemas.microsoft.com/office/drawing/2014/main" id="{D65EF52C-A6CD-6D2C-694B-07F12FE6003A}"/>
              </a:ext>
            </a:extLst>
          </p:cNvPr>
          <p:cNvGrpSpPr/>
          <p:nvPr/>
        </p:nvGrpSpPr>
        <p:grpSpPr>
          <a:xfrm>
            <a:off x="9322075" y="5960173"/>
            <a:ext cx="3581179" cy="3581179"/>
            <a:chOff x="0" y="0"/>
            <a:chExt cx="812800" cy="812800"/>
          </a:xfrm>
        </p:grpSpPr>
        <p:sp>
          <p:nvSpPr>
            <p:cNvPr id="29" name="Freeform 7">
              <a:extLst>
                <a:ext uri="{FF2B5EF4-FFF2-40B4-BE49-F238E27FC236}">
                  <a16:creationId xmlns:a16="http://schemas.microsoft.com/office/drawing/2014/main" id="{39310F8E-8DE9-5643-9597-576B366361D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30" name="TextBox 8">
              <a:extLst>
                <a:ext uri="{FF2B5EF4-FFF2-40B4-BE49-F238E27FC236}">
                  <a16:creationId xmlns:a16="http://schemas.microsoft.com/office/drawing/2014/main" id="{844F0088-170F-952F-AD33-0184AACE49F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31" name="TextBox 30">
            <a:extLst>
              <a:ext uri="{FF2B5EF4-FFF2-40B4-BE49-F238E27FC236}">
                <a16:creationId xmlns:a16="http://schemas.microsoft.com/office/drawing/2014/main" id="{F277E52B-1AE4-4FA3-CFAF-7EDD2DF7B56C}"/>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32" name="Picture 31">
            <a:extLst>
              <a:ext uri="{FF2B5EF4-FFF2-40B4-BE49-F238E27FC236}">
                <a16:creationId xmlns:a16="http://schemas.microsoft.com/office/drawing/2014/main" id="{7A539C45-8E59-911F-867C-6641AEF2BA50}"/>
              </a:ext>
            </a:extLst>
          </p:cNvPr>
          <p:cNvPicPr>
            <a:picLocks noChangeAspect="1"/>
          </p:cNvPicPr>
          <p:nvPr/>
        </p:nvPicPr>
        <p:blipFill>
          <a:blip r:embed="rId10"/>
          <a:stretch>
            <a:fillRect/>
          </a:stretch>
        </p:blipFill>
        <p:spPr>
          <a:xfrm>
            <a:off x="3239549" y="5917784"/>
            <a:ext cx="1702326" cy="817457"/>
          </a:xfrm>
          <a:prstGeom prst="rect">
            <a:avLst/>
          </a:prstGeom>
        </p:spPr>
      </p:pic>
      <p:pic>
        <p:nvPicPr>
          <p:cNvPr id="33" name="Picture 2" descr="Easington Colliery">
            <a:extLst>
              <a:ext uri="{FF2B5EF4-FFF2-40B4-BE49-F238E27FC236}">
                <a16:creationId xmlns:a16="http://schemas.microsoft.com/office/drawing/2014/main" id="{55AB1392-190B-E693-07CF-C959D546A0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023DB07-576C-8656-90FA-39A429B39055}"/>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5" name="Rectangle 4">
            <a:extLst>
              <a:ext uri="{FF2B5EF4-FFF2-40B4-BE49-F238E27FC236}">
                <a16:creationId xmlns:a16="http://schemas.microsoft.com/office/drawing/2014/main" id="{3A4A6275-BBE0-4EF7-BFEA-86968E29E246}"/>
              </a:ext>
            </a:extLst>
          </p:cNvPr>
          <p:cNvSpPr/>
          <p:nvPr/>
        </p:nvSpPr>
        <p:spPr>
          <a:xfrm>
            <a:off x="7207310" y="1049330"/>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Made friends in a real-life context</a:t>
            </a:r>
          </a:p>
        </p:txBody>
      </p:sp>
      <p:sp>
        <p:nvSpPr>
          <p:cNvPr id="6" name="Rectangle 5">
            <a:extLst>
              <a:ext uri="{FF2B5EF4-FFF2-40B4-BE49-F238E27FC236}">
                <a16:creationId xmlns:a16="http://schemas.microsoft.com/office/drawing/2014/main" id="{5CEE8853-7F08-40F0-95BE-41A8078BD971}"/>
              </a:ext>
            </a:extLst>
          </p:cNvPr>
          <p:cNvSpPr/>
          <p:nvPr/>
        </p:nvSpPr>
        <p:spPr>
          <a:xfrm>
            <a:off x="8147836" y="2661960"/>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Success </a:t>
            </a:r>
          </a:p>
        </p:txBody>
      </p:sp>
      <p:sp>
        <p:nvSpPr>
          <p:cNvPr id="7" name="Rectangle 6">
            <a:extLst>
              <a:ext uri="{FF2B5EF4-FFF2-40B4-BE49-F238E27FC236}">
                <a16:creationId xmlns:a16="http://schemas.microsoft.com/office/drawing/2014/main" id="{AD4035BA-E0F6-4353-B371-5B0B92572B2E}"/>
              </a:ext>
            </a:extLst>
          </p:cNvPr>
          <p:cNvSpPr/>
          <p:nvPr/>
        </p:nvSpPr>
        <p:spPr>
          <a:xfrm>
            <a:off x="8341481" y="4270123"/>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Developed resilience</a:t>
            </a:r>
          </a:p>
        </p:txBody>
      </p:sp>
      <p:sp>
        <p:nvSpPr>
          <p:cNvPr id="8" name="Rectangle 7">
            <a:extLst>
              <a:ext uri="{FF2B5EF4-FFF2-40B4-BE49-F238E27FC236}">
                <a16:creationId xmlns:a16="http://schemas.microsoft.com/office/drawing/2014/main" id="{DAD16D62-E08E-480B-BF3C-ABEF3A5E76B2}"/>
              </a:ext>
            </a:extLst>
          </p:cNvPr>
          <p:cNvSpPr/>
          <p:nvPr/>
        </p:nvSpPr>
        <p:spPr>
          <a:xfrm>
            <a:off x="4275925" y="1119467"/>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Regulation of emotions</a:t>
            </a:r>
          </a:p>
        </p:txBody>
      </p:sp>
      <p:sp>
        <p:nvSpPr>
          <p:cNvPr id="9" name="Rectangle 8">
            <a:extLst>
              <a:ext uri="{FF2B5EF4-FFF2-40B4-BE49-F238E27FC236}">
                <a16:creationId xmlns:a16="http://schemas.microsoft.com/office/drawing/2014/main" id="{DB790F9D-1152-4142-9AF6-21867E727B7A}"/>
              </a:ext>
            </a:extLst>
          </p:cNvPr>
          <p:cNvSpPr/>
          <p:nvPr/>
        </p:nvSpPr>
        <p:spPr>
          <a:xfrm>
            <a:off x="2792155" y="2507712"/>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Trust</a:t>
            </a:r>
            <a:r>
              <a:rPr lang="en-GB" dirty="0">
                <a:latin typeface="+mj-lt"/>
              </a:rPr>
              <a:t> </a:t>
            </a:r>
          </a:p>
        </p:txBody>
      </p:sp>
      <p:sp>
        <p:nvSpPr>
          <p:cNvPr id="10" name="Rectangle 9">
            <a:extLst>
              <a:ext uri="{FF2B5EF4-FFF2-40B4-BE49-F238E27FC236}">
                <a16:creationId xmlns:a16="http://schemas.microsoft.com/office/drawing/2014/main" id="{C693507D-FD46-4D51-BFF0-7FD65A8B355A}"/>
              </a:ext>
            </a:extLst>
          </p:cNvPr>
          <p:cNvSpPr/>
          <p:nvPr/>
        </p:nvSpPr>
        <p:spPr>
          <a:xfrm>
            <a:off x="3013151" y="4274542"/>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Sense of belonging</a:t>
            </a:r>
          </a:p>
        </p:txBody>
      </p:sp>
      <p:sp>
        <p:nvSpPr>
          <p:cNvPr id="11" name="Rectangle 10">
            <a:extLst>
              <a:ext uri="{FF2B5EF4-FFF2-40B4-BE49-F238E27FC236}">
                <a16:creationId xmlns:a16="http://schemas.microsoft.com/office/drawing/2014/main" id="{DBF10A1A-2F90-4B78-86EC-EE4493893813}"/>
              </a:ext>
            </a:extLst>
          </p:cNvPr>
          <p:cNvSpPr/>
          <p:nvPr/>
        </p:nvSpPr>
        <p:spPr>
          <a:xfrm>
            <a:off x="5721523" y="4879662"/>
            <a:ext cx="1881052"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ahoma" panose="020B0604030504040204" pitchFamily="34" charset="0"/>
                <a:ea typeface="Tahoma" panose="020B0604030504040204" pitchFamily="34" charset="0"/>
                <a:cs typeface="Tahoma" panose="020B0604030504040204" pitchFamily="34" charset="0"/>
              </a:rPr>
              <a:t>Forming bonds</a:t>
            </a:r>
          </a:p>
        </p:txBody>
      </p:sp>
      <p:pic>
        <p:nvPicPr>
          <p:cNvPr id="12" name="Content Placeholder 11">
            <a:extLst>
              <a:ext uri="{FF2B5EF4-FFF2-40B4-BE49-F238E27FC236}">
                <a16:creationId xmlns:a16="http://schemas.microsoft.com/office/drawing/2014/main" id="{5BA6BC55-CCD6-419D-B167-178F2DE5D443}"/>
              </a:ext>
            </a:extLst>
          </p:cNvPr>
          <p:cNvPicPr>
            <a:picLocks noGrp="1" noChangeAspect="1"/>
          </p:cNvPicPr>
          <p:nvPr>
            <p:ph idx="1"/>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5539071" y="2324366"/>
            <a:ext cx="2041790" cy="2297519"/>
          </a:xfrm>
          <a:prstGeom prst="rect">
            <a:avLst/>
          </a:prstGeom>
        </p:spPr>
      </p:pic>
      <p:sp>
        <p:nvSpPr>
          <p:cNvPr id="4" name="Freeform 9">
            <a:extLst>
              <a:ext uri="{FF2B5EF4-FFF2-40B4-BE49-F238E27FC236}">
                <a16:creationId xmlns:a16="http://schemas.microsoft.com/office/drawing/2014/main" id="{2410375C-B32D-656E-492B-FB4FA921F364}"/>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dirty="0"/>
          </a:p>
        </p:txBody>
      </p:sp>
      <p:grpSp>
        <p:nvGrpSpPr>
          <p:cNvPr id="15" name="Group 10">
            <a:extLst>
              <a:ext uri="{FF2B5EF4-FFF2-40B4-BE49-F238E27FC236}">
                <a16:creationId xmlns:a16="http://schemas.microsoft.com/office/drawing/2014/main" id="{0F85C20A-9294-41DA-86DA-1CBC4062AB35}"/>
              </a:ext>
            </a:extLst>
          </p:cNvPr>
          <p:cNvGrpSpPr/>
          <p:nvPr/>
        </p:nvGrpSpPr>
        <p:grpSpPr>
          <a:xfrm>
            <a:off x="0" y="685801"/>
            <a:ext cx="1985146" cy="5549911"/>
            <a:chOff x="0" y="0"/>
            <a:chExt cx="3970292" cy="11099823"/>
          </a:xfrm>
        </p:grpSpPr>
        <p:sp>
          <p:nvSpPr>
            <p:cNvPr id="16" name="Freeform 11">
              <a:hlinkClick r:id="rId8" tooltip="https://iqmaward.com/iqm-centre-of-excellence/"/>
              <a:extLst>
                <a:ext uri="{FF2B5EF4-FFF2-40B4-BE49-F238E27FC236}">
                  <a16:creationId xmlns:a16="http://schemas.microsoft.com/office/drawing/2014/main" id="{C69F834F-06EE-76D4-4FFF-EC41E191382D}"/>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17" name="Freeform 12">
              <a:hlinkClick r:id="rId8" tooltip="https://iqmaward.com/iqm-centre-of-excellence/"/>
              <a:extLst>
                <a:ext uri="{FF2B5EF4-FFF2-40B4-BE49-F238E27FC236}">
                  <a16:creationId xmlns:a16="http://schemas.microsoft.com/office/drawing/2014/main" id="{7CE8EAAF-EB52-0332-9D94-565384EBF83D}"/>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18" name="Freeform 13">
              <a:hlinkClick r:id="rId11" tooltip="https://iqmaward.com/iqm-flagship-school/"/>
              <a:extLst>
                <a:ext uri="{FF2B5EF4-FFF2-40B4-BE49-F238E27FC236}">
                  <a16:creationId xmlns:a16="http://schemas.microsoft.com/office/drawing/2014/main" id="{A741D84F-1E47-BD12-C83F-CE96973B2CC8}"/>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sp>
        <p:nvSpPr>
          <p:cNvPr id="19" name="TextBox 15">
            <a:extLst>
              <a:ext uri="{FF2B5EF4-FFF2-40B4-BE49-F238E27FC236}">
                <a16:creationId xmlns:a16="http://schemas.microsoft.com/office/drawing/2014/main" id="{D487A28B-8D26-6C56-1F7E-E53D95899B0D}"/>
              </a:ext>
            </a:extLst>
          </p:cNvPr>
          <p:cNvSpPr txBox="1"/>
          <p:nvPr/>
        </p:nvSpPr>
        <p:spPr>
          <a:xfrm>
            <a:off x="2082564" y="28844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What changed?</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2F3C0FBD-539B-5CC0-81E4-D101BB50D753}"/>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21" name="Picture 20">
            <a:extLst>
              <a:ext uri="{FF2B5EF4-FFF2-40B4-BE49-F238E27FC236}">
                <a16:creationId xmlns:a16="http://schemas.microsoft.com/office/drawing/2014/main" id="{29A143D4-809F-C997-9885-04139E47C251}"/>
              </a:ext>
            </a:extLst>
          </p:cNvPr>
          <p:cNvPicPr>
            <a:picLocks noChangeAspect="1"/>
          </p:cNvPicPr>
          <p:nvPr/>
        </p:nvPicPr>
        <p:blipFill>
          <a:blip r:embed="rId13"/>
          <a:stretch>
            <a:fillRect/>
          </a:stretch>
        </p:blipFill>
        <p:spPr>
          <a:xfrm>
            <a:off x="3239549" y="5917784"/>
            <a:ext cx="1702326" cy="817457"/>
          </a:xfrm>
          <a:prstGeom prst="rect">
            <a:avLst/>
          </a:prstGeom>
        </p:spPr>
      </p:pic>
      <p:pic>
        <p:nvPicPr>
          <p:cNvPr id="22" name="Picture 2" descr="Easington Colliery">
            <a:extLst>
              <a:ext uri="{FF2B5EF4-FFF2-40B4-BE49-F238E27FC236}">
                <a16:creationId xmlns:a16="http://schemas.microsoft.com/office/drawing/2014/main" id="{B401EB94-112F-DB03-38E7-86023E11827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3">
            <a:extLst>
              <a:ext uri="{FF2B5EF4-FFF2-40B4-BE49-F238E27FC236}">
                <a16:creationId xmlns:a16="http://schemas.microsoft.com/office/drawing/2014/main" id="{59601BB8-EF0D-432C-0EC0-945AF0646E75}"/>
              </a:ext>
            </a:extLst>
          </p:cNvPr>
          <p:cNvGrpSpPr/>
          <p:nvPr/>
        </p:nvGrpSpPr>
        <p:grpSpPr>
          <a:xfrm>
            <a:off x="9793141" y="-2645685"/>
            <a:ext cx="4111072" cy="4111072"/>
            <a:chOff x="0" y="0"/>
            <a:chExt cx="812800" cy="812800"/>
          </a:xfrm>
        </p:grpSpPr>
        <p:sp>
          <p:nvSpPr>
            <p:cNvPr id="24" name="Freeform 4">
              <a:extLst>
                <a:ext uri="{FF2B5EF4-FFF2-40B4-BE49-F238E27FC236}">
                  <a16:creationId xmlns:a16="http://schemas.microsoft.com/office/drawing/2014/main" id="{F90C8ED5-EB52-FF41-79FA-30D8270293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25" name="TextBox 5">
              <a:extLst>
                <a:ext uri="{FF2B5EF4-FFF2-40B4-BE49-F238E27FC236}">
                  <a16:creationId xmlns:a16="http://schemas.microsoft.com/office/drawing/2014/main" id="{D9BF1096-3C1F-5C37-3547-38AF24D50AC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26" name="Group 6">
            <a:extLst>
              <a:ext uri="{FF2B5EF4-FFF2-40B4-BE49-F238E27FC236}">
                <a16:creationId xmlns:a16="http://schemas.microsoft.com/office/drawing/2014/main" id="{D36E1F10-36F0-CFFC-0819-B42B429474E3}"/>
              </a:ext>
            </a:extLst>
          </p:cNvPr>
          <p:cNvGrpSpPr/>
          <p:nvPr/>
        </p:nvGrpSpPr>
        <p:grpSpPr>
          <a:xfrm>
            <a:off x="9322075" y="5960173"/>
            <a:ext cx="3581179" cy="3581179"/>
            <a:chOff x="0" y="0"/>
            <a:chExt cx="812800" cy="812800"/>
          </a:xfrm>
        </p:grpSpPr>
        <p:sp>
          <p:nvSpPr>
            <p:cNvPr id="27" name="Freeform 7">
              <a:extLst>
                <a:ext uri="{FF2B5EF4-FFF2-40B4-BE49-F238E27FC236}">
                  <a16:creationId xmlns:a16="http://schemas.microsoft.com/office/drawing/2014/main" id="{23A0A1F6-C6E4-13BF-7D80-4F2A241FA5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28" name="TextBox 8">
              <a:extLst>
                <a:ext uri="{FF2B5EF4-FFF2-40B4-BE49-F238E27FC236}">
                  <a16:creationId xmlns:a16="http://schemas.microsoft.com/office/drawing/2014/main" id="{06822642-5185-8D67-C80C-3E0D9279E0B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Tree>
    <p:extLst>
      <p:ext uri="{BB962C8B-B14F-4D97-AF65-F5344CB8AC3E}">
        <p14:creationId xmlns:p14="http://schemas.microsoft.com/office/powerpoint/2010/main" val="13404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F68916F4-FA53-69A4-77A7-C70CF693E707}"/>
              </a:ext>
            </a:extLst>
          </p:cNvPr>
          <p:cNvSpPr/>
          <p:nvPr/>
        </p:nvSpPr>
        <p:spPr>
          <a:xfrm>
            <a:off x="-124402" y="-24096"/>
            <a:ext cx="12316402" cy="68820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22" name="Speech Bubble: Rectangle 21">
            <a:extLst>
              <a:ext uri="{FF2B5EF4-FFF2-40B4-BE49-F238E27FC236}">
                <a16:creationId xmlns:a16="http://schemas.microsoft.com/office/drawing/2014/main" id="{413E121C-1DFE-4BAB-A635-312B3D3E15FE}"/>
              </a:ext>
            </a:extLst>
          </p:cNvPr>
          <p:cNvSpPr/>
          <p:nvPr/>
        </p:nvSpPr>
        <p:spPr>
          <a:xfrm>
            <a:off x="6755568" y="2961015"/>
            <a:ext cx="5093109" cy="1209573"/>
          </a:xfrm>
          <a:prstGeom prst="wedgeRectCallout">
            <a:avLst>
              <a:gd name="adj1" fmla="val -56354"/>
              <a:gd name="adj2" fmla="val -44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20">
            <a:extLst>
              <a:ext uri="{FF2B5EF4-FFF2-40B4-BE49-F238E27FC236}">
                <a16:creationId xmlns:a16="http://schemas.microsoft.com/office/drawing/2014/main" id="{95DBAE00-EFF7-4471-8AEA-594E5B499AB7}"/>
              </a:ext>
            </a:extLst>
          </p:cNvPr>
          <p:cNvSpPr/>
          <p:nvPr/>
        </p:nvSpPr>
        <p:spPr>
          <a:xfrm>
            <a:off x="6519593" y="4554961"/>
            <a:ext cx="5093109" cy="1320801"/>
          </a:xfrm>
          <a:prstGeom prst="wedgeRectCallout">
            <a:avLst>
              <a:gd name="adj1" fmla="val -40944"/>
              <a:gd name="adj2" fmla="val -70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19">
            <a:extLst>
              <a:ext uri="{FF2B5EF4-FFF2-40B4-BE49-F238E27FC236}">
                <a16:creationId xmlns:a16="http://schemas.microsoft.com/office/drawing/2014/main" id="{5B627779-8B72-49ED-923A-5F6D9E444EC2}"/>
              </a:ext>
            </a:extLst>
          </p:cNvPr>
          <p:cNvSpPr/>
          <p:nvPr/>
        </p:nvSpPr>
        <p:spPr>
          <a:xfrm>
            <a:off x="2233387" y="5276034"/>
            <a:ext cx="4118338" cy="1320800"/>
          </a:xfrm>
          <a:prstGeom prst="wedgeRectCallout">
            <a:avLst>
              <a:gd name="adj1" fmla="val 38614"/>
              <a:gd name="adj2" fmla="val -71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A889B28F-75AE-4284-9E74-E43DC89A667B}"/>
              </a:ext>
            </a:extLst>
          </p:cNvPr>
          <p:cNvSpPr/>
          <p:nvPr/>
        </p:nvSpPr>
        <p:spPr>
          <a:xfrm>
            <a:off x="2789123" y="3483233"/>
            <a:ext cx="3803046" cy="977584"/>
          </a:xfrm>
          <a:prstGeom prst="wedgeRectCallout">
            <a:avLst>
              <a:gd name="adj1" fmla="val 42202"/>
              <a:gd name="adj2" fmla="val -76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Speech Bubble: Rectangle 17">
            <a:extLst>
              <a:ext uri="{FF2B5EF4-FFF2-40B4-BE49-F238E27FC236}">
                <a16:creationId xmlns:a16="http://schemas.microsoft.com/office/drawing/2014/main" id="{BE6E520E-7ECD-4D36-B63A-C6256BF36758}"/>
              </a:ext>
            </a:extLst>
          </p:cNvPr>
          <p:cNvSpPr/>
          <p:nvPr/>
        </p:nvSpPr>
        <p:spPr>
          <a:xfrm>
            <a:off x="6096000" y="918880"/>
            <a:ext cx="4233183" cy="1428750"/>
          </a:xfrm>
          <a:prstGeom prst="wedgeRectCallout">
            <a:avLst>
              <a:gd name="adj1" fmla="val -42898"/>
              <a:gd name="adj2" fmla="val 84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Rectangle 16">
            <a:extLst>
              <a:ext uri="{FF2B5EF4-FFF2-40B4-BE49-F238E27FC236}">
                <a16:creationId xmlns:a16="http://schemas.microsoft.com/office/drawing/2014/main" id="{473BE413-2F8E-43A2-9B83-B1F4A3932167}"/>
              </a:ext>
            </a:extLst>
          </p:cNvPr>
          <p:cNvSpPr/>
          <p:nvPr/>
        </p:nvSpPr>
        <p:spPr>
          <a:xfrm>
            <a:off x="2492888" y="1323163"/>
            <a:ext cx="3480589" cy="1428750"/>
          </a:xfrm>
          <a:prstGeom prst="wedgeRectCallout">
            <a:avLst>
              <a:gd name="adj1" fmla="val -1852"/>
              <a:gd name="adj2" fmla="val 78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3">
            <a:extLst>
              <a:ext uri="{FF2B5EF4-FFF2-40B4-BE49-F238E27FC236}">
                <a16:creationId xmlns:a16="http://schemas.microsoft.com/office/drawing/2014/main" id="{4F437580-A01F-4C00-8C80-2B71BB4BEA36}"/>
              </a:ext>
            </a:extLst>
          </p:cNvPr>
          <p:cNvSpPr txBox="1"/>
          <p:nvPr/>
        </p:nvSpPr>
        <p:spPr>
          <a:xfrm>
            <a:off x="2247900" y="1632876"/>
            <a:ext cx="3848100" cy="8709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I think the nurture placement is an amazing idea and is a huge help to children.</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
            <a:extLst>
              <a:ext uri="{FF2B5EF4-FFF2-40B4-BE49-F238E27FC236}">
                <a16:creationId xmlns:a16="http://schemas.microsoft.com/office/drawing/2014/main" id="{C0423579-DBE5-466C-89BD-B57227757080}"/>
              </a:ext>
            </a:extLst>
          </p:cNvPr>
          <p:cNvSpPr txBox="1"/>
          <p:nvPr/>
        </p:nvSpPr>
        <p:spPr>
          <a:xfrm>
            <a:off x="2789123" y="3672107"/>
            <a:ext cx="3790950" cy="4445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Nurture has helped my child massively in every aspect</a:t>
            </a:r>
            <a:r>
              <a:rPr lang="en-GB" sz="1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9CA83827-5A82-4BD1-BDC8-015099BD369B}"/>
              </a:ext>
            </a:extLst>
          </p:cNvPr>
          <p:cNvSpPr txBox="1"/>
          <p:nvPr/>
        </p:nvSpPr>
        <p:spPr>
          <a:xfrm>
            <a:off x="6190754" y="952292"/>
            <a:ext cx="3987800" cy="95698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My child has got so much confidence now! Before she attended nurture, she had a very low view on herself and had no confidence, she wouldn’t mix with people or participate</a:t>
            </a:r>
            <a:r>
              <a:rPr lang="en-GB" sz="1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5">
            <a:extLst>
              <a:ext uri="{FF2B5EF4-FFF2-40B4-BE49-F238E27FC236}">
                <a16:creationId xmlns:a16="http://schemas.microsoft.com/office/drawing/2014/main" id="{D7928F21-CF82-4051-93C6-599F038AF1BF}"/>
              </a:ext>
            </a:extLst>
          </p:cNvPr>
          <p:cNvSpPr txBox="1"/>
          <p:nvPr/>
        </p:nvSpPr>
        <p:spPr>
          <a:xfrm>
            <a:off x="7082366" y="3039779"/>
            <a:ext cx="4432300" cy="7302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Following the support in Nurture my child seems to be able to think things through now and we can now have a conversation, and she can calm down</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6">
            <a:extLst>
              <a:ext uri="{FF2B5EF4-FFF2-40B4-BE49-F238E27FC236}">
                <a16:creationId xmlns:a16="http://schemas.microsoft.com/office/drawing/2014/main" id="{C4F188CB-1835-4430-8029-7A4E297267F4}"/>
              </a:ext>
            </a:extLst>
          </p:cNvPr>
          <p:cNvSpPr txBox="1"/>
          <p:nvPr/>
        </p:nvSpPr>
        <p:spPr>
          <a:xfrm>
            <a:off x="6896002" y="4641849"/>
            <a:ext cx="4407634" cy="781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My child was in danger of becoming a school refuser, Nurture was offered and although she was reluctant to attend at first, she now can’t wait to get to school on her Nurture days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4">
            <a:extLst>
              <a:ext uri="{FF2B5EF4-FFF2-40B4-BE49-F238E27FC236}">
                <a16:creationId xmlns:a16="http://schemas.microsoft.com/office/drawing/2014/main" id="{6A68845C-A197-477F-A382-0F427ECE63D6}"/>
              </a:ext>
            </a:extLst>
          </p:cNvPr>
          <p:cNvSpPr txBox="1"/>
          <p:nvPr/>
        </p:nvSpPr>
        <p:spPr>
          <a:xfrm>
            <a:off x="2365253" y="5375743"/>
            <a:ext cx="3790950" cy="1089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My child absolutely loves nurture and has learnt so much from it, she loves the cooking and all the activities. She can’t wait to attend again next year! </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9">
            <a:extLst>
              <a:ext uri="{FF2B5EF4-FFF2-40B4-BE49-F238E27FC236}">
                <a16:creationId xmlns:a16="http://schemas.microsoft.com/office/drawing/2014/main" id="{603E26BA-0273-0F8E-83D6-A5CF4284142D}"/>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7" name="Group 10">
            <a:extLst>
              <a:ext uri="{FF2B5EF4-FFF2-40B4-BE49-F238E27FC236}">
                <a16:creationId xmlns:a16="http://schemas.microsoft.com/office/drawing/2014/main" id="{22A6029F-93C7-4836-2CF7-63C70F8D9107}"/>
              </a:ext>
            </a:extLst>
          </p:cNvPr>
          <p:cNvGrpSpPr/>
          <p:nvPr/>
        </p:nvGrpSpPr>
        <p:grpSpPr>
          <a:xfrm>
            <a:off x="0" y="685801"/>
            <a:ext cx="1985146" cy="5549911"/>
            <a:chOff x="0" y="0"/>
            <a:chExt cx="3970292" cy="11099823"/>
          </a:xfrm>
        </p:grpSpPr>
        <p:sp>
          <p:nvSpPr>
            <p:cNvPr id="8" name="Freeform 11">
              <a:hlinkClick r:id="rId5" tooltip="https://iqmaward.com/iqm-centre-of-excellence/"/>
              <a:extLst>
                <a:ext uri="{FF2B5EF4-FFF2-40B4-BE49-F238E27FC236}">
                  <a16:creationId xmlns:a16="http://schemas.microsoft.com/office/drawing/2014/main" id="{FDC62018-9AAD-DAA6-8744-FE872B9FF5D5}"/>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1" name="Freeform 12">
              <a:hlinkClick r:id="rId5" tooltip="https://iqmaward.com/iqm-centre-of-excellence/"/>
              <a:extLst>
                <a:ext uri="{FF2B5EF4-FFF2-40B4-BE49-F238E27FC236}">
                  <a16:creationId xmlns:a16="http://schemas.microsoft.com/office/drawing/2014/main" id="{26008FB9-F250-818D-E8F6-DA4A74ECCB65}"/>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2" name="Freeform 13">
              <a:hlinkClick r:id="rId8" tooltip="https://iqmaward.com/iqm-flagship-school/"/>
              <a:extLst>
                <a:ext uri="{FF2B5EF4-FFF2-40B4-BE49-F238E27FC236}">
                  <a16:creationId xmlns:a16="http://schemas.microsoft.com/office/drawing/2014/main" id="{45229503-863D-D836-4204-DA44B8E1EE36}"/>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grpSp>
        <p:nvGrpSpPr>
          <p:cNvPr id="24" name="Group 3">
            <a:extLst>
              <a:ext uri="{FF2B5EF4-FFF2-40B4-BE49-F238E27FC236}">
                <a16:creationId xmlns:a16="http://schemas.microsoft.com/office/drawing/2014/main" id="{D77A17B4-B823-5A00-352D-3F369B7533BD}"/>
              </a:ext>
            </a:extLst>
          </p:cNvPr>
          <p:cNvGrpSpPr/>
          <p:nvPr/>
        </p:nvGrpSpPr>
        <p:grpSpPr>
          <a:xfrm>
            <a:off x="9793141" y="-2645685"/>
            <a:ext cx="4111072" cy="4111072"/>
            <a:chOff x="0" y="0"/>
            <a:chExt cx="812800" cy="812800"/>
          </a:xfrm>
        </p:grpSpPr>
        <p:sp>
          <p:nvSpPr>
            <p:cNvPr id="25" name="Freeform 4">
              <a:extLst>
                <a:ext uri="{FF2B5EF4-FFF2-40B4-BE49-F238E27FC236}">
                  <a16:creationId xmlns:a16="http://schemas.microsoft.com/office/drawing/2014/main" id="{37FC648E-FFF8-AAA3-1004-8849F531BC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26" name="TextBox 5">
              <a:extLst>
                <a:ext uri="{FF2B5EF4-FFF2-40B4-BE49-F238E27FC236}">
                  <a16:creationId xmlns:a16="http://schemas.microsoft.com/office/drawing/2014/main" id="{7A61A67D-6AF3-241D-6F49-0D41335A52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27" name="Group 6">
            <a:extLst>
              <a:ext uri="{FF2B5EF4-FFF2-40B4-BE49-F238E27FC236}">
                <a16:creationId xmlns:a16="http://schemas.microsoft.com/office/drawing/2014/main" id="{E39AD1AA-F379-EB0D-E01C-3206573FAD50}"/>
              </a:ext>
            </a:extLst>
          </p:cNvPr>
          <p:cNvGrpSpPr/>
          <p:nvPr/>
        </p:nvGrpSpPr>
        <p:grpSpPr>
          <a:xfrm>
            <a:off x="9322075" y="5960173"/>
            <a:ext cx="3581179" cy="3581179"/>
            <a:chOff x="0" y="0"/>
            <a:chExt cx="812800" cy="812800"/>
          </a:xfrm>
        </p:grpSpPr>
        <p:sp>
          <p:nvSpPr>
            <p:cNvPr id="28" name="Freeform 7">
              <a:extLst>
                <a:ext uri="{FF2B5EF4-FFF2-40B4-BE49-F238E27FC236}">
                  <a16:creationId xmlns:a16="http://schemas.microsoft.com/office/drawing/2014/main" id="{923A05BB-EF76-05C6-EF6B-7776AABACF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29" name="TextBox 8">
              <a:extLst>
                <a:ext uri="{FF2B5EF4-FFF2-40B4-BE49-F238E27FC236}">
                  <a16:creationId xmlns:a16="http://schemas.microsoft.com/office/drawing/2014/main" id="{21C8EC4F-4A24-4BEE-742F-96575BEF4BE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30" name="TextBox 15">
            <a:extLst>
              <a:ext uri="{FF2B5EF4-FFF2-40B4-BE49-F238E27FC236}">
                <a16:creationId xmlns:a16="http://schemas.microsoft.com/office/drawing/2014/main" id="{3F51DF14-3ED9-A80E-731F-263A5573B9FB}"/>
              </a:ext>
            </a:extLst>
          </p:cNvPr>
          <p:cNvSpPr txBox="1"/>
          <p:nvPr/>
        </p:nvSpPr>
        <p:spPr>
          <a:xfrm>
            <a:off x="2082564" y="28844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What parents say…</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820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0321F9B9-BC0A-B484-300D-9F81E33CF055}"/>
              </a:ext>
            </a:extLst>
          </p:cNvPr>
          <p:cNvSpPr/>
          <p:nvPr/>
        </p:nvSpPr>
        <p:spPr>
          <a:xfrm>
            <a:off x="-124402" y="-24096"/>
            <a:ext cx="12316402" cy="68820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dirty="0"/>
          </a:p>
        </p:txBody>
      </p:sp>
      <p:sp>
        <p:nvSpPr>
          <p:cNvPr id="10243" name="Content Placeholder 2"/>
          <p:cNvSpPr>
            <a:spLocks noGrp="1"/>
          </p:cNvSpPr>
          <p:nvPr>
            <p:ph idx="1"/>
          </p:nvPr>
        </p:nvSpPr>
        <p:spPr>
          <a:xfrm>
            <a:off x="2598717" y="995688"/>
            <a:ext cx="10515600" cy="4351338"/>
          </a:xfrm>
        </p:spPr>
        <p:txBody>
          <a:bodyPr/>
          <a:lstStyle/>
          <a:p>
            <a:r>
              <a:rPr lang="en-GB" altLang="en-US" sz="2400" dirty="0">
                <a:latin typeface="Tahoma" panose="020B0604030504040204" pitchFamily="34" charset="0"/>
                <a:ea typeface="Tahoma" panose="020B0604030504040204" pitchFamily="34" charset="0"/>
                <a:cs typeface="Tahoma" panose="020B0604030504040204" pitchFamily="34" charset="0"/>
              </a:rPr>
              <a:t>Improved attendance</a:t>
            </a:r>
          </a:p>
          <a:p>
            <a:r>
              <a:rPr lang="en-GB" altLang="en-US" sz="2400" dirty="0">
                <a:latin typeface="Tahoma" panose="020B0604030504040204" pitchFamily="34" charset="0"/>
                <a:ea typeface="Tahoma" panose="020B0604030504040204" pitchFamily="34" charset="0"/>
                <a:cs typeface="Tahoma" panose="020B0604030504040204" pitchFamily="34" charset="0"/>
              </a:rPr>
              <a:t>Improved engagement in class</a:t>
            </a:r>
          </a:p>
          <a:p>
            <a:r>
              <a:rPr lang="en-GB" altLang="en-US" sz="2400" dirty="0">
                <a:latin typeface="Tahoma" panose="020B0604030504040204" pitchFamily="34" charset="0"/>
                <a:ea typeface="Tahoma" panose="020B0604030504040204" pitchFamily="34" charset="0"/>
                <a:cs typeface="Tahoma" panose="020B0604030504040204" pitchFamily="34" charset="0"/>
              </a:rPr>
              <a:t>Improved rates of learning</a:t>
            </a:r>
          </a:p>
          <a:p>
            <a:r>
              <a:rPr lang="en-GB" altLang="en-US" sz="2400" dirty="0">
                <a:latin typeface="Tahoma" panose="020B0604030504040204" pitchFamily="34" charset="0"/>
                <a:ea typeface="Tahoma" panose="020B0604030504040204" pitchFamily="34" charset="0"/>
                <a:cs typeface="Tahoma" panose="020B0604030504040204" pitchFamily="34" charset="0"/>
              </a:rPr>
              <a:t>Improved behaviour</a:t>
            </a:r>
          </a:p>
          <a:p>
            <a:r>
              <a:rPr lang="en-GB" altLang="en-US" sz="2400" dirty="0">
                <a:latin typeface="Tahoma" panose="020B0604030504040204" pitchFamily="34" charset="0"/>
                <a:ea typeface="Tahoma" panose="020B0604030504040204" pitchFamily="34" charset="0"/>
                <a:cs typeface="Tahoma" panose="020B0604030504040204" pitchFamily="34" charset="0"/>
              </a:rPr>
              <a:t>Improved social relationships</a:t>
            </a:r>
          </a:p>
          <a:p>
            <a:r>
              <a:rPr lang="en-GB" altLang="en-US" sz="2400" dirty="0">
                <a:latin typeface="Tahoma" panose="020B0604030504040204" pitchFamily="34" charset="0"/>
                <a:ea typeface="Tahoma" panose="020B0604030504040204" pitchFamily="34" charset="0"/>
                <a:cs typeface="Tahoma" panose="020B0604030504040204" pitchFamily="34" charset="0"/>
              </a:rPr>
              <a:t>Happier and more relaxed children</a:t>
            </a:r>
          </a:p>
        </p:txBody>
      </p:sp>
      <p:pic>
        <p:nvPicPr>
          <p:cNvPr id="6" name="Picture 4" descr="Progress">
            <a:extLst>
              <a:ext uri="{FF2B5EF4-FFF2-40B4-BE49-F238E27FC236}">
                <a16:creationId xmlns:a16="http://schemas.microsoft.com/office/drawing/2014/main" id="{7964D82E-BDC5-4B38-BBA7-40E8B001EC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3822" y="1172422"/>
            <a:ext cx="2558922" cy="255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Uno studio in giallo: ottobre 2012">
            <a:extLst>
              <a:ext uri="{FF2B5EF4-FFF2-40B4-BE49-F238E27FC236}">
                <a16:creationId xmlns:a16="http://schemas.microsoft.com/office/drawing/2014/main" id="{8A94F77F-5A8B-4206-9253-15B8274465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9372" y="3902849"/>
            <a:ext cx="3153028" cy="185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9">
            <a:extLst>
              <a:ext uri="{FF2B5EF4-FFF2-40B4-BE49-F238E27FC236}">
                <a16:creationId xmlns:a16="http://schemas.microsoft.com/office/drawing/2014/main" id="{5D85C5B4-71CD-1584-1815-BB6C3524DAE9}"/>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grpSp>
        <p:nvGrpSpPr>
          <p:cNvPr id="4" name="Group 10">
            <a:extLst>
              <a:ext uri="{FF2B5EF4-FFF2-40B4-BE49-F238E27FC236}">
                <a16:creationId xmlns:a16="http://schemas.microsoft.com/office/drawing/2014/main" id="{844D4F3C-1CA4-3EB6-FB64-6B901C034B9D}"/>
              </a:ext>
            </a:extLst>
          </p:cNvPr>
          <p:cNvGrpSpPr/>
          <p:nvPr/>
        </p:nvGrpSpPr>
        <p:grpSpPr>
          <a:xfrm>
            <a:off x="0" y="685801"/>
            <a:ext cx="1985146" cy="5549911"/>
            <a:chOff x="0" y="0"/>
            <a:chExt cx="3970292" cy="11099823"/>
          </a:xfrm>
        </p:grpSpPr>
        <p:sp>
          <p:nvSpPr>
            <p:cNvPr id="5" name="Freeform 11">
              <a:hlinkClick r:id="rId8" tooltip="https://iqmaward.com/iqm-centre-of-excellence/"/>
              <a:extLst>
                <a:ext uri="{FF2B5EF4-FFF2-40B4-BE49-F238E27FC236}">
                  <a16:creationId xmlns:a16="http://schemas.microsoft.com/office/drawing/2014/main" id="{EB2B65DF-F9EC-6507-5AD9-348EB62444E4}"/>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10" name="Freeform 12">
              <a:hlinkClick r:id="rId8" tooltip="https://iqmaward.com/iqm-centre-of-excellence/"/>
              <a:extLst>
                <a:ext uri="{FF2B5EF4-FFF2-40B4-BE49-F238E27FC236}">
                  <a16:creationId xmlns:a16="http://schemas.microsoft.com/office/drawing/2014/main" id="{F2F51D79-44D7-CAD4-7250-C6C11E34D95E}"/>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11" name="Freeform 13">
              <a:hlinkClick r:id="rId11" tooltip="https://iqmaward.com/iqm-flagship-school/"/>
              <a:extLst>
                <a:ext uri="{FF2B5EF4-FFF2-40B4-BE49-F238E27FC236}">
                  <a16:creationId xmlns:a16="http://schemas.microsoft.com/office/drawing/2014/main" id="{C2D88B33-BAB3-0580-CAAB-0A4AC623453C}"/>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grpSp>
        <p:nvGrpSpPr>
          <p:cNvPr id="12" name="Group 3">
            <a:extLst>
              <a:ext uri="{FF2B5EF4-FFF2-40B4-BE49-F238E27FC236}">
                <a16:creationId xmlns:a16="http://schemas.microsoft.com/office/drawing/2014/main" id="{157C7BC2-AE07-6F64-EF22-168745D76A9D}"/>
              </a:ext>
            </a:extLst>
          </p:cNvPr>
          <p:cNvGrpSpPr/>
          <p:nvPr/>
        </p:nvGrpSpPr>
        <p:grpSpPr>
          <a:xfrm>
            <a:off x="9793141" y="-2645685"/>
            <a:ext cx="4111072" cy="4111072"/>
            <a:chOff x="0" y="0"/>
            <a:chExt cx="812800" cy="812800"/>
          </a:xfrm>
        </p:grpSpPr>
        <p:sp>
          <p:nvSpPr>
            <p:cNvPr id="13" name="Freeform 4">
              <a:extLst>
                <a:ext uri="{FF2B5EF4-FFF2-40B4-BE49-F238E27FC236}">
                  <a16:creationId xmlns:a16="http://schemas.microsoft.com/office/drawing/2014/main" id="{E72CF962-7721-E658-E7EB-F72F40D9B3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4" name="TextBox 5">
              <a:extLst>
                <a:ext uri="{FF2B5EF4-FFF2-40B4-BE49-F238E27FC236}">
                  <a16:creationId xmlns:a16="http://schemas.microsoft.com/office/drawing/2014/main" id="{BF6C876C-DBAC-8EBF-F35D-EDF770C00D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5" name="Group 6">
            <a:extLst>
              <a:ext uri="{FF2B5EF4-FFF2-40B4-BE49-F238E27FC236}">
                <a16:creationId xmlns:a16="http://schemas.microsoft.com/office/drawing/2014/main" id="{7240511E-6542-C27C-3FB5-67B0A262A6D7}"/>
              </a:ext>
            </a:extLst>
          </p:cNvPr>
          <p:cNvGrpSpPr/>
          <p:nvPr/>
        </p:nvGrpSpPr>
        <p:grpSpPr>
          <a:xfrm>
            <a:off x="9322075" y="5960173"/>
            <a:ext cx="3581179" cy="3581179"/>
            <a:chOff x="0" y="0"/>
            <a:chExt cx="812800" cy="812800"/>
          </a:xfrm>
        </p:grpSpPr>
        <p:sp>
          <p:nvSpPr>
            <p:cNvPr id="16" name="Freeform 7">
              <a:extLst>
                <a:ext uri="{FF2B5EF4-FFF2-40B4-BE49-F238E27FC236}">
                  <a16:creationId xmlns:a16="http://schemas.microsoft.com/office/drawing/2014/main" id="{66B68346-9471-B951-5B52-7B810122DEE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7" name="TextBox 8">
              <a:extLst>
                <a:ext uri="{FF2B5EF4-FFF2-40B4-BE49-F238E27FC236}">
                  <a16:creationId xmlns:a16="http://schemas.microsoft.com/office/drawing/2014/main" id="{303F42E6-4F23-E47F-427B-5AFE6E16CE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8" name="TextBox 15">
            <a:extLst>
              <a:ext uri="{FF2B5EF4-FFF2-40B4-BE49-F238E27FC236}">
                <a16:creationId xmlns:a16="http://schemas.microsoft.com/office/drawing/2014/main" id="{CACCD681-4AE0-D77E-0760-AC35F5DF5D2D}"/>
              </a:ext>
            </a:extLst>
          </p:cNvPr>
          <p:cNvSpPr txBox="1"/>
          <p:nvPr/>
        </p:nvSpPr>
        <p:spPr>
          <a:xfrm>
            <a:off x="2082564" y="28844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Local Impact Data</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ED059DBB-ACA9-2237-65CB-DE714C71AED0}"/>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20" name="Picture 19">
            <a:extLst>
              <a:ext uri="{FF2B5EF4-FFF2-40B4-BE49-F238E27FC236}">
                <a16:creationId xmlns:a16="http://schemas.microsoft.com/office/drawing/2014/main" id="{5B5A5D5E-C73D-FE16-FBEA-50B3CEA641D9}"/>
              </a:ext>
            </a:extLst>
          </p:cNvPr>
          <p:cNvPicPr>
            <a:picLocks noChangeAspect="1"/>
          </p:cNvPicPr>
          <p:nvPr/>
        </p:nvPicPr>
        <p:blipFill>
          <a:blip r:embed="rId13"/>
          <a:stretch>
            <a:fillRect/>
          </a:stretch>
        </p:blipFill>
        <p:spPr>
          <a:xfrm>
            <a:off x="3239549" y="5917784"/>
            <a:ext cx="1702326" cy="817457"/>
          </a:xfrm>
          <a:prstGeom prst="rect">
            <a:avLst/>
          </a:prstGeom>
        </p:spPr>
      </p:pic>
      <p:pic>
        <p:nvPicPr>
          <p:cNvPr id="21" name="Picture 2" descr="Easington Colliery">
            <a:extLst>
              <a:ext uri="{FF2B5EF4-FFF2-40B4-BE49-F238E27FC236}">
                <a16:creationId xmlns:a16="http://schemas.microsoft.com/office/drawing/2014/main" id="{7EF4A9A4-383D-BC9D-47D7-0C223F6D1CF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5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5F73959A-C11A-EB15-E8CA-33FC01C0001E}"/>
              </a:ext>
            </a:extLst>
          </p:cNvPr>
          <p:cNvSpPr/>
          <p:nvPr/>
        </p:nvSpPr>
        <p:spPr>
          <a:xfrm>
            <a:off x="-124402" y="-24096"/>
            <a:ext cx="12316402" cy="688209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11" name="Freeform 9">
            <a:extLst>
              <a:ext uri="{FF2B5EF4-FFF2-40B4-BE49-F238E27FC236}">
                <a16:creationId xmlns:a16="http://schemas.microsoft.com/office/drawing/2014/main" id="{1658FD84-4234-32AA-729A-F7E30BEA5837}"/>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sp>
        <p:nvSpPr>
          <p:cNvPr id="3" name="Content Placeholder 2">
            <a:extLst>
              <a:ext uri="{FF2B5EF4-FFF2-40B4-BE49-F238E27FC236}">
                <a16:creationId xmlns:a16="http://schemas.microsoft.com/office/drawing/2014/main" id="{31A0D2E2-FA14-4ED7-83D1-81648962F29E}"/>
              </a:ext>
            </a:extLst>
          </p:cNvPr>
          <p:cNvSpPr>
            <a:spLocks noGrp="1"/>
          </p:cNvSpPr>
          <p:nvPr>
            <p:ph idx="1"/>
          </p:nvPr>
        </p:nvSpPr>
        <p:spPr>
          <a:xfrm>
            <a:off x="2598717" y="995688"/>
            <a:ext cx="8553282" cy="4351338"/>
          </a:xfrm>
        </p:spPr>
        <p:txBody>
          <a:bodyPr>
            <a:normAutofit fontScale="92500" lnSpcReduction="10000"/>
          </a:bodyPr>
          <a:lstStyle/>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Support mental health and wellbeing (DfE, 2018)</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“Vehicle for change” for adolescents who have experienced trauma</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Social emotional and communication skills</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Problem solving and decision making</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Self-esteem and confidence</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Positive relationships</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Safe space</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Sense of belonging</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Transition from primary to secondary</a:t>
            </a:r>
          </a:p>
          <a:p>
            <a:endParaRPr lang="en-GB" dirty="0"/>
          </a:p>
        </p:txBody>
      </p:sp>
      <p:grpSp>
        <p:nvGrpSpPr>
          <p:cNvPr id="7" name="Group 10">
            <a:extLst>
              <a:ext uri="{FF2B5EF4-FFF2-40B4-BE49-F238E27FC236}">
                <a16:creationId xmlns:a16="http://schemas.microsoft.com/office/drawing/2014/main" id="{722A88F6-827B-A63C-5C68-A4039737F1BB}"/>
              </a:ext>
            </a:extLst>
          </p:cNvPr>
          <p:cNvGrpSpPr/>
          <p:nvPr/>
        </p:nvGrpSpPr>
        <p:grpSpPr>
          <a:xfrm>
            <a:off x="0" y="685801"/>
            <a:ext cx="1985146" cy="5549911"/>
            <a:chOff x="0" y="0"/>
            <a:chExt cx="3970292" cy="11099823"/>
          </a:xfrm>
        </p:grpSpPr>
        <p:sp>
          <p:nvSpPr>
            <p:cNvPr id="8" name="Freeform 11">
              <a:hlinkClick r:id="rId5" tooltip="https://iqmaward.com/iqm-centre-of-excellence/"/>
              <a:extLst>
                <a:ext uri="{FF2B5EF4-FFF2-40B4-BE49-F238E27FC236}">
                  <a16:creationId xmlns:a16="http://schemas.microsoft.com/office/drawing/2014/main" id="{02364182-1FFD-991E-B75D-9F4BCEBE3D1D}"/>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9" name="Freeform 12">
              <a:hlinkClick r:id="rId5" tooltip="https://iqmaward.com/iqm-centre-of-excellence/"/>
              <a:extLst>
                <a:ext uri="{FF2B5EF4-FFF2-40B4-BE49-F238E27FC236}">
                  <a16:creationId xmlns:a16="http://schemas.microsoft.com/office/drawing/2014/main" id="{C7AC44BC-AD90-9E4F-AE45-CDBB2448C6DE}"/>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0" name="Freeform 13">
              <a:hlinkClick r:id="rId8" tooltip="https://iqmaward.com/iqm-flagship-school/"/>
              <a:extLst>
                <a:ext uri="{FF2B5EF4-FFF2-40B4-BE49-F238E27FC236}">
                  <a16:creationId xmlns:a16="http://schemas.microsoft.com/office/drawing/2014/main" id="{34904A25-51FD-7F59-5E3E-7E31B6FB094C}"/>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grpSp>
        <p:nvGrpSpPr>
          <p:cNvPr id="12" name="Group 3">
            <a:extLst>
              <a:ext uri="{FF2B5EF4-FFF2-40B4-BE49-F238E27FC236}">
                <a16:creationId xmlns:a16="http://schemas.microsoft.com/office/drawing/2014/main" id="{C63D8225-1F1C-F66A-6422-ADFB861A51DA}"/>
              </a:ext>
            </a:extLst>
          </p:cNvPr>
          <p:cNvGrpSpPr/>
          <p:nvPr/>
        </p:nvGrpSpPr>
        <p:grpSpPr>
          <a:xfrm>
            <a:off x="9793141" y="-2645685"/>
            <a:ext cx="4111072" cy="4111072"/>
            <a:chOff x="0" y="0"/>
            <a:chExt cx="812800" cy="812800"/>
          </a:xfrm>
        </p:grpSpPr>
        <p:sp>
          <p:nvSpPr>
            <p:cNvPr id="13" name="Freeform 4">
              <a:extLst>
                <a:ext uri="{FF2B5EF4-FFF2-40B4-BE49-F238E27FC236}">
                  <a16:creationId xmlns:a16="http://schemas.microsoft.com/office/drawing/2014/main" id="{4F68F83E-82D9-2877-5954-BBA73A2238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4" name="TextBox 5">
              <a:extLst>
                <a:ext uri="{FF2B5EF4-FFF2-40B4-BE49-F238E27FC236}">
                  <a16:creationId xmlns:a16="http://schemas.microsoft.com/office/drawing/2014/main" id="{44753728-5A4A-166F-D265-714E0444566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5" name="Group 6">
            <a:extLst>
              <a:ext uri="{FF2B5EF4-FFF2-40B4-BE49-F238E27FC236}">
                <a16:creationId xmlns:a16="http://schemas.microsoft.com/office/drawing/2014/main" id="{65E46F22-E044-A7E1-602A-C13E0BCD6DCF}"/>
              </a:ext>
            </a:extLst>
          </p:cNvPr>
          <p:cNvGrpSpPr/>
          <p:nvPr/>
        </p:nvGrpSpPr>
        <p:grpSpPr>
          <a:xfrm>
            <a:off x="9322075" y="5960173"/>
            <a:ext cx="3581179" cy="3581179"/>
            <a:chOff x="0" y="0"/>
            <a:chExt cx="812800" cy="812800"/>
          </a:xfrm>
        </p:grpSpPr>
        <p:sp>
          <p:nvSpPr>
            <p:cNvPr id="16" name="Freeform 7">
              <a:extLst>
                <a:ext uri="{FF2B5EF4-FFF2-40B4-BE49-F238E27FC236}">
                  <a16:creationId xmlns:a16="http://schemas.microsoft.com/office/drawing/2014/main" id="{19E5E152-E841-C0A2-80EF-F0C8BA9008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7" name="TextBox 8">
              <a:extLst>
                <a:ext uri="{FF2B5EF4-FFF2-40B4-BE49-F238E27FC236}">
                  <a16:creationId xmlns:a16="http://schemas.microsoft.com/office/drawing/2014/main" id="{A94A7BF3-F73F-CF55-32D6-4FDE5128FB9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8" name="TextBox 15">
            <a:extLst>
              <a:ext uri="{FF2B5EF4-FFF2-40B4-BE49-F238E27FC236}">
                <a16:creationId xmlns:a16="http://schemas.microsoft.com/office/drawing/2014/main" id="{505CBA84-B2AD-5B4F-F72E-BDA7429187DD}"/>
              </a:ext>
            </a:extLst>
          </p:cNvPr>
          <p:cNvSpPr txBox="1"/>
          <p:nvPr/>
        </p:nvSpPr>
        <p:spPr>
          <a:xfrm>
            <a:off x="2082564" y="28844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latin typeface="Tahoma" panose="020B0604030504040204" pitchFamily="34" charset="0"/>
                <a:ea typeface="Tahoma" panose="020B0604030504040204" pitchFamily="34" charset="0"/>
                <a:cs typeface="Tahoma" panose="020B0604030504040204" pitchFamily="34" charset="0"/>
              </a:rPr>
              <a:t>Nurture Groups in Secondary</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DBEBFB1E-5551-85AA-BD59-7146369BBEE9}"/>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20" name="Picture 19">
            <a:extLst>
              <a:ext uri="{FF2B5EF4-FFF2-40B4-BE49-F238E27FC236}">
                <a16:creationId xmlns:a16="http://schemas.microsoft.com/office/drawing/2014/main" id="{F51BD585-F250-C3D4-CFD7-77863F27E65B}"/>
              </a:ext>
            </a:extLst>
          </p:cNvPr>
          <p:cNvPicPr>
            <a:picLocks noChangeAspect="1"/>
          </p:cNvPicPr>
          <p:nvPr/>
        </p:nvPicPr>
        <p:blipFill>
          <a:blip r:embed="rId10"/>
          <a:stretch>
            <a:fillRect/>
          </a:stretch>
        </p:blipFill>
        <p:spPr>
          <a:xfrm>
            <a:off x="3239549" y="5917784"/>
            <a:ext cx="1702326" cy="817457"/>
          </a:xfrm>
          <a:prstGeom prst="rect">
            <a:avLst/>
          </a:prstGeom>
        </p:spPr>
      </p:pic>
      <p:pic>
        <p:nvPicPr>
          <p:cNvPr id="21" name="Picture 2" descr="Easington Colliery">
            <a:extLst>
              <a:ext uri="{FF2B5EF4-FFF2-40B4-BE49-F238E27FC236}">
                <a16:creationId xmlns:a16="http://schemas.microsoft.com/office/drawing/2014/main" id="{5A88E891-E758-3FC8-68AB-9024076654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04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22FA93A-6B6F-F6E2-C456-A1CAEA116E4D}"/>
              </a:ext>
            </a:extLst>
          </p:cNvPr>
          <p:cNvSpPr/>
          <p:nvPr/>
        </p:nvSpPr>
        <p:spPr>
          <a:xfrm>
            <a:off x="-7315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pic>
        <p:nvPicPr>
          <p:cNvPr id="1026" name="Picture 2" descr="maslow 5">
            <a:extLst>
              <a:ext uri="{FF2B5EF4-FFF2-40B4-BE49-F238E27FC236}">
                <a16:creationId xmlns:a16="http://schemas.microsoft.com/office/drawing/2014/main" id="{B04E0C71-5F10-4962-A47C-5612342150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5592" y="1081887"/>
            <a:ext cx="6352219" cy="4726353"/>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9">
            <a:extLst>
              <a:ext uri="{FF2B5EF4-FFF2-40B4-BE49-F238E27FC236}">
                <a16:creationId xmlns:a16="http://schemas.microsoft.com/office/drawing/2014/main" id="{2388E3CB-AF95-0DD4-2AB8-2CD1CD629020}"/>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p>
            <a:endParaRPr lang="en-GB"/>
          </a:p>
        </p:txBody>
      </p:sp>
      <p:grpSp>
        <p:nvGrpSpPr>
          <p:cNvPr id="7" name="Group 10">
            <a:extLst>
              <a:ext uri="{FF2B5EF4-FFF2-40B4-BE49-F238E27FC236}">
                <a16:creationId xmlns:a16="http://schemas.microsoft.com/office/drawing/2014/main" id="{BA2F0D2A-06C2-35ED-0263-D0E7AD85C490}"/>
              </a:ext>
            </a:extLst>
          </p:cNvPr>
          <p:cNvGrpSpPr/>
          <p:nvPr/>
        </p:nvGrpSpPr>
        <p:grpSpPr>
          <a:xfrm>
            <a:off x="0" y="685801"/>
            <a:ext cx="1985146" cy="5549911"/>
            <a:chOff x="0" y="0"/>
            <a:chExt cx="3970292" cy="11099823"/>
          </a:xfrm>
        </p:grpSpPr>
        <p:sp>
          <p:nvSpPr>
            <p:cNvPr id="8" name="Freeform 11">
              <a:hlinkClick r:id="rId6" tooltip="https://iqmaward.com/iqm-centre-of-excellence/"/>
              <a:extLst>
                <a:ext uri="{FF2B5EF4-FFF2-40B4-BE49-F238E27FC236}">
                  <a16:creationId xmlns:a16="http://schemas.microsoft.com/office/drawing/2014/main" id="{2003A1F4-7C3E-B238-2F78-7BA3FA01585F}"/>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9" name="Freeform 12">
              <a:hlinkClick r:id="rId6" tooltip="https://iqmaward.com/iqm-centre-of-excellence/"/>
              <a:extLst>
                <a:ext uri="{FF2B5EF4-FFF2-40B4-BE49-F238E27FC236}">
                  <a16:creationId xmlns:a16="http://schemas.microsoft.com/office/drawing/2014/main" id="{72F8EF8E-D337-6BFE-DC80-6CE3DB197786}"/>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10" name="Freeform 13">
              <a:hlinkClick r:id="rId9" tooltip="https://iqmaward.com/iqm-flagship-school/"/>
              <a:extLst>
                <a:ext uri="{FF2B5EF4-FFF2-40B4-BE49-F238E27FC236}">
                  <a16:creationId xmlns:a16="http://schemas.microsoft.com/office/drawing/2014/main" id="{C4C3857E-DBC5-4428-8F5A-898BCD7A721B}"/>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grpSp>
        <p:nvGrpSpPr>
          <p:cNvPr id="11" name="Group 3">
            <a:extLst>
              <a:ext uri="{FF2B5EF4-FFF2-40B4-BE49-F238E27FC236}">
                <a16:creationId xmlns:a16="http://schemas.microsoft.com/office/drawing/2014/main" id="{1235B9A6-FC22-3816-03BE-35F8D720B957}"/>
              </a:ext>
            </a:extLst>
          </p:cNvPr>
          <p:cNvGrpSpPr/>
          <p:nvPr/>
        </p:nvGrpSpPr>
        <p:grpSpPr>
          <a:xfrm>
            <a:off x="9793141" y="-2645685"/>
            <a:ext cx="4111072" cy="4111072"/>
            <a:chOff x="0" y="0"/>
            <a:chExt cx="812800" cy="812800"/>
          </a:xfrm>
        </p:grpSpPr>
        <p:sp>
          <p:nvSpPr>
            <p:cNvPr id="12" name="Freeform 4">
              <a:extLst>
                <a:ext uri="{FF2B5EF4-FFF2-40B4-BE49-F238E27FC236}">
                  <a16:creationId xmlns:a16="http://schemas.microsoft.com/office/drawing/2014/main" id="{67DB26E3-FAFC-899B-3368-C3876F18D3E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3" name="TextBox 5">
              <a:extLst>
                <a:ext uri="{FF2B5EF4-FFF2-40B4-BE49-F238E27FC236}">
                  <a16:creationId xmlns:a16="http://schemas.microsoft.com/office/drawing/2014/main" id="{1CAFE3B1-FBC0-9CD4-8F58-8B8282BE775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4" name="Group 6">
            <a:extLst>
              <a:ext uri="{FF2B5EF4-FFF2-40B4-BE49-F238E27FC236}">
                <a16:creationId xmlns:a16="http://schemas.microsoft.com/office/drawing/2014/main" id="{80D81573-D031-AAD7-A711-5F02EBD437AE}"/>
              </a:ext>
            </a:extLst>
          </p:cNvPr>
          <p:cNvGrpSpPr/>
          <p:nvPr/>
        </p:nvGrpSpPr>
        <p:grpSpPr>
          <a:xfrm>
            <a:off x="9322075" y="5960173"/>
            <a:ext cx="3581179" cy="3581179"/>
            <a:chOff x="0" y="0"/>
            <a:chExt cx="812800" cy="812800"/>
          </a:xfrm>
        </p:grpSpPr>
        <p:sp>
          <p:nvSpPr>
            <p:cNvPr id="15" name="Freeform 7">
              <a:extLst>
                <a:ext uri="{FF2B5EF4-FFF2-40B4-BE49-F238E27FC236}">
                  <a16:creationId xmlns:a16="http://schemas.microsoft.com/office/drawing/2014/main" id="{320AC27C-0C8D-D3F7-4819-02E18C53900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6" name="TextBox 8">
              <a:extLst>
                <a:ext uri="{FF2B5EF4-FFF2-40B4-BE49-F238E27FC236}">
                  <a16:creationId xmlns:a16="http://schemas.microsoft.com/office/drawing/2014/main" id="{4484AD46-4E87-1A38-CDA7-0073B4619CD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7" name="TextBox 16">
            <a:extLst>
              <a:ext uri="{FF2B5EF4-FFF2-40B4-BE49-F238E27FC236}">
                <a16:creationId xmlns:a16="http://schemas.microsoft.com/office/drawing/2014/main" id="{9C3802F2-D1DC-F835-FDC7-4B950DB39211}"/>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sp>
        <p:nvSpPr>
          <p:cNvPr id="20" name="TextBox 15">
            <a:extLst>
              <a:ext uri="{FF2B5EF4-FFF2-40B4-BE49-F238E27FC236}">
                <a16:creationId xmlns:a16="http://schemas.microsoft.com/office/drawing/2014/main" id="{3B04452D-EAC6-E127-ED2F-03F2024C1852}"/>
              </a:ext>
            </a:extLst>
          </p:cNvPr>
          <p:cNvSpPr txBox="1"/>
          <p:nvPr/>
        </p:nvSpPr>
        <p:spPr>
          <a:xfrm>
            <a:off x="2082564" y="37988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Maslow’s Hierarchy of Need</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1" name="Picture 20">
            <a:extLst>
              <a:ext uri="{FF2B5EF4-FFF2-40B4-BE49-F238E27FC236}">
                <a16:creationId xmlns:a16="http://schemas.microsoft.com/office/drawing/2014/main" id="{5374DC3F-7633-780E-B979-27293DE9D5BF}"/>
              </a:ext>
            </a:extLst>
          </p:cNvPr>
          <p:cNvPicPr>
            <a:picLocks noChangeAspect="1"/>
          </p:cNvPicPr>
          <p:nvPr/>
        </p:nvPicPr>
        <p:blipFill>
          <a:blip r:embed="rId11"/>
          <a:stretch>
            <a:fillRect/>
          </a:stretch>
        </p:blipFill>
        <p:spPr>
          <a:xfrm>
            <a:off x="3239549" y="5917784"/>
            <a:ext cx="1702326" cy="817457"/>
          </a:xfrm>
          <a:prstGeom prst="rect">
            <a:avLst/>
          </a:prstGeom>
        </p:spPr>
      </p:pic>
      <p:pic>
        <p:nvPicPr>
          <p:cNvPr id="22" name="Picture 2" descr="Easington Colliery">
            <a:extLst>
              <a:ext uri="{FF2B5EF4-FFF2-40B4-BE49-F238E27FC236}">
                <a16:creationId xmlns:a16="http://schemas.microsoft.com/office/drawing/2014/main" id="{13A07DAA-2451-2C64-FB75-6CDDADD193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44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pPr defTabSz="609630"/>
            <a:endParaRPr lang="en-GB" sz="1200" dirty="0">
              <a:solidFill>
                <a:prstClr val="black"/>
              </a:solidFill>
              <a:latin typeface="Calibri"/>
            </a:endParaRPr>
          </a:p>
        </p:txBody>
      </p:sp>
      <p:sp>
        <p:nvSpPr>
          <p:cNvPr id="3" name="Freeform 3"/>
          <p:cNvSpPr/>
          <p:nvPr/>
        </p:nvSpPr>
        <p:spPr>
          <a:xfrm>
            <a:off x="863381" y="849175"/>
            <a:ext cx="633371" cy="633371"/>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GB" sz="1200" dirty="0">
              <a:solidFill>
                <a:prstClr val="black"/>
              </a:solidFill>
              <a:latin typeface="Calibri"/>
            </a:endParaRPr>
          </a:p>
        </p:txBody>
      </p:sp>
      <p:sp>
        <p:nvSpPr>
          <p:cNvPr id="4" name="Freeform 4"/>
          <p:cNvSpPr/>
          <p:nvPr/>
        </p:nvSpPr>
        <p:spPr>
          <a:xfrm>
            <a:off x="-415217" y="-1486736"/>
            <a:ext cx="2799713" cy="10067370"/>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pPr defTabSz="609630"/>
            <a:endParaRPr lang="en-GB" sz="1200" dirty="0">
              <a:solidFill>
                <a:prstClr val="black"/>
              </a:solidFill>
              <a:latin typeface="Calibri"/>
            </a:endParaRPr>
          </a:p>
        </p:txBody>
      </p:sp>
      <p:grpSp>
        <p:nvGrpSpPr>
          <p:cNvPr id="6" name="Group 6"/>
          <p:cNvGrpSpPr/>
          <p:nvPr/>
        </p:nvGrpSpPr>
        <p:grpSpPr>
          <a:xfrm>
            <a:off x="0" y="685801"/>
            <a:ext cx="1985146" cy="5549911"/>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pPr defTabSz="609630"/>
              <a:endParaRPr lang="en-GB" sz="1200" dirty="0">
                <a:solidFill>
                  <a:prstClr val="black"/>
                </a:solidFill>
                <a:latin typeface="Calibri"/>
              </a:endParaRPr>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pPr defTabSz="609630"/>
              <a:endParaRPr lang="en-GB" sz="1200" dirty="0">
                <a:solidFill>
                  <a:prstClr val="black"/>
                </a:solidFill>
                <a:latin typeface="Calibri"/>
              </a:endParaRPr>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pPr defTabSz="609630"/>
              <a:endParaRPr lang="en-GB" sz="1200" dirty="0">
                <a:solidFill>
                  <a:prstClr val="black"/>
                </a:solidFill>
                <a:latin typeface="Calibri"/>
              </a:endParaRPr>
            </a:p>
          </p:txBody>
        </p:sp>
      </p:grpSp>
      <p:sp>
        <p:nvSpPr>
          <p:cNvPr id="10" name="TextBox 15">
            <a:extLst>
              <a:ext uri="{FF2B5EF4-FFF2-40B4-BE49-F238E27FC236}">
                <a16:creationId xmlns:a16="http://schemas.microsoft.com/office/drawing/2014/main" id="{02C9999D-4198-09D6-90FF-6AC11D4EF742}"/>
              </a:ext>
            </a:extLst>
          </p:cNvPr>
          <p:cNvSpPr txBox="1"/>
          <p:nvPr/>
        </p:nvSpPr>
        <p:spPr>
          <a:xfrm>
            <a:off x="1684525" y="352598"/>
            <a:ext cx="9502765" cy="59926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ct val="107000"/>
              </a:lnSpc>
              <a:spcAft>
                <a:spcPts val="800"/>
              </a:spcAft>
            </a:pPr>
            <a:r>
              <a:rPr lang="en-GB" sz="40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Questions</a:t>
            </a:r>
            <a:endParaRPr lang="en-GB" sz="40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041E6526-B259-E3C3-93D0-3D7EB86F9750}"/>
              </a:ext>
            </a:extLst>
          </p:cNvPr>
          <p:cNvSpPr/>
          <p:nvPr/>
        </p:nvSpPr>
        <p:spPr>
          <a:xfrm>
            <a:off x="-99633"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pic>
        <p:nvPicPr>
          <p:cNvPr id="4" name="Picture 2" descr="Easington Colliery">
            <a:extLst>
              <a:ext uri="{FF2B5EF4-FFF2-40B4-BE49-F238E27FC236}">
                <a16:creationId xmlns:a16="http://schemas.microsoft.com/office/drawing/2014/main" id="{CF9DE5D0-08E8-41AC-AC85-2A1761F01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65ACA0-B795-48F7-964E-2C785812C4D9}"/>
              </a:ext>
            </a:extLst>
          </p:cNvPr>
          <p:cNvPicPr>
            <a:picLocks noChangeAspect="1"/>
          </p:cNvPicPr>
          <p:nvPr/>
        </p:nvPicPr>
        <p:blipFill>
          <a:blip r:embed="rId4"/>
          <a:stretch>
            <a:fillRect/>
          </a:stretch>
        </p:blipFill>
        <p:spPr>
          <a:xfrm>
            <a:off x="3239549" y="5917784"/>
            <a:ext cx="1702326" cy="817457"/>
          </a:xfrm>
          <a:prstGeom prst="rect">
            <a:avLst/>
          </a:prstGeom>
        </p:spPr>
      </p:pic>
      <p:sp>
        <p:nvSpPr>
          <p:cNvPr id="7" name="Freeform 9">
            <a:extLst>
              <a:ext uri="{FF2B5EF4-FFF2-40B4-BE49-F238E27FC236}">
                <a16:creationId xmlns:a16="http://schemas.microsoft.com/office/drawing/2014/main" id="{40993004-B4B0-E2FC-E645-793180896A6D}"/>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grpSp>
        <p:nvGrpSpPr>
          <p:cNvPr id="8" name="Group 10">
            <a:extLst>
              <a:ext uri="{FF2B5EF4-FFF2-40B4-BE49-F238E27FC236}">
                <a16:creationId xmlns:a16="http://schemas.microsoft.com/office/drawing/2014/main" id="{A55B5730-19E6-D2CB-DD42-133701FC95BC}"/>
              </a:ext>
            </a:extLst>
          </p:cNvPr>
          <p:cNvGrpSpPr/>
          <p:nvPr/>
        </p:nvGrpSpPr>
        <p:grpSpPr>
          <a:xfrm>
            <a:off x="0" y="685801"/>
            <a:ext cx="1985146" cy="5549911"/>
            <a:chOff x="0" y="0"/>
            <a:chExt cx="3970292" cy="11099823"/>
          </a:xfrm>
        </p:grpSpPr>
        <p:sp>
          <p:nvSpPr>
            <p:cNvPr id="9" name="Freeform 11">
              <a:hlinkClick r:id="rId7" tooltip="https://iqmaward.com/iqm-centre-of-excellence/"/>
              <a:extLst>
                <a:ext uri="{FF2B5EF4-FFF2-40B4-BE49-F238E27FC236}">
                  <a16:creationId xmlns:a16="http://schemas.microsoft.com/office/drawing/2014/main" id="{6765666F-1B32-3693-A533-94CCBEE4EB27}"/>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10" name="Freeform 12">
              <a:hlinkClick r:id="rId7" tooltip="https://iqmaward.com/iqm-centre-of-excellence/"/>
              <a:extLst>
                <a:ext uri="{FF2B5EF4-FFF2-40B4-BE49-F238E27FC236}">
                  <a16:creationId xmlns:a16="http://schemas.microsoft.com/office/drawing/2014/main" id="{C4CC1720-9704-0296-FD60-1CA7E0EC9522}"/>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11" name="Freeform 13">
              <a:hlinkClick r:id="rId10" tooltip="https://iqmaward.com/iqm-flagship-school/"/>
              <a:extLst>
                <a:ext uri="{FF2B5EF4-FFF2-40B4-BE49-F238E27FC236}">
                  <a16:creationId xmlns:a16="http://schemas.microsoft.com/office/drawing/2014/main" id="{84C8F56E-532A-A4BA-DA22-CB8AE80A04CB}"/>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2" name="TextBox 15">
            <a:extLst>
              <a:ext uri="{FF2B5EF4-FFF2-40B4-BE49-F238E27FC236}">
                <a16:creationId xmlns:a16="http://schemas.microsoft.com/office/drawing/2014/main" id="{776BD697-AD4D-BB6A-1553-C537DEEE17CD}"/>
              </a:ext>
            </a:extLst>
          </p:cNvPr>
          <p:cNvSpPr txBox="1"/>
          <p:nvPr/>
        </p:nvSpPr>
        <p:spPr>
          <a:xfrm>
            <a:off x="2082564" y="37988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A History of Nurture Groups </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ED0468D0-E3C8-4EF1-BD42-92DB3962CD50}"/>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grpSp>
        <p:nvGrpSpPr>
          <p:cNvPr id="14" name="Group 3">
            <a:extLst>
              <a:ext uri="{FF2B5EF4-FFF2-40B4-BE49-F238E27FC236}">
                <a16:creationId xmlns:a16="http://schemas.microsoft.com/office/drawing/2014/main" id="{20326F77-A281-9BF4-8C16-549AEBEA1909}"/>
              </a:ext>
            </a:extLst>
          </p:cNvPr>
          <p:cNvGrpSpPr/>
          <p:nvPr/>
        </p:nvGrpSpPr>
        <p:grpSpPr>
          <a:xfrm>
            <a:off x="9793141" y="-2645685"/>
            <a:ext cx="4111072" cy="4111072"/>
            <a:chOff x="0" y="0"/>
            <a:chExt cx="812800" cy="812800"/>
          </a:xfrm>
        </p:grpSpPr>
        <p:sp>
          <p:nvSpPr>
            <p:cNvPr id="15" name="Freeform 4">
              <a:extLst>
                <a:ext uri="{FF2B5EF4-FFF2-40B4-BE49-F238E27FC236}">
                  <a16:creationId xmlns:a16="http://schemas.microsoft.com/office/drawing/2014/main" id="{6E98D356-11E0-D5BC-1757-A179130BBBB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6" name="TextBox 5">
              <a:extLst>
                <a:ext uri="{FF2B5EF4-FFF2-40B4-BE49-F238E27FC236}">
                  <a16:creationId xmlns:a16="http://schemas.microsoft.com/office/drawing/2014/main" id="{EC66E61F-5DDD-2E30-7634-473FA0753D7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8" name="Group 6">
            <a:extLst>
              <a:ext uri="{FF2B5EF4-FFF2-40B4-BE49-F238E27FC236}">
                <a16:creationId xmlns:a16="http://schemas.microsoft.com/office/drawing/2014/main" id="{7E076D34-28EC-72B2-5519-BBD36DF68296}"/>
              </a:ext>
            </a:extLst>
          </p:cNvPr>
          <p:cNvGrpSpPr/>
          <p:nvPr/>
        </p:nvGrpSpPr>
        <p:grpSpPr>
          <a:xfrm>
            <a:off x="9322075" y="5960173"/>
            <a:ext cx="3581179" cy="3581179"/>
            <a:chOff x="0" y="0"/>
            <a:chExt cx="812800" cy="812800"/>
          </a:xfrm>
        </p:grpSpPr>
        <p:sp>
          <p:nvSpPr>
            <p:cNvPr id="19" name="Freeform 7">
              <a:extLst>
                <a:ext uri="{FF2B5EF4-FFF2-40B4-BE49-F238E27FC236}">
                  <a16:creationId xmlns:a16="http://schemas.microsoft.com/office/drawing/2014/main" id="{4B95A26D-4307-8646-A133-78875B6845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20" name="TextBox 8">
              <a:extLst>
                <a:ext uri="{FF2B5EF4-FFF2-40B4-BE49-F238E27FC236}">
                  <a16:creationId xmlns:a16="http://schemas.microsoft.com/office/drawing/2014/main" id="{DEF30F39-040C-C686-8BB6-1BF422E1AD2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21" name="Content Placeholder 2">
            <a:extLst>
              <a:ext uri="{FF2B5EF4-FFF2-40B4-BE49-F238E27FC236}">
                <a16:creationId xmlns:a16="http://schemas.microsoft.com/office/drawing/2014/main" id="{6174EC71-1A07-5AD5-B9CC-10E4DDEAD220}"/>
              </a:ext>
            </a:extLst>
          </p:cNvPr>
          <p:cNvSpPr txBox="1">
            <a:spLocks/>
          </p:cNvSpPr>
          <p:nvPr/>
        </p:nvSpPr>
        <p:spPr>
          <a:xfrm>
            <a:off x="2564415" y="1106300"/>
            <a:ext cx="8742383" cy="3317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Some Basic Facts:</a:t>
            </a:r>
          </a:p>
          <a:p>
            <a:r>
              <a:rPr lang="en-US" sz="2200" dirty="0">
                <a:latin typeface="Tahoma" panose="020B0604030504040204" pitchFamily="34" charset="0"/>
                <a:ea typeface="Tahoma" panose="020B0604030504040204" pitchFamily="34" charset="0"/>
                <a:cs typeface="Tahoma" panose="020B0604030504040204" pitchFamily="34" charset="0"/>
              </a:rPr>
              <a:t> Started in 1969 by Marjorie Boxall as a response in an inner London LEA to larger numbers of young children starting school with severe social, emotional and </a:t>
            </a:r>
            <a:r>
              <a:rPr lang="en-US" sz="2200" dirty="0" err="1">
                <a:latin typeface="Tahoma" panose="020B0604030504040204" pitchFamily="34" charset="0"/>
                <a:ea typeface="Tahoma" panose="020B0604030504040204" pitchFamily="34" charset="0"/>
                <a:cs typeface="Tahoma" panose="020B0604030504040204" pitchFamily="34" charset="0"/>
              </a:rPr>
              <a:t>behavioural</a:t>
            </a:r>
            <a:r>
              <a:rPr lang="en-US" sz="2200" dirty="0">
                <a:latin typeface="Tahoma" panose="020B0604030504040204" pitchFamily="34" charset="0"/>
                <a:ea typeface="Tahoma" panose="020B0604030504040204" pitchFamily="34" charset="0"/>
                <a:cs typeface="Tahoma" panose="020B0604030504040204" pitchFamily="34" charset="0"/>
              </a:rPr>
              <a:t> difficulties. Rapid spread, largely by word of mouth and then through ‘official approval’ - frequently endorsed by successive governments as an approach that targets the emotional wellbeing of young people. Has a long-established evidence base (e.g. more recently the Steer Report (2005), and Ofsted (2011) ) </a:t>
            </a:r>
          </a:p>
          <a:p>
            <a:r>
              <a:rPr lang="en-US" sz="2200" dirty="0">
                <a:latin typeface="Tahoma" panose="020B0604030504040204" pitchFamily="34" charset="0"/>
                <a:ea typeface="Tahoma" panose="020B0604030504040204" pitchFamily="34" charset="0"/>
                <a:cs typeface="Tahoma" panose="020B0604030504040204" pitchFamily="34" charset="0"/>
              </a:rPr>
              <a:t>“The Department for Education and Local Authorities should take into account the substantial value of well-led and well-taught nurture groups when considering policies and guidance on early intervention for pupils with </a:t>
            </a:r>
            <a:r>
              <a:rPr lang="en-US" sz="2200" dirty="0" err="1">
                <a:latin typeface="Tahoma" panose="020B0604030504040204" pitchFamily="34" charset="0"/>
                <a:ea typeface="Tahoma" panose="020B0604030504040204" pitchFamily="34" charset="0"/>
                <a:cs typeface="Tahoma" panose="020B0604030504040204" pitchFamily="34" charset="0"/>
              </a:rPr>
              <a:t>behavioural</a:t>
            </a:r>
            <a:r>
              <a:rPr lang="en-US" sz="2200" dirty="0">
                <a:latin typeface="Tahoma" panose="020B0604030504040204" pitchFamily="34" charset="0"/>
                <a:ea typeface="Tahoma" panose="020B0604030504040204" pitchFamily="34" charset="0"/>
                <a:cs typeface="Tahoma" panose="020B0604030504040204" pitchFamily="34" charset="0"/>
              </a:rPr>
              <a:t>, emotional and social needs.” (Ofsted 2011)</a:t>
            </a:r>
          </a:p>
        </p:txBody>
      </p:sp>
    </p:spTree>
    <p:extLst>
      <p:ext uri="{BB962C8B-B14F-4D97-AF65-F5344CB8AC3E}">
        <p14:creationId xmlns:p14="http://schemas.microsoft.com/office/powerpoint/2010/main" val="205478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FA0254D2-A91B-136D-6489-6EAB68B3E528}"/>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Content Placeholder 2">
            <a:extLst>
              <a:ext uri="{FF2B5EF4-FFF2-40B4-BE49-F238E27FC236}">
                <a16:creationId xmlns:a16="http://schemas.microsoft.com/office/drawing/2014/main" id="{ABC42BE9-AC47-4DA3-B2EF-1BACCD6C2551}"/>
              </a:ext>
            </a:extLst>
          </p:cNvPr>
          <p:cNvSpPr>
            <a:spLocks noGrp="1"/>
          </p:cNvSpPr>
          <p:nvPr>
            <p:ph idx="1"/>
          </p:nvPr>
        </p:nvSpPr>
        <p:spPr>
          <a:xfrm>
            <a:off x="2598717" y="1304772"/>
            <a:ext cx="8742383" cy="3317561"/>
          </a:xfrm>
        </p:spPr>
        <p:txBody>
          <a:bodyPr>
            <a:noAutofit/>
          </a:bodyPr>
          <a:lstStyle/>
          <a:p>
            <a:r>
              <a:rPr lang="en-GB" sz="2400" dirty="0">
                <a:latin typeface="Tahoma" panose="020B0604030504040204" pitchFamily="34" charset="0"/>
                <a:ea typeface="Tahoma" panose="020B0604030504040204" pitchFamily="34" charset="0"/>
                <a:cs typeface="Tahoma" panose="020B0604030504040204" pitchFamily="34" charset="0"/>
              </a:rPr>
              <a:t>Nurture groups are founded on evidence-based practices and offer a short-term, inclusive, focused intervention that works in the long term.</a:t>
            </a:r>
          </a:p>
          <a:p>
            <a:r>
              <a:rPr lang="en-GB" sz="2400" dirty="0">
                <a:latin typeface="Tahoma" panose="020B0604030504040204" pitchFamily="34" charset="0"/>
                <a:ea typeface="Tahoma" panose="020B0604030504040204" pitchFamily="34" charset="0"/>
                <a:cs typeface="Tahoma" panose="020B0604030504040204" pitchFamily="34" charset="0"/>
              </a:rPr>
              <a:t>Nurture groups are classes of between 6 and 12 children or young people in early years, primary or secondary settings supported by the whole staff group and parents.</a:t>
            </a:r>
          </a:p>
          <a:p>
            <a:r>
              <a:rPr lang="en-GB" sz="2400" dirty="0">
                <a:latin typeface="Tahoma" panose="020B0604030504040204" pitchFamily="34" charset="0"/>
                <a:ea typeface="Tahoma" panose="020B0604030504040204" pitchFamily="34" charset="0"/>
                <a:cs typeface="Tahoma" panose="020B0604030504040204" pitchFamily="34" charset="0"/>
              </a:rPr>
              <a:t>Each group is run by two members of staff. </a:t>
            </a:r>
          </a:p>
          <a:p>
            <a:r>
              <a:rPr lang="en-GB" sz="2400" dirty="0">
                <a:latin typeface="Tahoma" panose="020B0604030504040204" pitchFamily="34" charset="0"/>
                <a:ea typeface="Tahoma" panose="020B0604030504040204" pitchFamily="34" charset="0"/>
                <a:cs typeface="Tahoma" panose="020B0604030504040204" pitchFamily="34" charset="0"/>
              </a:rPr>
              <a:t>Children attend nurture groups but remain an active part of their main class group, spend appropriate times within the nurture group according to their need and typically return full time to their own class within two to four terms. </a:t>
            </a:r>
          </a:p>
        </p:txBody>
      </p:sp>
      <p:sp>
        <p:nvSpPr>
          <p:cNvPr id="7" name="Freeform 9">
            <a:extLst>
              <a:ext uri="{FF2B5EF4-FFF2-40B4-BE49-F238E27FC236}">
                <a16:creationId xmlns:a16="http://schemas.microsoft.com/office/drawing/2014/main" id="{E73C4173-8A9F-96C2-3F47-63E81AD45B7D}"/>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8" name="Group 10">
            <a:extLst>
              <a:ext uri="{FF2B5EF4-FFF2-40B4-BE49-F238E27FC236}">
                <a16:creationId xmlns:a16="http://schemas.microsoft.com/office/drawing/2014/main" id="{5BE7ED4E-91D9-3998-84FF-630E5F366F07}"/>
              </a:ext>
            </a:extLst>
          </p:cNvPr>
          <p:cNvGrpSpPr/>
          <p:nvPr/>
        </p:nvGrpSpPr>
        <p:grpSpPr>
          <a:xfrm>
            <a:off x="0" y="685801"/>
            <a:ext cx="1985146" cy="5549911"/>
            <a:chOff x="0" y="0"/>
            <a:chExt cx="3970292" cy="11099823"/>
          </a:xfrm>
        </p:grpSpPr>
        <p:sp>
          <p:nvSpPr>
            <p:cNvPr id="9" name="Freeform 11">
              <a:hlinkClick r:id="rId5" tooltip="https://iqmaward.com/iqm-centre-of-excellence/"/>
              <a:extLst>
                <a:ext uri="{FF2B5EF4-FFF2-40B4-BE49-F238E27FC236}">
                  <a16:creationId xmlns:a16="http://schemas.microsoft.com/office/drawing/2014/main" id="{0740747A-6099-83EF-3ECC-8293F7ADCA0F}"/>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0" name="Freeform 12">
              <a:hlinkClick r:id="rId5" tooltip="https://iqmaward.com/iqm-centre-of-excellence/"/>
              <a:extLst>
                <a:ext uri="{FF2B5EF4-FFF2-40B4-BE49-F238E27FC236}">
                  <a16:creationId xmlns:a16="http://schemas.microsoft.com/office/drawing/2014/main" id="{43DF926A-152A-0BA2-D900-71B7DD8EC91C}"/>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1" name="Freeform 13">
              <a:hlinkClick r:id="rId8" tooltip="https://iqmaward.com/iqm-flagship-school/"/>
              <a:extLst>
                <a:ext uri="{FF2B5EF4-FFF2-40B4-BE49-F238E27FC236}">
                  <a16:creationId xmlns:a16="http://schemas.microsoft.com/office/drawing/2014/main" id="{E41DF12C-31D4-2459-96D3-4FE2154205F7}"/>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grpSp>
        <p:nvGrpSpPr>
          <p:cNvPr id="12" name="Group 3">
            <a:extLst>
              <a:ext uri="{FF2B5EF4-FFF2-40B4-BE49-F238E27FC236}">
                <a16:creationId xmlns:a16="http://schemas.microsoft.com/office/drawing/2014/main" id="{6983D163-7F90-61FA-F714-8C10F517ECB0}"/>
              </a:ext>
            </a:extLst>
          </p:cNvPr>
          <p:cNvGrpSpPr/>
          <p:nvPr/>
        </p:nvGrpSpPr>
        <p:grpSpPr>
          <a:xfrm>
            <a:off x="9793141" y="-2645685"/>
            <a:ext cx="4111072" cy="4111072"/>
            <a:chOff x="0" y="0"/>
            <a:chExt cx="812800" cy="812800"/>
          </a:xfrm>
        </p:grpSpPr>
        <p:sp>
          <p:nvSpPr>
            <p:cNvPr id="13" name="Freeform 4">
              <a:extLst>
                <a:ext uri="{FF2B5EF4-FFF2-40B4-BE49-F238E27FC236}">
                  <a16:creationId xmlns:a16="http://schemas.microsoft.com/office/drawing/2014/main" id="{F8A4DE86-31CC-C507-08BD-E5DC7A1730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4" name="TextBox 5">
              <a:extLst>
                <a:ext uri="{FF2B5EF4-FFF2-40B4-BE49-F238E27FC236}">
                  <a16:creationId xmlns:a16="http://schemas.microsoft.com/office/drawing/2014/main" id="{9047FF0C-500B-5AAA-3CD2-46D6B3D16D3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5" name="Group 6">
            <a:extLst>
              <a:ext uri="{FF2B5EF4-FFF2-40B4-BE49-F238E27FC236}">
                <a16:creationId xmlns:a16="http://schemas.microsoft.com/office/drawing/2014/main" id="{88579569-3DC6-E92D-ABC0-685C6AC29AD9}"/>
              </a:ext>
            </a:extLst>
          </p:cNvPr>
          <p:cNvGrpSpPr/>
          <p:nvPr/>
        </p:nvGrpSpPr>
        <p:grpSpPr>
          <a:xfrm>
            <a:off x="9322075" y="5960173"/>
            <a:ext cx="3581179" cy="3581179"/>
            <a:chOff x="0" y="0"/>
            <a:chExt cx="812800" cy="812800"/>
          </a:xfrm>
        </p:grpSpPr>
        <p:sp>
          <p:nvSpPr>
            <p:cNvPr id="16" name="Freeform 7">
              <a:extLst>
                <a:ext uri="{FF2B5EF4-FFF2-40B4-BE49-F238E27FC236}">
                  <a16:creationId xmlns:a16="http://schemas.microsoft.com/office/drawing/2014/main" id="{24048789-F85F-8E41-91D0-B27CFDABF0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7" name="TextBox 8">
              <a:extLst>
                <a:ext uri="{FF2B5EF4-FFF2-40B4-BE49-F238E27FC236}">
                  <a16:creationId xmlns:a16="http://schemas.microsoft.com/office/drawing/2014/main" id="{DE443ECF-7A78-2D49-9985-C7E1E9E2BD7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8" name="TextBox 17">
            <a:extLst>
              <a:ext uri="{FF2B5EF4-FFF2-40B4-BE49-F238E27FC236}">
                <a16:creationId xmlns:a16="http://schemas.microsoft.com/office/drawing/2014/main" id="{9D4F188D-EE70-B5BE-8E46-1242A6990F6D}"/>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sp>
        <p:nvSpPr>
          <p:cNvPr id="19" name="TextBox 15">
            <a:extLst>
              <a:ext uri="{FF2B5EF4-FFF2-40B4-BE49-F238E27FC236}">
                <a16:creationId xmlns:a16="http://schemas.microsoft.com/office/drawing/2014/main" id="{D71CDA23-39F5-B821-BE8D-4141BA0565CA}"/>
              </a:ext>
            </a:extLst>
          </p:cNvPr>
          <p:cNvSpPr txBox="1"/>
          <p:nvPr/>
        </p:nvSpPr>
        <p:spPr>
          <a:xfrm>
            <a:off x="2082564" y="37988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What is a Nurture Group?</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0" name="Picture 19">
            <a:extLst>
              <a:ext uri="{FF2B5EF4-FFF2-40B4-BE49-F238E27FC236}">
                <a16:creationId xmlns:a16="http://schemas.microsoft.com/office/drawing/2014/main" id="{79AEA752-B55C-C4F1-EBBB-266B38D616ED}"/>
              </a:ext>
            </a:extLst>
          </p:cNvPr>
          <p:cNvPicPr>
            <a:picLocks noChangeAspect="1"/>
          </p:cNvPicPr>
          <p:nvPr/>
        </p:nvPicPr>
        <p:blipFill>
          <a:blip r:embed="rId10"/>
          <a:stretch>
            <a:fillRect/>
          </a:stretch>
        </p:blipFill>
        <p:spPr>
          <a:xfrm>
            <a:off x="3239549" y="5917784"/>
            <a:ext cx="1702326" cy="817457"/>
          </a:xfrm>
          <a:prstGeom prst="rect">
            <a:avLst/>
          </a:prstGeom>
        </p:spPr>
      </p:pic>
      <p:pic>
        <p:nvPicPr>
          <p:cNvPr id="21" name="Picture 2" descr="Easington Colliery">
            <a:extLst>
              <a:ext uri="{FF2B5EF4-FFF2-40B4-BE49-F238E27FC236}">
                <a16:creationId xmlns:a16="http://schemas.microsoft.com/office/drawing/2014/main" id="{C19A7EFA-FEF0-300A-5006-4FC3A4D439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11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F0946DE9-4342-3B12-6EA6-290F7856485D}"/>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Content Placeholder 2">
            <a:extLst>
              <a:ext uri="{FF2B5EF4-FFF2-40B4-BE49-F238E27FC236}">
                <a16:creationId xmlns:a16="http://schemas.microsoft.com/office/drawing/2014/main" id="{763AB880-BE7A-486D-8CB2-950F43B3C143}"/>
              </a:ext>
            </a:extLst>
          </p:cNvPr>
          <p:cNvSpPr>
            <a:spLocks noGrp="1"/>
          </p:cNvSpPr>
          <p:nvPr>
            <p:ph idx="1"/>
          </p:nvPr>
        </p:nvSpPr>
        <p:spPr>
          <a:xfrm>
            <a:off x="2611417" y="1058763"/>
            <a:ext cx="8836871" cy="4351338"/>
          </a:xfrm>
        </p:spPr>
        <p:txBody>
          <a:bodyPr>
            <a:noAutofit/>
          </a:bodyPr>
          <a:lstStyle/>
          <a:p>
            <a:r>
              <a:rPr lang="en-GB" sz="2400" dirty="0">
                <a:latin typeface="Tahoma" panose="020B0604030504040204" pitchFamily="34" charset="0"/>
                <a:ea typeface="Tahoma" panose="020B0604030504040204" pitchFamily="34" charset="0"/>
                <a:cs typeface="Tahoma" panose="020B0604030504040204" pitchFamily="34" charset="0"/>
              </a:rPr>
              <a:t>Children who do not engage appropriately with adults.</a:t>
            </a:r>
          </a:p>
          <a:p>
            <a:r>
              <a:rPr lang="en-GB" sz="2400" dirty="0">
                <a:latin typeface="Tahoma" panose="020B0604030504040204" pitchFamily="34" charset="0"/>
                <a:ea typeface="Tahoma" panose="020B0604030504040204" pitchFamily="34" charset="0"/>
                <a:cs typeface="Tahoma" panose="020B0604030504040204" pitchFamily="34" charset="0"/>
              </a:rPr>
              <a:t>Children who have limited social skills and poor peer group relationships.</a:t>
            </a:r>
          </a:p>
          <a:p>
            <a:r>
              <a:rPr lang="en-GB" sz="2400" dirty="0">
                <a:latin typeface="Tahoma" panose="020B0604030504040204" pitchFamily="34" charset="0"/>
                <a:ea typeface="Tahoma" panose="020B0604030504040204" pitchFamily="34" charset="0"/>
                <a:cs typeface="Tahoma" panose="020B0604030504040204" pitchFamily="34" charset="0"/>
              </a:rPr>
              <a:t>Children how have low confidence and self-esteem</a:t>
            </a:r>
          </a:p>
          <a:p>
            <a:r>
              <a:rPr lang="en-GB" sz="2400" dirty="0">
                <a:latin typeface="Tahoma" panose="020B0604030504040204" pitchFamily="34" charset="0"/>
                <a:ea typeface="Tahoma" panose="020B0604030504040204" pitchFamily="34" charset="0"/>
                <a:cs typeface="Tahoma" panose="020B0604030504040204" pitchFamily="34" charset="0"/>
              </a:rPr>
              <a:t>Children who have or are experiencing trauma (including bereavement).</a:t>
            </a:r>
          </a:p>
          <a:p>
            <a:r>
              <a:rPr lang="en-GB" sz="2400" dirty="0">
                <a:latin typeface="Tahoma" panose="020B0604030504040204" pitchFamily="34" charset="0"/>
                <a:ea typeface="Tahoma" panose="020B0604030504040204" pitchFamily="34" charset="0"/>
                <a:cs typeface="Tahoma" panose="020B0604030504040204" pitchFamily="34" charset="0"/>
              </a:rPr>
              <a:t>Stable family but disrupted care due to parental work patterns.</a:t>
            </a:r>
          </a:p>
          <a:p>
            <a:r>
              <a:rPr lang="en-GB" sz="2400" dirty="0">
                <a:latin typeface="Tahoma" panose="020B0604030504040204" pitchFamily="34" charset="0"/>
                <a:ea typeface="Tahoma" panose="020B0604030504040204" pitchFamily="34" charset="0"/>
                <a:cs typeface="Tahoma" panose="020B0604030504040204" pitchFamily="34" charset="0"/>
              </a:rPr>
              <a:t>There needs to be a balanced group that is not solely comprised of aggressive and / or disruptive children.</a:t>
            </a:r>
          </a:p>
        </p:txBody>
      </p:sp>
      <p:sp>
        <p:nvSpPr>
          <p:cNvPr id="7" name="Freeform 9">
            <a:extLst>
              <a:ext uri="{FF2B5EF4-FFF2-40B4-BE49-F238E27FC236}">
                <a16:creationId xmlns:a16="http://schemas.microsoft.com/office/drawing/2014/main" id="{266D0D3B-F591-4C32-1078-30F8563DA652}"/>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8" name="Group 10">
            <a:extLst>
              <a:ext uri="{FF2B5EF4-FFF2-40B4-BE49-F238E27FC236}">
                <a16:creationId xmlns:a16="http://schemas.microsoft.com/office/drawing/2014/main" id="{180FED38-EAE6-D8A8-7A18-6A59AC513522}"/>
              </a:ext>
            </a:extLst>
          </p:cNvPr>
          <p:cNvGrpSpPr/>
          <p:nvPr/>
        </p:nvGrpSpPr>
        <p:grpSpPr>
          <a:xfrm>
            <a:off x="0" y="685801"/>
            <a:ext cx="1985146" cy="5549911"/>
            <a:chOff x="0" y="0"/>
            <a:chExt cx="3970292" cy="11099823"/>
          </a:xfrm>
        </p:grpSpPr>
        <p:sp>
          <p:nvSpPr>
            <p:cNvPr id="9" name="Freeform 11">
              <a:hlinkClick r:id="rId5" tooltip="https://iqmaward.com/iqm-centre-of-excellence/"/>
              <a:extLst>
                <a:ext uri="{FF2B5EF4-FFF2-40B4-BE49-F238E27FC236}">
                  <a16:creationId xmlns:a16="http://schemas.microsoft.com/office/drawing/2014/main" id="{D26CC920-82C1-F664-3DCF-CCE1AEC1D2BE}"/>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0" name="Freeform 12">
              <a:hlinkClick r:id="rId5" tooltip="https://iqmaward.com/iqm-centre-of-excellence/"/>
              <a:extLst>
                <a:ext uri="{FF2B5EF4-FFF2-40B4-BE49-F238E27FC236}">
                  <a16:creationId xmlns:a16="http://schemas.microsoft.com/office/drawing/2014/main" id="{C51BACD7-746C-9C05-B322-7C0052644419}"/>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1" name="Freeform 13">
              <a:hlinkClick r:id="rId8" tooltip="https://iqmaward.com/iqm-flagship-school/"/>
              <a:extLst>
                <a:ext uri="{FF2B5EF4-FFF2-40B4-BE49-F238E27FC236}">
                  <a16:creationId xmlns:a16="http://schemas.microsoft.com/office/drawing/2014/main" id="{D481B6C7-3C9E-AA64-D3D9-E7C3491FA2C4}"/>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grpSp>
        <p:nvGrpSpPr>
          <p:cNvPr id="12" name="Group 3">
            <a:extLst>
              <a:ext uri="{FF2B5EF4-FFF2-40B4-BE49-F238E27FC236}">
                <a16:creationId xmlns:a16="http://schemas.microsoft.com/office/drawing/2014/main" id="{8A427A09-36B0-B36C-E88F-499816435AD6}"/>
              </a:ext>
            </a:extLst>
          </p:cNvPr>
          <p:cNvGrpSpPr/>
          <p:nvPr/>
        </p:nvGrpSpPr>
        <p:grpSpPr>
          <a:xfrm>
            <a:off x="9793141" y="-2645685"/>
            <a:ext cx="4111072" cy="4111072"/>
            <a:chOff x="0" y="0"/>
            <a:chExt cx="812800" cy="812800"/>
          </a:xfrm>
        </p:grpSpPr>
        <p:sp>
          <p:nvSpPr>
            <p:cNvPr id="13" name="Freeform 4">
              <a:extLst>
                <a:ext uri="{FF2B5EF4-FFF2-40B4-BE49-F238E27FC236}">
                  <a16:creationId xmlns:a16="http://schemas.microsoft.com/office/drawing/2014/main" id="{A1C1B882-FAB7-FD00-7007-ED1B56C27D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4" name="TextBox 5">
              <a:extLst>
                <a:ext uri="{FF2B5EF4-FFF2-40B4-BE49-F238E27FC236}">
                  <a16:creationId xmlns:a16="http://schemas.microsoft.com/office/drawing/2014/main" id="{8B720E12-23D1-F985-40AE-08523518EAA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5" name="Group 6">
            <a:extLst>
              <a:ext uri="{FF2B5EF4-FFF2-40B4-BE49-F238E27FC236}">
                <a16:creationId xmlns:a16="http://schemas.microsoft.com/office/drawing/2014/main" id="{79EAEED2-92A5-07B3-EAE0-752B25567536}"/>
              </a:ext>
            </a:extLst>
          </p:cNvPr>
          <p:cNvGrpSpPr/>
          <p:nvPr/>
        </p:nvGrpSpPr>
        <p:grpSpPr>
          <a:xfrm>
            <a:off x="9322075" y="5960173"/>
            <a:ext cx="3581179" cy="3581179"/>
            <a:chOff x="0" y="0"/>
            <a:chExt cx="812800" cy="812800"/>
          </a:xfrm>
        </p:grpSpPr>
        <p:sp>
          <p:nvSpPr>
            <p:cNvPr id="16" name="Freeform 7">
              <a:extLst>
                <a:ext uri="{FF2B5EF4-FFF2-40B4-BE49-F238E27FC236}">
                  <a16:creationId xmlns:a16="http://schemas.microsoft.com/office/drawing/2014/main" id="{E5C79405-EC5F-B149-BA32-E31C3A1E77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7" name="TextBox 8">
              <a:extLst>
                <a:ext uri="{FF2B5EF4-FFF2-40B4-BE49-F238E27FC236}">
                  <a16:creationId xmlns:a16="http://schemas.microsoft.com/office/drawing/2014/main" id="{433CB06F-8A5C-9069-C24B-270BD1326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8" name="TextBox 17">
            <a:extLst>
              <a:ext uri="{FF2B5EF4-FFF2-40B4-BE49-F238E27FC236}">
                <a16:creationId xmlns:a16="http://schemas.microsoft.com/office/drawing/2014/main" id="{956EFE5C-196F-48DF-EF01-07FB1B849FCE}"/>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19" name="Picture 18">
            <a:extLst>
              <a:ext uri="{FF2B5EF4-FFF2-40B4-BE49-F238E27FC236}">
                <a16:creationId xmlns:a16="http://schemas.microsoft.com/office/drawing/2014/main" id="{7396E64D-C5D0-281B-E8F2-8FCBBC3C3969}"/>
              </a:ext>
            </a:extLst>
          </p:cNvPr>
          <p:cNvPicPr>
            <a:picLocks noChangeAspect="1"/>
          </p:cNvPicPr>
          <p:nvPr/>
        </p:nvPicPr>
        <p:blipFill>
          <a:blip r:embed="rId10"/>
          <a:stretch>
            <a:fillRect/>
          </a:stretch>
        </p:blipFill>
        <p:spPr>
          <a:xfrm>
            <a:off x="3239549" y="5917784"/>
            <a:ext cx="1702326" cy="817457"/>
          </a:xfrm>
          <a:prstGeom prst="rect">
            <a:avLst/>
          </a:prstGeom>
        </p:spPr>
      </p:pic>
      <p:pic>
        <p:nvPicPr>
          <p:cNvPr id="20" name="Picture 2" descr="Easington Colliery">
            <a:extLst>
              <a:ext uri="{FF2B5EF4-FFF2-40B4-BE49-F238E27FC236}">
                <a16:creationId xmlns:a16="http://schemas.microsoft.com/office/drawing/2014/main" id="{A2F10025-4641-ACFC-7D94-441A9E3774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5">
            <a:extLst>
              <a:ext uri="{FF2B5EF4-FFF2-40B4-BE49-F238E27FC236}">
                <a16:creationId xmlns:a16="http://schemas.microsoft.com/office/drawing/2014/main" id="{C5786EF7-93B2-C44A-F2D8-8CFE187302A9}"/>
              </a:ext>
            </a:extLst>
          </p:cNvPr>
          <p:cNvSpPr txBox="1"/>
          <p:nvPr/>
        </p:nvSpPr>
        <p:spPr>
          <a:xfrm>
            <a:off x="2082564" y="37988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Who would benefit from Nurture? </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49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AA225750-40CD-1F99-004B-7DFEF1CB41DB}"/>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Content Placeholder 2">
            <a:extLst>
              <a:ext uri="{FF2B5EF4-FFF2-40B4-BE49-F238E27FC236}">
                <a16:creationId xmlns:a16="http://schemas.microsoft.com/office/drawing/2014/main" id="{BB0BC7AB-6A10-4490-9854-8F9E4D62C0A2}"/>
              </a:ext>
            </a:extLst>
          </p:cNvPr>
          <p:cNvSpPr>
            <a:spLocks noGrp="1"/>
          </p:cNvSpPr>
          <p:nvPr>
            <p:ph idx="1"/>
          </p:nvPr>
        </p:nvSpPr>
        <p:spPr>
          <a:xfrm>
            <a:off x="2598717" y="1794909"/>
            <a:ext cx="8755083" cy="4351338"/>
          </a:xfrm>
        </p:spPr>
        <p:txBody>
          <a:bodyPr>
            <a:normAutofit fontScale="92500" lnSpcReduction="20000"/>
          </a:bodyPr>
          <a:lstStyle/>
          <a:p>
            <a:pPr marL="514350" indent="-514350">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Children’s learning is understood developmentally, and learning is best thought of as a social process</a:t>
            </a:r>
          </a:p>
          <a:p>
            <a:pPr marL="514350" indent="-514350">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The classroom offers a safe base</a:t>
            </a:r>
          </a:p>
          <a:p>
            <a:pPr marL="514350" indent="-514350">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Nurture is key for the development of healthy self-esteem and the ability to engage </a:t>
            </a:r>
          </a:p>
          <a:p>
            <a:pPr marL="514350" indent="-514350">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Language is a vital means of communication and supports self-regulation, but the words don’t always directly reveal the message</a:t>
            </a:r>
          </a:p>
          <a:p>
            <a:pPr marL="514350" indent="-514350">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All behaviour is communication, and actions often reveal what words cannot</a:t>
            </a:r>
          </a:p>
          <a:p>
            <a:pPr marL="514350" indent="-514350">
              <a:buAutoNum type="arabicPeriod"/>
            </a:pPr>
            <a:r>
              <a:rPr lang="en-GB" sz="2600" dirty="0">
                <a:latin typeface="Tahoma" panose="020B0604030504040204" pitchFamily="34" charset="0"/>
                <a:ea typeface="Tahoma" panose="020B0604030504040204" pitchFamily="34" charset="0"/>
                <a:cs typeface="Tahoma" panose="020B0604030504040204" pitchFamily="34" charset="0"/>
              </a:rPr>
              <a:t>Transition is threatening for children, particularly where there is a lack of trust in the world and confidence in themselves Adapted from Lucas </a:t>
            </a:r>
            <a:r>
              <a:rPr lang="en-GB" dirty="0">
                <a:latin typeface="Tahoma" panose="020B0604030504040204" pitchFamily="34" charset="0"/>
                <a:ea typeface="Tahoma" panose="020B0604030504040204" pitchFamily="34" charset="0"/>
                <a:cs typeface="Tahoma" panose="020B0604030504040204" pitchFamily="34" charset="0"/>
              </a:rPr>
              <a:t>2002</a:t>
            </a:r>
          </a:p>
        </p:txBody>
      </p:sp>
      <p:sp>
        <p:nvSpPr>
          <p:cNvPr id="7" name="Freeform 9">
            <a:extLst>
              <a:ext uri="{FF2B5EF4-FFF2-40B4-BE49-F238E27FC236}">
                <a16:creationId xmlns:a16="http://schemas.microsoft.com/office/drawing/2014/main" id="{338897FC-CCCC-1D58-DB37-C7488EBE47F1}"/>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8" name="Group 10">
            <a:extLst>
              <a:ext uri="{FF2B5EF4-FFF2-40B4-BE49-F238E27FC236}">
                <a16:creationId xmlns:a16="http://schemas.microsoft.com/office/drawing/2014/main" id="{D76C32DC-5017-E002-BF74-7F60E4F6E463}"/>
              </a:ext>
            </a:extLst>
          </p:cNvPr>
          <p:cNvGrpSpPr/>
          <p:nvPr/>
        </p:nvGrpSpPr>
        <p:grpSpPr>
          <a:xfrm>
            <a:off x="0" y="685801"/>
            <a:ext cx="1985146" cy="5549911"/>
            <a:chOff x="0" y="0"/>
            <a:chExt cx="3970292" cy="11099823"/>
          </a:xfrm>
        </p:grpSpPr>
        <p:sp>
          <p:nvSpPr>
            <p:cNvPr id="9" name="Freeform 11">
              <a:hlinkClick r:id="rId5" tooltip="https://iqmaward.com/iqm-centre-of-excellence/"/>
              <a:extLst>
                <a:ext uri="{FF2B5EF4-FFF2-40B4-BE49-F238E27FC236}">
                  <a16:creationId xmlns:a16="http://schemas.microsoft.com/office/drawing/2014/main" id="{652A3B02-5094-9BFB-2DCB-3B6313A54FD0}"/>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0" name="Freeform 12">
              <a:hlinkClick r:id="rId5" tooltip="https://iqmaward.com/iqm-centre-of-excellence/"/>
              <a:extLst>
                <a:ext uri="{FF2B5EF4-FFF2-40B4-BE49-F238E27FC236}">
                  <a16:creationId xmlns:a16="http://schemas.microsoft.com/office/drawing/2014/main" id="{AFE2B87B-DDD0-CFAD-A6CA-4D3F9A9C13D6}"/>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1" name="Freeform 13">
              <a:hlinkClick r:id="rId8" tooltip="https://iqmaward.com/iqm-flagship-school/"/>
              <a:extLst>
                <a:ext uri="{FF2B5EF4-FFF2-40B4-BE49-F238E27FC236}">
                  <a16:creationId xmlns:a16="http://schemas.microsoft.com/office/drawing/2014/main" id="{B64E27E1-F00D-C454-77E0-4173E5DF0E47}"/>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12" name="TextBox 11">
            <a:extLst>
              <a:ext uri="{FF2B5EF4-FFF2-40B4-BE49-F238E27FC236}">
                <a16:creationId xmlns:a16="http://schemas.microsoft.com/office/drawing/2014/main" id="{9BD17D63-4025-8A17-8713-FAA6AE7B26D9}"/>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13" name="Picture 12">
            <a:extLst>
              <a:ext uri="{FF2B5EF4-FFF2-40B4-BE49-F238E27FC236}">
                <a16:creationId xmlns:a16="http://schemas.microsoft.com/office/drawing/2014/main" id="{F20D9247-E932-6CB2-663C-D220E94DF547}"/>
              </a:ext>
            </a:extLst>
          </p:cNvPr>
          <p:cNvPicPr>
            <a:picLocks noChangeAspect="1"/>
          </p:cNvPicPr>
          <p:nvPr/>
        </p:nvPicPr>
        <p:blipFill>
          <a:blip r:embed="rId10"/>
          <a:stretch>
            <a:fillRect/>
          </a:stretch>
        </p:blipFill>
        <p:spPr>
          <a:xfrm>
            <a:off x="3239549" y="5917784"/>
            <a:ext cx="1702326" cy="817457"/>
          </a:xfrm>
          <a:prstGeom prst="rect">
            <a:avLst/>
          </a:prstGeom>
        </p:spPr>
      </p:pic>
      <p:pic>
        <p:nvPicPr>
          <p:cNvPr id="14" name="Picture 2" descr="Easington Colliery">
            <a:extLst>
              <a:ext uri="{FF2B5EF4-FFF2-40B4-BE49-F238E27FC236}">
                <a16:creationId xmlns:a16="http://schemas.microsoft.com/office/drawing/2014/main" id="{A2136EDF-9B39-A144-06AB-E560CE3CB9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3">
            <a:extLst>
              <a:ext uri="{FF2B5EF4-FFF2-40B4-BE49-F238E27FC236}">
                <a16:creationId xmlns:a16="http://schemas.microsoft.com/office/drawing/2014/main" id="{979FDCEE-8C62-8F33-B28B-D3BD537A9D79}"/>
              </a:ext>
            </a:extLst>
          </p:cNvPr>
          <p:cNvGrpSpPr/>
          <p:nvPr/>
        </p:nvGrpSpPr>
        <p:grpSpPr>
          <a:xfrm>
            <a:off x="9793141" y="-2645685"/>
            <a:ext cx="4111072" cy="4111072"/>
            <a:chOff x="0" y="0"/>
            <a:chExt cx="812800" cy="812800"/>
          </a:xfrm>
        </p:grpSpPr>
        <p:sp>
          <p:nvSpPr>
            <p:cNvPr id="16" name="Freeform 4">
              <a:extLst>
                <a:ext uri="{FF2B5EF4-FFF2-40B4-BE49-F238E27FC236}">
                  <a16:creationId xmlns:a16="http://schemas.microsoft.com/office/drawing/2014/main" id="{3AE5C6AB-78B7-9D9B-2BE6-9465F1EE9F7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7" name="TextBox 5">
              <a:extLst>
                <a:ext uri="{FF2B5EF4-FFF2-40B4-BE49-F238E27FC236}">
                  <a16:creationId xmlns:a16="http://schemas.microsoft.com/office/drawing/2014/main" id="{020C3D3B-CAD5-637E-55EB-52B0F8BCEC8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8" name="Group 6">
            <a:extLst>
              <a:ext uri="{FF2B5EF4-FFF2-40B4-BE49-F238E27FC236}">
                <a16:creationId xmlns:a16="http://schemas.microsoft.com/office/drawing/2014/main" id="{A02A8C6E-C1D4-6360-852D-E61A65BE8676}"/>
              </a:ext>
            </a:extLst>
          </p:cNvPr>
          <p:cNvGrpSpPr/>
          <p:nvPr/>
        </p:nvGrpSpPr>
        <p:grpSpPr>
          <a:xfrm>
            <a:off x="9322075" y="5960173"/>
            <a:ext cx="3581179" cy="3581179"/>
            <a:chOff x="0" y="0"/>
            <a:chExt cx="812800" cy="812800"/>
          </a:xfrm>
        </p:grpSpPr>
        <p:sp>
          <p:nvSpPr>
            <p:cNvPr id="19" name="Freeform 7">
              <a:extLst>
                <a:ext uri="{FF2B5EF4-FFF2-40B4-BE49-F238E27FC236}">
                  <a16:creationId xmlns:a16="http://schemas.microsoft.com/office/drawing/2014/main" id="{C14F1555-B0FD-6C91-494C-B40D29459B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20" name="TextBox 8">
              <a:extLst>
                <a:ext uri="{FF2B5EF4-FFF2-40B4-BE49-F238E27FC236}">
                  <a16:creationId xmlns:a16="http://schemas.microsoft.com/office/drawing/2014/main" id="{F73BA3E9-F68E-D26B-62A3-314E161068B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21" name="TextBox 15">
            <a:extLst>
              <a:ext uri="{FF2B5EF4-FFF2-40B4-BE49-F238E27FC236}">
                <a16:creationId xmlns:a16="http://schemas.microsoft.com/office/drawing/2014/main" id="{AD981E0C-0C01-8251-D531-6E7BE8477B44}"/>
              </a:ext>
            </a:extLst>
          </p:cNvPr>
          <p:cNvSpPr txBox="1"/>
          <p:nvPr/>
        </p:nvSpPr>
        <p:spPr>
          <a:xfrm>
            <a:off x="2082564" y="379882"/>
            <a:ext cx="9502765" cy="12347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Six Key Principles underpinning </a:t>
            </a:r>
          </a:p>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Nurture Groups </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899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6E06620D-4403-CD79-EC96-C2A0489B2756}"/>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3" name="Content Placeholder 2">
            <a:extLst>
              <a:ext uri="{FF2B5EF4-FFF2-40B4-BE49-F238E27FC236}">
                <a16:creationId xmlns:a16="http://schemas.microsoft.com/office/drawing/2014/main" id="{07CF984C-92D8-4976-877F-23E9C223C5AA}"/>
              </a:ext>
            </a:extLst>
          </p:cNvPr>
          <p:cNvSpPr>
            <a:spLocks noGrp="1"/>
          </p:cNvSpPr>
          <p:nvPr>
            <p:ph idx="1"/>
          </p:nvPr>
        </p:nvSpPr>
        <p:spPr>
          <a:xfrm>
            <a:off x="2598717" y="1794909"/>
            <a:ext cx="8659871" cy="4351338"/>
          </a:xfrm>
        </p:spPr>
        <p:txBody>
          <a:bodyPr>
            <a:normAutofit/>
          </a:bodyPr>
          <a:lstStyle/>
          <a:p>
            <a:pPr>
              <a:buFont typeface="+mj-lt"/>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 Accept young people for who they are today, not for who you would like them to become tomorrow</a:t>
            </a:r>
          </a:p>
          <a:p>
            <a:pPr>
              <a:buFont typeface="+mj-lt"/>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 Care about the experience of the young person- what’s it like to walk in their shoes </a:t>
            </a:r>
          </a:p>
          <a:p>
            <a:pPr>
              <a:buFont typeface="+mj-lt"/>
              <a:buAutoNum type="arabicPeriod"/>
            </a:pPr>
            <a:r>
              <a:rPr lang="en-GB" sz="2400" dirty="0">
                <a:latin typeface="Tahoma" panose="020B0604030504040204" pitchFamily="34" charset="0"/>
                <a:ea typeface="Tahoma" panose="020B0604030504040204" pitchFamily="34" charset="0"/>
                <a:cs typeface="Tahoma" panose="020B0604030504040204" pitchFamily="34" charset="0"/>
              </a:rPr>
              <a:t> Be genuine and yourself within the relationship</a:t>
            </a:r>
          </a:p>
        </p:txBody>
      </p:sp>
      <p:sp>
        <p:nvSpPr>
          <p:cNvPr id="7" name="Freeform 9">
            <a:extLst>
              <a:ext uri="{FF2B5EF4-FFF2-40B4-BE49-F238E27FC236}">
                <a16:creationId xmlns:a16="http://schemas.microsoft.com/office/drawing/2014/main" id="{660386DF-06B2-125E-E6AD-C7103CB6A093}"/>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8" name="Group 10">
            <a:extLst>
              <a:ext uri="{FF2B5EF4-FFF2-40B4-BE49-F238E27FC236}">
                <a16:creationId xmlns:a16="http://schemas.microsoft.com/office/drawing/2014/main" id="{D1713AE6-F537-8F60-B425-9E10D9363468}"/>
              </a:ext>
            </a:extLst>
          </p:cNvPr>
          <p:cNvGrpSpPr/>
          <p:nvPr/>
        </p:nvGrpSpPr>
        <p:grpSpPr>
          <a:xfrm>
            <a:off x="0" y="685801"/>
            <a:ext cx="1985146" cy="5549911"/>
            <a:chOff x="0" y="0"/>
            <a:chExt cx="3970292" cy="11099823"/>
          </a:xfrm>
        </p:grpSpPr>
        <p:sp>
          <p:nvSpPr>
            <p:cNvPr id="9" name="Freeform 11">
              <a:hlinkClick r:id="rId5" tooltip="https://iqmaward.com/iqm-centre-of-excellence/"/>
              <a:extLst>
                <a:ext uri="{FF2B5EF4-FFF2-40B4-BE49-F238E27FC236}">
                  <a16:creationId xmlns:a16="http://schemas.microsoft.com/office/drawing/2014/main" id="{A3E7AB63-E6E4-BFD5-9522-371B804C5041}"/>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0" name="Freeform 12">
              <a:hlinkClick r:id="rId5" tooltip="https://iqmaward.com/iqm-centre-of-excellence/"/>
              <a:extLst>
                <a:ext uri="{FF2B5EF4-FFF2-40B4-BE49-F238E27FC236}">
                  <a16:creationId xmlns:a16="http://schemas.microsoft.com/office/drawing/2014/main" id="{BEFA1EC1-DF75-15F5-7BFA-DC537143EFA5}"/>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1" name="Freeform 13">
              <a:hlinkClick r:id="rId8" tooltip="https://iqmaward.com/iqm-flagship-school/"/>
              <a:extLst>
                <a:ext uri="{FF2B5EF4-FFF2-40B4-BE49-F238E27FC236}">
                  <a16:creationId xmlns:a16="http://schemas.microsoft.com/office/drawing/2014/main" id="{F2E62ABB-D39C-98DD-4B04-0A099B0ED2CE}"/>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grpSp>
        <p:nvGrpSpPr>
          <p:cNvPr id="12" name="Group 3">
            <a:extLst>
              <a:ext uri="{FF2B5EF4-FFF2-40B4-BE49-F238E27FC236}">
                <a16:creationId xmlns:a16="http://schemas.microsoft.com/office/drawing/2014/main" id="{CABF5B0C-977A-4E06-F04F-BFB5FA34ADCB}"/>
              </a:ext>
            </a:extLst>
          </p:cNvPr>
          <p:cNvGrpSpPr/>
          <p:nvPr/>
        </p:nvGrpSpPr>
        <p:grpSpPr>
          <a:xfrm>
            <a:off x="9793141" y="-2645685"/>
            <a:ext cx="4111072" cy="4111072"/>
            <a:chOff x="0" y="0"/>
            <a:chExt cx="812800" cy="812800"/>
          </a:xfrm>
        </p:grpSpPr>
        <p:sp>
          <p:nvSpPr>
            <p:cNvPr id="13" name="Freeform 4">
              <a:extLst>
                <a:ext uri="{FF2B5EF4-FFF2-40B4-BE49-F238E27FC236}">
                  <a16:creationId xmlns:a16="http://schemas.microsoft.com/office/drawing/2014/main" id="{76F8C479-DE01-1943-40EE-7E49481DBD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4" name="TextBox 5">
              <a:extLst>
                <a:ext uri="{FF2B5EF4-FFF2-40B4-BE49-F238E27FC236}">
                  <a16:creationId xmlns:a16="http://schemas.microsoft.com/office/drawing/2014/main" id="{ABE0A4E9-C533-B2CB-8501-F92C9B84C5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5" name="Group 6">
            <a:extLst>
              <a:ext uri="{FF2B5EF4-FFF2-40B4-BE49-F238E27FC236}">
                <a16:creationId xmlns:a16="http://schemas.microsoft.com/office/drawing/2014/main" id="{200E787F-4F3C-6BD2-5819-B27C5EC4C0CB}"/>
              </a:ext>
            </a:extLst>
          </p:cNvPr>
          <p:cNvGrpSpPr/>
          <p:nvPr/>
        </p:nvGrpSpPr>
        <p:grpSpPr>
          <a:xfrm>
            <a:off x="9322075" y="5960173"/>
            <a:ext cx="3581179" cy="3581179"/>
            <a:chOff x="0" y="0"/>
            <a:chExt cx="812800" cy="812800"/>
          </a:xfrm>
        </p:grpSpPr>
        <p:sp>
          <p:nvSpPr>
            <p:cNvPr id="16" name="Freeform 7">
              <a:extLst>
                <a:ext uri="{FF2B5EF4-FFF2-40B4-BE49-F238E27FC236}">
                  <a16:creationId xmlns:a16="http://schemas.microsoft.com/office/drawing/2014/main" id="{48196F9B-75DA-C239-C40F-897A67E77D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7" name="TextBox 8">
              <a:extLst>
                <a:ext uri="{FF2B5EF4-FFF2-40B4-BE49-F238E27FC236}">
                  <a16:creationId xmlns:a16="http://schemas.microsoft.com/office/drawing/2014/main" id="{38BCF3AF-3BAD-C0C9-D69A-4595DDE4BB7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8" name="TextBox 17">
            <a:extLst>
              <a:ext uri="{FF2B5EF4-FFF2-40B4-BE49-F238E27FC236}">
                <a16:creationId xmlns:a16="http://schemas.microsoft.com/office/drawing/2014/main" id="{249B80FF-308F-7E96-18B8-D944CA4C2340}"/>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19" name="Picture 18">
            <a:extLst>
              <a:ext uri="{FF2B5EF4-FFF2-40B4-BE49-F238E27FC236}">
                <a16:creationId xmlns:a16="http://schemas.microsoft.com/office/drawing/2014/main" id="{63209212-8E26-3DAB-0F55-B2D8BF2034A6}"/>
              </a:ext>
            </a:extLst>
          </p:cNvPr>
          <p:cNvPicPr>
            <a:picLocks noChangeAspect="1"/>
          </p:cNvPicPr>
          <p:nvPr/>
        </p:nvPicPr>
        <p:blipFill>
          <a:blip r:embed="rId10"/>
          <a:stretch>
            <a:fillRect/>
          </a:stretch>
        </p:blipFill>
        <p:spPr>
          <a:xfrm>
            <a:off x="3239549" y="5917784"/>
            <a:ext cx="1702326" cy="817457"/>
          </a:xfrm>
          <a:prstGeom prst="rect">
            <a:avLst/>
          </a:prstGeom>
        </p:spPr>
      </p:pic>
      <p:pic>
        <p:nvPicPr>
          <p:cNvPr id="20" name="Picture 2" descr="Easington Colliery">
            <a:extLst>
              <a:ext uri="{FF2B5EF4-FFF2-40B4-BE49-F238E27FC236}">
                <a16:creationId xmlns:a16="http://schemas.microsoft.com/office/drawing/2014/main" id="{4242687E-BAF2-316B-8367-8E9F54123D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5">
            <a:extLst>
              <a:ext uri="{FF2B5EF4-FFF2-40B4-BE49-F238E27FC236}">
                <a16:creationId xmlns:a16="http://schemas.microsoft.com/office/drawing/2014/main" id="{D6C6C455-058B-1C57-8054-88CF7C6065CE}"/>
              </a:ext>
            </a:extLst>
          </p:cNvPr>
          <p:cNvSpPr txBox="1"/>
          <p:nvPr/>
        </p:nvSpPr>
        <p:spPr>
          <a:xfrm>
            <a:off x="2082564" y="379882"/>
            <a:ext cx="9502765" cy="12347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Six Key Principles underpinning </a:t>
            </a:r>
          </a:p>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Nurture Groups </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838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F11A83B2-D9F2-78D8-512D-83D7AAA0CBC6}"/>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3" name="Content Placeholder 2">
            <a:extLst>
              <a:ext uri="{FF2B5EF4-FFF2-40B4-BE49-F238E27FC236}">
                <a16:creationId xmlns:a16="http://schemas.microsoft.com/office/drawing/2014/main" id="{B39D6856-B327-4D18-B376-EBDC844D5546}"/>
              </a:ext>
            </a:extLst>
          </p:cNvPr>
          <p:cNvSpPr>
            <a:spLocks noGrp="1"/>
          </p:cNvSpPr>
          <p:nvPr>
            <p:ph idx="1"/>
          </p:nvPr>
        </p:nvSpPr>
        <p:spPr>
          <a:xfrm>
            <a:off x="2589184" y="1038489"/>
            <a:ext cx="8742383" cy="4351338"/>
          </a:xfrm>
        </p:spPr>
        <p:txBody>
          <a:bodyPr>
            <a:normAutofit/>
          </a:bodyPr>
          <a:lstStyle/>
          <a:p>
            <a:pPr>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I’m here </a:t>
            </a:r>
          </a:p>
          <a:p>
            <a:pPr>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I hear you </a:t>
            </a:r>
          </a:p>
          <a:p>
            <a:pPr>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I understand </a:t>
            </a:r>
          </a:p>
          <a:p>
            <a:pPr>
              <a:buFont typeface="Wingdings" panose="05000000000000000000" pitchFamily="2" charset="2"/>
              <a:buChar char="ü"/>
            </a:pPr>
            <a:r>
              <a:rPr lang="en-GB" sz="3200" dirty="0">
                <a:latin typeface="Tahoma" panose="020B0604030504040204" pitchFamily="34" charset="0"/>
                <a:ea typeface="Tahoma" panose="020B0604030504040204" pitchFamily="34" charset="0"/>
                <a:cs typeface="Tahoma" panose="020B0604030504040204" pitchFamily="34" charset="0"/>
              </a:rPr>
              <a:t>I care</a:t>
            </a:r>
          </a:p>
        </p:txBody>
      </p:sp>
      <p:sp>
        <p:nvSpPr>
          <p:cNvPr id="7" name="Freeform 9">
            <a:extLst>
              <a:ext uri="{FF2B5EF4-FFF2-40B4-BE49-F238E27FC236}">
                <a16:creationId xmlns:a16="http://schemas.microsoft.com/office/drawing/2014/main" id="{AD0BDCA5-328D-6097-3D84-BF23DF9B1619}"/>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8" name="Group 10">
            <a:extLst>
              <a:ext uri="{FF2B5EF4-FFF2-40B4-BE49-F238E27FC236}">
                <a16:creationId xmlns:a16="http://schemas.microsoft.com/office/drawing/2014/main" id="{8C19A3B1-5972-5223-71B6-4FC4F90FF459}"/>
              </a:ext>
            </a:extLst>
          </p:cNvPr>
          <p:cNvGrpSpPr/>
          <p:nvPr/>
        </p:nvGrpSpPr>
        <p:grpSpPr>
          <a:xfrm>
            <a:off x="0" y="685801"/>
            <a:ext cx="1985146" cy="5549911"/>
            <a:chOff x="0" y="0"/>
            <a:chExt cx="3970292" cy="11099823"/>
          </a:xfrm>
        </p:grpSpPr>
        <p:sp>
          <p:nvSpPr>
            <p:cNvPr id="9" name="Freeform 11">
              <a:hlinkClick r:id="rId5" tooltip="https://iqmaward.com/iqm-centre-of-excellence/"/>
              <a:extLst>
                <a:ext uri="{FF2B5EF4-FFF2-40B4-BE49-F238E27FC236}">
                  <a16:creationId xmlns:a16="http://schemas.microsoft.com/office/drawing/2014/main" id="{952CFB81-0528-D052-9A5C-FA199C954BC3}"/>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0" name="Freeform 12">
              <a:hlinkClick r:id="rId5" tooltip="https://iqmaward.com/iqm-centre-of-excellence/"/>
              <a:extLst>
                <a:ext uri="{FF2B5EF4-FFF2-40B4-BE49-F238E27FC236}">
                  <a16:creationId xmlns:a16="http://schemas.microsoft.com/office/drawing/2014/main" id="{BEF92737-ACD8-4205-2D00-F8D38910BE87}"/>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1" name="Freeform 13">
              <a:hlinkClick r:id="rId8" tooltip="https://iqmaward.com/iqm-flagship-school/"/>
              <a:extLst>
                <a:ext uri="{FF2B5EF4-FFF2-40B4-BE49-F238E27FC236}">
                  <a16:creationId xmlns:a16="http://schemas.microsoft.com/office/drawing/2014/main" id="{4AFDF3A5-173C-ED32-5B57-1B112AC9F02D}"/>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grpSp>
        <p:nvGrpSpPr>
          <p:cNvPr id="12" name="Group 3">
            <a:extLst>
              <a:ext uri="{FF2B5EF4-FFF2-40B4-BE49-F238E27FC236}">
                <a16:creationId xmlns:a16="http://schemas.microsoft.com/office/drawing/2014/main" id="{131A7769-1F71-5CF1-D845-AB0CEA4A648D}"/>
              </a:ext>
            </a:extLst>
          </p:cNvPr>
          <p:cNvGrpSpPr/>
          <p:nvPr/>
        </p:nvGrpSpPr>
        <p:grpSpPr>
          <a:xfrm>
            <a:off x="9793141" y="-2645685"/>
            <a:ext cx="4111072" cy="4111072"/>
            <a:chOff x="0" y="0"/>
            <a:chExt cx="812800" cy="812800"/>
          </a:xfrm>
        </p:grpSpPr>
        <p:sp>
          <p:nvSpPr>
            <p:cNvPr id="13" name="Freeform 4">
              <a:extLst>
                <a:ext uri="{FF2B5EF4-FFF2-40B4-BE49-F238E27FC236}">
                  <a16:creationId xmlns:a16="http://schemas.microsoft.com/office/drawing/2014/main" id="{45AE38AE-FE9E-30E7-5BB5-0807B9490C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4" name="TextBox 5">
              <a:extLst>
                <a:ext uri="{FF2B5EF4-FFF2-40B4-BE49-F238E27FC236}">
                  <a16:creationId xmlns:a16="http://schemas.microsoft.com/office/drawing/2014/main" id="{B3825F69-C3C6-85AF-1B2F-65DE391C51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5" name="Group 6">
            <a:extLst>
              <a:ext uri="{FF2B5EF4-FFF2-40B4-BE49-F238E27FC236}">
                <a16:creationId xmlns:a16="http://schemas.microsoft.com/office/drawing/2014/main" id="{CB87397C-128D-2125-3FE2-A01A4681A7F5}"/>
              </a:ext>
            </a:extLst>
          </p:cNvPr>
          <p:cNvGrpSpPr/>
          <p:nvPr/>
        </p:nvGrpSpPr>
        <p:grpSpPr>
          <a:xfrm>
            <a:off x="9322075" y="5960173"/>
            <a:ext cx="3581179" cy="3581179"/>
            <a:chOff x="0" y="0"/>
            <a:chExt cx="812800" cy="812800"/>
          </a:xfrm>
        </p:grpSpPr>
        <p:sp>
          <p:nvSpPr>
            <p:cNvPr id="16" name="Freeform 7">
              <a:extLst>
                <a:ext uri="{FF2B5EF4-FFF2-40B4-BE49-F238E27FC236}">
                  <a16:creationId xmlns:a16="http://schemas.microsoft.com/office/drawing/2014/main" id="{35E91363-7EF4-D796-9C8B-9F8E8940890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7" name="TextBox 8">
              <a:extLst>
                <a:ext uri="{FF2B5EF4-FFF2-40B4-BE49-F238E27FC236}">
                  <a16:creationId xmlns:a16="http://schemas.microsoft.com/office/drawing/2014/main" id="{FB21A4C1-EA61-EA94-A318-8BECF607828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8" name="TextBox 17">
            <a:extLst>
              <a:ext uri="{FF2B5EF4-FFF2-40B4-BE49-F238E27FC236}">
                <a16:creationId xmlns:a16="http://schemas.microsoft.com/office/drawing/2014/main" id="{C826840F-A37E-AC63-CB41-A89C478EE1CA}"/>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19" name="Picture 18">
            <a:extLst>
              <a:ext uri="{FF2B5EF4-FFF2-40B4-BE49-F238E27FC236}">
                <a16:creationId xmlns:a16="http://schemas.microsoft.com/office/drawing/2014/main" id="{7FDC531D-A5DD-22EE-8206-9080FF8D0DE4}"/>
              </a:ext>
            </a:extLst>
          </p:cNvPr>
          <p:cNvPicPr>
            <a:picLocks noChangeAspect="1"/>
          </p:cNvPicPr>
          <p:nvPr/>
        </p:nvPicPr>
        <p:blipFill>
          <a:blip r:embed="rId10"/>
          <a:stretch>
            <a:fillRect/>
          </a:stretch>
        </p:blipFill>
        <p:spPr>
          <a:xfrm>
            <a:off x="3239549" y="5917784"/>
            <a:ext cx="1702326" cy="817457"/>
          </a:xfrm>
          <a:prstGeom prst="rect">
            <a:avLst/>
          </a:prstGeom>
        </p:spPr>
      </p:pic>
      <p:pic>
        <p:nvPicPr>
          <p:cNvPr id="20" name="Picture 2" descr="Easington Colliery">
            <a:extLst>
              <a:ext uri="{FF2B5EF4-FFF2-40B4-BE49-F238E27FC236}">
                <a16:creationId xmlns:a16="http://schemas.microsoft.com/office/drawing/2014/main" id="{7CB8ECBD-356E-FB60-A161-7F05336728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5">
            <a:extLst>
              <a:ext uri="{FF2B5EF4-FFF2-40B4-BE49-F238E27FC236}">
                <a16:creationId xmlns:a16="http://schemas.microsoft.com/office/drawing/2014/main" id="{19868534-283A-84E8-5FA1-3A4503CF1B71}"/>
              </a:ext>
            </a:extLst>
          </p:cNvPr>
          <p:cNvSpPr txBox="1"/>
          <p:nvPr/>
        </p:nvSpPr>
        <p:spPr>
          <a:xfrm>
            <a:off x="2082564" y="37988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Healing Messages</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087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986A7B46-89CB-1703-8C6A-08F9AD34FCDC}"/>
              </a:ext>
            </a:extLst>
          </p:cNvPr>
          <p:cNvSpPr/>
          <p:nvPr/>
        </p:nvSpPr>
        <p:spPr>
          <a:xfrm>
            <a:off x="-124402" y="0"/>
            <a:ext cx="1231640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dirty="0"/>
          </a:p>
        </p:txBody>
      </p:sp>
      <p:sp>
        <p:nvSpPr>
          <p:cNvPr id="3" name="Content Placeholder 2">
            <a:extLst>
              <a:ext uri="{FF2B5EF4-FFF2-40B4-BE49-F238E27FC236}">
                <a16:creationId xmlns:a16="http://schemas.microsoft.com/office/drawing/2014/main" id="{4DB6F02A-93DD-4A41-A98D-00F17D5D365F}"/>
              </a:ext>
            </a:extLst>
          </p:cNvPr>
          <p:cNvSpPr>
            <a:spLocks noGrp="1"/>
          </p:cNvSpPr>
          <p:nvPr>
            <p:ph idx="1"/>
          </p:nvPr>
        </p:nvSpPr>
        <p:spPr>
          <a:xfrm>
            <a:off x="2589184" y="1062708"/>
            <a:ext cx="8553282" cy="4351338"/>
          </a:xfrm>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Because we can change a child’s life outcome</a:t>
            </a:r>
          </a:p>
          <a:p>
            <a:r>
              <a:rPr lang="en-GB" sz="2400" dirty="0">
                <a:latin typeface="Tahoma" panose="020B0604030504040204" pitchFamily="34" charset="0"/>
                <a:ea typeface="Tahoma" panose="020B0604030504040204" pitchFamily="34" charset="0"/>
                <a:cs typeface="Tahoma" panose="020B0604030504040204" pitchFamily="34" charset="0"/>
              </a:rPr>
              <a:t>Change can happen when the adults around the child change</a:t>
            </a:r>
          </a:p>
          <a:p>
            <a:r>
              <a:rPr lang="en-GB" sz="2400" dirty="0">
                <a:latin typeface="Tahoma" panose="020B0604030504040204" pitchFamily="34" charset="0"/>
                <a:ea typeface="Tahoma" panose="020B0604030504040204" pitchFamily="34" charset="0"/>
                <a:cs typeface="Tahoma" panose="020B0604030504040204" pitchFamily="34" charset="0"/>
              </a:rPr>
              <a:t>The stronger the connection, the deeper the impact</a:t>
            </a:r>
          </a:p>
          <a:p>
            <a:r>
              <a:rPr lang="en-GB" sz="2400" dirty="0">
                <a:latin typeface="Tahoma" panose="020B0604030504040204" pitchFamily="34" charset="0"/>
                <a:ea typeface="Tahoma" panose="020B0604030504040204" pitchFamily="34" charset="0"/>
                <a:cs typeface="Tahoma" panose="020B0604030504040204" pitchFamily="34" charset="0"/>
              </a:rPr>
              <a:t>Nurture creates a sense of belonging</a:t>
            </a:r>
          </a:p>
          <a:p>
            <a:r>
              <a:rPr lang="en-GB" sz="2400" dirty="0">
                <a:latin typeface="Tahoma" panose="020B0604030504040204" pitchFamily="34" charset="0"/>
                <a:ea typeface="Tahoma" panose="020B0604030504040204" pitchFamily="34" charset="0"/>
                <a:cs typeface="Tahoma" panose="020B0604030504040204" pitchFamily="34" charset="0"/>
              </a:rPr>
              <a:t>Warm, positive, consistent relationships</a:t>
            </a:r>
          </a:p>
          <a:p>
            <a:r>
              <a:rPr lang="en-GB" sz="2400" dirty="0">
                <a:latin typeface="Tahoma" panose="020B0604030504040204" pitchFamily="34" charset="0"/>
                <a:ea typeface="Tahoma" panose="020B0604030504040204" pitchFamily="34" charset="0"/>
                <a:cs typeface="Tahoma" panose="020B0604030504040204" pitchFamily="34" charset="0"/>
              </a:rPr>
              <a:t>Increased life chances</a:t>
            </a:r>
          </a:p>
          <a:p>
            <a:r>
              <a:rPr lang="en-GB" sz="2400" dirty="0">
                <a:latin typeface="Tahoma" panose="020B0604030504040204" pitchFamily="34" charset="0"/>
                <a:ea typeface="Tahoma" panose="020B0604030504040204" pitchFamily="34" charset="0"/>
                <a:cs typeface="Tahoma" panose="020B0604030504040204" pitchFamily="34" charset="0"/>
              </a:rPr>
              <a:t>We can change the pathways of the brain</a:t>
            </a:r>
          </a:p>
          <a:p>
            <a:r>
              <a:rPr lang="en-GB" sz="2400" dirty="0">
                <a:latin typeface="Tahoma" panose="020B0604030504040204" pitchFamily="34" charset="0"/>
                <a:ea typeface="Tahoma" panose="020B0604030504040204" pitchFamily="34" charset="0"/>
                <a:cs typeface="Tahoma" panose="020B0604030504040204" pitchFamily="34" charset="0"/>
              </a:rPr>
              <a:t>Because it really works!</a:t>
            </a:r>
          </a:p>
        </p:txBody>
      </p:sp>
      <p:sp>
        <p:nvSpPr>
          <p:cNvPr id="8" name="Freeform 9">
            <a:extLst>
              <a:ext uri="{FF2B5EF4-FFF2-40B4-BE49-F238E27FC236}">
                <a16:creationId xmlns:a16="http://schemas.microsoft.com/office/drawing/2014/main" id="{0EC55DA1-7345-9017-25F2-9EE622CC536E}"/>
              </a:ext>
            </a:extLst>
          </p:cNvPr>
          <p:cNvSpPr/>
          <p:nvPr/>
        </p:nvSpPr>
        <p:spPr>
          <a:xfrm>
            <a:off x="-353549" y="-1486736"/>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p>
            <a:endParaRPr lang="en-GB"/>
          </a:p>
        </p:txBody>
      </p:sp>
      <p:grpSp>
        <p:nvGrpSpPr>
          <p:cNvPr id="9" name="Group 10">
            <a:extLst>
              <a:ext uri="{FF2B5EF4-FFF2-40B4-BE49-F238E27FC236}">
                <a16:creationId xmlns:a16="http://schemas.microsoft.com/office/drawing/2014/main" id="{9A045EFD-7BD2-1C29-3BD8-91709BA15BE1}"/>
              </a:ext>
            </a:extLst>
          </p:cNvPr>
          <p:cNvGrpSpPr/>
          <p:nvPr/>
        </p:nvGrpSpPr>
        <p:grpSpPr>
          <a:xfrm>
            <a:off x="0" y="685801"/>
            <a:ext cx="1985146" cy="5549911"/>
            <a:chOff x="0" y="0"/>
            <a:chExt cx="3970292" cy="11099823"/>
          </a:xfrm>
        </p:grpSpPr>
        <p:sp>
          <p:nvSpPr>
            <p:cNvPr id="10" name="Freeform 11">
              <a:hlinkClick r:id="rId6" tooltip="https://iqmaward.com/iqm-centre-of-excellence/"/>
              <a:extLst>
                <a:ext uri="{FF2B5EF4-FFF2-40B4-BE49-F238E27FC236}">
                  <a16:creationId xmlns:a16="http://schemas.microsoft.com/office/drawing/2014/main" id="{61348B99-BE11-5C9D-D52C-505727461C06}"/>
                </a:ext>
              </a:extLst>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1" name="Freeform 12">
              <a:hlinkClick r:id="rId6" tooltip="https://iqmaward.com/iqm-centre-of-excellence/"/>
              <a:extLst>
                <a:ext uri="{FF2B5EF4-FFF2-40B4-BE49-F238E27FC236}">
                  <a16:creationId xmlns:a16="http://schemas.microsoft.com/office/drawing/2014/main" id="{B00E60DF-7764-F88E-CC4D-1894DA1F71BF}"/>
                </a:ext>
              </a:extLst>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12" name="Freeform 13">
              <a:hlinkClick r:id="rId9" tooltip="https://iqmaward.com/iqm-flagship-school/"/>
              <a:extLst>
                <a:ext uri="{FF2B5EF4-FFF2-40B4-BE49-F238E27FC236}">
                  <a16:creationId xmlns:a16="http://schemas.microsoft.com/office/drawing/2014/main" id="{D3247A98-A818-643D-DF93-F13069DDB2E8}"/>
                </a:ext>
              </a:extLst>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0"/>
              <a:stretch>
                <a:fillRect/>
              </a:stretch>
            </a:blipFill>
          </p:spPr>
          <p:txBody>
            <a:bodyPr/>
            <a:lstStyle/>
            <a:p>
              <a:endParaRPr lang="en-GB"/>
            </a:p>
          </p:txBody>
        </p:sp>
      </p:grpSp>
      <p:grpSp>
        <p:nvGrpSpPr>
          <p:cNvPr id="13" name="Group 3">
            <a:extLst>
              <a:ext uri="{FF2B5EF4-FFF2-40B4-BE49-F238E27FC236}">
                <a16:creationId xmlns:a16="http://schemas.microsoft.com/office/drawing/2014/main" id="{559BA41D-1C07-FD32-B783-7FAFDCA25232}"/>
              </a:ext>
            </a:extLst>
          </p:cNvPr>
          <p:cNvGrpSpPr/>
          <p:nvPr/>
        </p:nvGrpSpPr>
        <p:grpSpPr>
          <a:xfrm>
            <a:off x="9793141" y="-2645685"/>
            <a:ext cx="4111072" cy="4111072"/>
            <a:chOff x="0" y="0"/>
            <a:chExt cx="812800" cy="812800"/>
          </a:xfrm>
        </p:grpSpPr>
        <p:sp>
          <p:nvSpPr>
            <p:cNvPr id="14" name="Freeform 4">
              <a:extLst>
                <a:ext uri="{FF2B5EF4-FFF2-40B4-BE49-F238E27FC236}">
                  <a16:creationId xmlns:a16="http://schemas.microsoft.com/office/drawing/2014/main" id="{B5E0F4AD-4194-EB94-C01F-1BEDAC3A351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dirty="0"/>
            </a:p>
          </p:txBody>
        </p:sp>
        <p:sp>
          <p:nvSpPr>
            <p:cNvPr id="15" name="TextBox 5">
              <a:extLst>
                <a:ext uri="{FF2B5EF4-FFF2-40B4-BE49-F238E27FC236}">
                  <a16:creationId xmlns:a16="http://schemas.microsoft.com/office/drawing/2014/main" id="{C484BE38-FA87-A68F-1126-DAB1F28215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grpSp>
        <p:nvGrpSpPr>
          <p:cNvPr id="16" name="Group 6">
            <a:extLst>
              <a:ext uri="{FF2B5EF4-FFF2-40B4-BE49-F238E27FC236}">
                <a16:creationId xmlns:a16="http://schemas.microsoft.com/office/drawing/2014/main" id="{85020D01-3042-B1C7-F894-7B1A2C9DA3E4}"/>
              </a:ext>
            </a:extLst>
          </p:cNvPr>
          <p:cNvGrpSpPr/>
          <p:nvPr/>
        </p:nvGrpSpPr>
        <p:grpSpPr>
          <a:xfrm>
            <a:off x="9322075" y="5960173"/>
            <a:ext cx="3581179" cy="3581179"/>
            <a:chOff x="0" y="0"/>
            <a:chExt cx="812800" cy="812800"/>
          </a:xfrm>
        </p:grpSpPr>
        <p:sp>
          <p:nvSpPr>
            <p:cNvPr id="17" name="Freeform 7">
              <a:extLst>
                <a:ext uri="{FF2B5EF4-FFF2-40B4-BE49-F238E27FC236}">
                  <a16:creationId xmlns:a16="http://schemas.microsoft.com/office/drawing/2014/main" id="{D31A01AC-083D-9FD4-96A8-232E17AAF95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dirty="0"/>
            </a:p>
          </p:txBody>
        </p:sp>
        <p:sp>
          <p:nvSpPr>
            <p:cNvPr id="18" name="TextBox 8">
              <a:extLst>
                <a:ext uri="{FF2B5EF4-FFF2-40B4-BE49-F238E27FC236}">
                  <a16:creationId xmlns:a16="http://schemas.microsoft.com/office/drawing/2014/main" id="{C15F1CE6-1E89-1235-0954-D6F112915DF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dirty="0"/>
            </a:p>
          </p:txBody>
        </p:sp>
      </p:grpSp>
      <p:sp>
        <p:nvSpPr>
          <p:cNvPr id="19" name="TextBox 18">
            <a:extLst>
              <a:ext uri="{FF2B5EF4-FFF2-40B4-BE49-F238E27FC236}">
                <a16:creationId xmlns:a16="http://schemas.microsoft.com/office/drawing/2014/main" id="{8BB69258-2FC6-B595-84B3-DADA1BF1C20F}"/>
              </a:ext>
            </a:extLst>
          </p:cNvPr>
          <p:cNvSpPr txBox="1"/>
          <p:nvPr/>
        </p:nvSpPr>
        <p:spPr>
          <a:xfrm>
            <a:off x="1722600" y="6326513"/>
            <a:ext cx="2279849" cy="299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1866" dirty="0">
                <a:solidFill>
                  <a:srgbClr val="000000"/>
                </a:solidFill>
                <a:latin typeface="Tahoma"/>
                <a:ea typeface="Tahoma"/>
                <a:cs typeface="Tahoma"/>
                <a:sym typeface="Tahoma"/>
              </a:rPr>
              <a:t>#IQMFamily</a:t>
            </a:r>
          </a:p>
        </p:txBody>
      </p:sp>
      <p:pic>
        <p:nvPicPr>
          <p:cNvPr id="20" name="Picture 19">
            <a:extLst>
              <a:ext uri="{FF2B5EF4-FFF2-40B4-BE49-F238E27FC236}">
                <a16:creationId xmlns:a16="http://schemas.microsoft.com/office/drawing/2014/main" id="{F0EC0443-6E75-3504-3186-EBD50A26D498}"/>
              </a:ext>
            </a:extLst>
          </p:cNvPr>
          <p:cNvPicPr>
            <a:picLocks noChangeAspect="1"/>
          </p:cNvPicPr>
          <p:nvPr/>
        </p:nvPicPr>
        <p:blipFill>
          <a:blip r:embed="rId11"/>
          <a:stretch>
            <a:fillRect/>
          </a:stretch>
        </p:blipFill>
        <p:spPr>
          <a:xfrm>
            <a:off x="3239549" y="5917784"/>
            <a:ext cx="1702326" cy="817457"/>
          </a:xfrm>
          <a:prstGeom prst="rect">
            <a:avLst/>
          </a:prstGeom>
        </p:spPr>
      </p:pic>
      <p:pic>
        <p:nvPicPr>
          <p:cNvPr id="21" name="Picture 2" descr="Easington Colliery">
            <a:extLst>
              <a:ext uri="{FF2B5EF4-FFF2-40B4-BE49-F238E27FC236}">
                <a16:creationId xmlns:a16="http://schemas.microsoft.com/office/drawing/2014/main" id="{2EB8DF2A-EAE1-C0F4-68E2-15EAC643FA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3420" y="5917784"/>
            <a:ext cx="891302" cy="8913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5">
            <a:extLst>
              <a:ext uri="{FF2B5EF4-FFF2-40B4-BE49-F238E27FC236}">
                <a16:creationId xmlns:a16="http://schemas.microsoft.com/office/drawing/2014/main" id="{76A9243E-CABA-1A2C-9014-B888B2CD3138}"/>
              </a:ext>
            </a:extLst>
          </p:cNvPr>
          <p:cNvSpPr txBox="1"/>
          <p:nvPr/>
        </p:nvSpPr>
        <p:spPr>
          <a:xfrm>
            <a:off x="2082564" y="379882"/>
            <a:ext cx="9502765" cy="53937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36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Why bother? …</a:t>
            </a:r>
            <a:endParaRPr lang="en-GB" sz="3600"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7554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D43308-206C-48C0-9770-608F4027662D}">
  <ds:schemaRefs>
    <ds:schemaRef ds:uri="http://schemas.microsoft.com/sharepoint/v3/contenttype/forms"/>
  </ds:schemaRefs>
</ds:datastoreItem>
</file>

<file path=customXml/itemProps2.xml><?xml version="1.0" encoding="utf-8"?>
<ds:datastoreItem xmlns:ds="http://schemas.openxmlformats.org/officeDocument/2006/customXml" ds:itemID="{D635A1C5-D8EC-40EA-8C32-C85ACEA8B1A6}">
  <ds:schemaRefs>
    <ds:schemaRef ds:uri="6e3d52fe-50b3-4eff-a469-deeccc962dc4"/>
    <ds:schemaRef ds:uri="http://schemas.microsoft.com/office/2006/documentManagement/types"/>
    <ds:schemaRef ds:uri="http://purl.org/dc/terms/"/>
    <ds:schemaRef ds:uri="259ce971-8e4f-45dd-970f-28b2c027d3e3"/>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386B8E1-B0C6-48AD-B0C5-07F26BB46AD8}">
  <ds:schemaRefs>
    <ds:schemaRef ds:uri="259ce971-8e4f-45dd-970f-28b2c027d3e3"/>
    <ds:schemaRef ds:uri="6e3d52fe-50b3-4eff-a469-deeccc962d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94</TotalTime>
  <Words>1227</Words>
  <Application>Microsoft Office PowerPoint</Application>
  <PresentationFormat>Widescreen</PresentationFormat>
  <Paragraphs>162</Paragraphs>
  <Slides>20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Arial Black</vt:lpstr>
      <vt:lpstr>Calibri</vt:lpstr>
      <vt:lpstr>Segoe UI</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Henderson</dc:creator>
  <cp:lastModifiedBy>Sarah Henderson</cp:lastModifiedBy>
  <cp:revision>7</cp:revision>
  <cp:lastPrinted>2024-10-04T08:48:35Z</cp:lastPrinted>
  <dcterms:created xsi:type="dcterms:W3CDTF">2024-09-30T08:18:31Z</dcterms:created>
  <dcterms:modified xsi:type="dcterms:W3CDTF">2025-01-28T09:01:34Z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