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  <p:sldMasterId id="2147483661" r:id="rId6"/>
  </p:sldMasterIdLst>
  <p:notesMasterIdLst>
    <p:notesMasterId r:id="rId17"/>
  </p:notesMasterIdLst>
  <p:sldIdLst>
    <p:sldId id="293" r:id="rId7"/>
    <p:sldId id="294" r:id="rId8"/>
    <p:sldId id="295" r:id="rId9"/>
    <p:sldId id="302" r:id="rId10"/>
    <p:sldId id="296" r:id="rId11"/>
    <p:sldId id="297" r:id="rId12"/>
    <p:sldId id="298" r:id="rId13"/>
    <p:sldId id="299" r:id="rId14"/>
    <p:sldId id="301" r:id="rId15"/>
    <p:sldId id="262" r:id="rId16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B8891ED-6DE3-46EF-91B4-53B851F634FE}" v="1" dt="2025-01-21T09:16:55.7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3792" autoAdjust="0"/>
  </p:normalViewPr>
  <p:slideViewPr>
    <p:cSldViewPr snapToGrid="0">
      <p:cViewPr varScale="1">
        <p:scale>
          <a:sx n="108" d="100"/>
          <a:sy n="108" d="100"/>
        </p:scale>
        <p:origin x="114" y="-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microsoft.com/office/2015/10/relationships/revisionInfo" Target="revisionInfo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Henderson" userId="f3a0dc45-998b-46a3-98e7-b10293c4b1c7" providerId="ADAL" clId="{4B8891ED-6DE3-46EF-91B4-53B851F634FE}"/>
    <pc:docChg chg="undo custSel delSld modSld">
      <pc:chgData name="Sarah Henderson" userId="f3a0dc45-998b-46a3-98e7-b10293c4b1c7" providerId="ADAL" clId="{4B8891ED-6DE3-46EF-91B4-53B851F634FE}" dt="2025-01-21T09:21:54.433" v="7" actId="1076"/>
      <pc:docMkLst>
        <pc:docMk/>
      </pc:docMkLst>
      <pc:sldChg chg="del">
        <pc:chgData name="Sarah Henderson" userId="f3a0dc45-998b-46a3-98e7-b10293c4b1c7" providerId="ADAL" clId="{4B8891ED-6DE3-46EF-91B4-53B851F634FE}" dt="2024-12-19T10:19:55.309" v="2" actId="47"/>
        <pc:sldMkLst>
          <pc:docMk/>
          <pc:sldMk cId="0" sldId="263"/>
        </pc:sldMkLst>
      </pc:sldChg>
      <pc:sldChg chg="addSp delSp modSp mod">
        <pc:chgData name="Sarah Henderson" userId="f3a0dc45-998b-46a3-98e7-b10293c4b1c7" providerId="ADAL" clId="{4B8891ED-6DE3-46EF-91B4-53B851F634FE}" dt="2025-01-21T09:17:25.301" v="6" actId="1076"/>
        <pc:sldMkLst>
          <pc:docMk/>
          <pc:sldMk cId="504847164" sldId="293"/>
        </pc:sldMkLst>
        <pc:spChg chg="add del mod">
          <ac:chgData name="Sarah Henderson" userId="f3a0dc45-998b-46a3-98e7-b10293c4b1c7" providerId="ADAL" clId="{4B8891ED-6DE3-46EF-91B4-53B851F634FE}" dt="2025-01-21T09:17:00.488" v="4" actId="478"/>
          <ac:spMkLst>
            <pc:docMk/>
            <pc:sldMk cId="504847164" sldId="293"/>
            <ac:spMk id="15" creationId="{11442474-9911-AF20-21CE-A7F1FF1B502E}"/>
          </ac:spMkLst>
        </pc:spChg>
        <pc:spChg chg="mod">
          <ac:chgData name="Sarah Henderson" userId="f3a0dc45-998b-46a3-98e7-b10293c4b1c7" providerId="ADAL" clId="{4B8891ED-6DE3-46EF-91B4-53B851F634FE}" dt="2025-01-21T09:17:25.301" v="6" actId="1076"/>
          <ac:spMkLst>
            <pc:docMk/>
            <pc:sldMk cId="504847164" sldId="293"/>
            <ac:spMk id="18" creationId="{87C14596-18BE-41CF-FE70-9DB74C566603}"/>
          </ac:spMkLst>
        </pc:spChg>
      </pc:sldChg>
      <pc:sldChg chg="modSp mod">
        <pc:chgData name="Sarah Henderson" userId="f3a0dc45-998b-46a3-98e7-b10293c4b1c7" providerId="ADAL" clId="{4B8891ED-6DE3-46EF-91B4-53B851F634FE}" dt="2025-01-21T09:21:54.433" v="7" actId="1076"/>
        <pc:sldMkLst>
          <pc:docMk/>
          <pc:sldMk cId="3313426990" sldId="295"/>
        </pc:sldMkLst>
        <pc:grpChg chg="mod">
          <ac:chgData name="Sarah Henderson" userId="f3a0dc45-998b-46a3-98e7-b10293c4b1c7" providerId="ADAL" clId="{4B8891ED-6DE3-46EF-91B4-53B851F634FE}" dt="2025-01-21T09:21:54.433" v="7" actId="1076"/>
          <ac:grpSpMkLst>
            <pc:docMk/>
            <pc:sldMk cId="3313426990" sldId="295"/>
            <ac:grpSpMk id="6" creationId="{00000000-0000-0000-0000-000000000000}"/>
          </ac:grpSpMkLst>
        </pc:grpChg>
      </pc:sldChg>
      <pc:sldChg chg="modSp mod">
        <pc:chgData name="Sarah Henderson" userId="f3a0dc45-998b-46a3-98e7-b10293c4b1c7" providerId="ADAL" clId="{4B8891ED-6DE3-46EF-91B4-53B851F634FE}" dt="2024-12-19T10:18:08.749" v="1" actId="20577"/>
        <pc:sldMkLst>
          <pc:docMk/>
          <pc:sldMk cId="2095480549" sldId="302"/>
        </pc:sldMkLst>
        <pc:spChg chg="mod">
          <ac:chgData name="Sarah Henderson" userId="f3a0dc45-998b-46a3-98e7-b10293c4b1c7" providerId="ADAL" clId="{4B8891ED-6DE3-46EF-91B4-53B851F634FE}" dt="2024-12-19T10:18:08.749" v="1" actId="20577"/>
          <ac:spMkLst>
            <pc:docMk/>
            <pc:sldMk cId="2095480549" sldId="302"/>
            <ac:spMk id="15" creationId="{BF4AB8C7-F35F-FE9C-5A0B-51E3DC9371D8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7B7A91-8002-4BE2-8BD2-F153A5CF41B6}" type="doc">
      <dgm:prSet loTypeId="urn:microsoft.com/office/officeart/2005/8/layout/radial6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3B4880C-F5BF-4CAD-B921-B2E62518249B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GB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Themes</a:t>
          </a:r>
        </a:p>
      </dgm:t>
    </dgm:pt>
    <dgm:pt modelId="{94790FA2-DAE7-4843-8CA9-5821B3E64BEF}" type="parTrans" cxnId="{2773ED9C-508C-48B1-8002-0F316C6487E3}">
      <dgm:prSet/>
      <dgm:spPr/>
      <dgm:t>
        <a:bodyPr/>
        <a:lstStyle/>
        <a:p>
          <a:endParaRPr lang="en-GB" sz="14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3360289-CE22-4005-A344-EB7F457E1EA2}" type="sibTrans" cxnId="{2773ED9C-508C-48B1-8002-0F316C6487E3}">
      <dgm:prSet/>
      <dgm:spPr/>
      <dgm:t>
        <a:bodyPr/>
        <a:lstStyle/>
        <a:p>
          <a:endParaRPr lang="en-GB" sz="14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31E9E92-9F92-40BD-9209-335E9CF6E2B0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GB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Role of Alternative Provision</a:t>
          </a:r>
        </a:p>
      </dgm:t>
    </dgm:pt>
    <dgm:pt modelId="{4AA16F78-557F-472D-9686-37F0C177D2D8}" type="parTrans" cxnId="{85474314-CC5E-476D-A105-36472DB4E4BC}">
      <dgm:prSet/>
      <dgm:spPr/>
      <dgm:t>
        <a:bodyPr/>
        <a:lstStyle/>
        <a:p>
          <a:endParaRPr lang="en-GB" sz="14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F40D7A0-F534-4FE9-9F30-F0699D164D80}" type="sibTrans" cxnId="{85474314-CC5E-476D-A105-36472DB4E4BC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endParaRPr lang="en-GB" sz="14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5BE539E-3E43-4555-A741-93AA52506B51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GB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Strategic Planning</a:t>
          </a:r>
        </a:p>
      </dgm:t>
    </dgm:pt>
    <dgm:pt modelId="{0AA679DD-1835-4A8B-97F7-FF208B1ED0E2}" type="parTrans" cxnId="{AA034805-84E3-4029-BDD0-6C0E29AE312D}">
      <dgm:prSet/>
      <dgm:spPr/>
      <dgm:t>
        <a:bodyPr/>
        <a:lstStyle/>
        <a:p>
          <a:endParaRPr lang="en-GB" sz="14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BFCF386-9F72-453A-B90A-0E0AFB1D325B}" type="sibTrans" cxnId="{AA034805-84E3-4029-BDD0-6C0E29AE312D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endParaRPr lang="en-GB" sz="14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6D7E73F-721A-47FE-812D-0CDC9C5FAA72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GB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Commissioning</a:t>
          </a:r>
        </a:p>
      </dgm:t>
    </dgm:pt>
    <dgm:pt modelId="{0B7CD784-A37C-477C-84C4-5D595726C680}" type="parTrans" cxnId="{A5B69DAC-5E5F-4FDD-84AE-AE39CBDF5DD2}">
      <dgm:prSet/>
      <dgm:spPr/>
      <dgm:t>
        <a:bodyPr/>
        <a:lstStyle/>
        <a:p>
          <a:endParaRPr lang="en-GB" sz="14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A4539DF-0756-4CEA-9C1D-12A895090AE5}" type="sibTrans" cxnId="{A5B69DAC-5E5F-4FDD-84AE-AE39CBDF5DD2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endParaRPr lang="en-GB" sz="14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5FBBCA0-B8A6-4A1C-A661-DBB866B7C533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GB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Oversight</a:t>
          </a:r>
        </a:p>
      </dgm:t>
    </dgm:pt>
    <dgm:pt modelId="{74C12163-CB5F-410B-A0A5-6CF33E03FF6E}" type="parTrans" cxnId="{E4BE394A-EA7A-4668-8FCE-DC2DC212DF75}">
      <dgm:prSet/>
      <dgm:spPr/>
      <dgm:t>
        <a:bodyPr/>
        <a:lstStyle/>
        <a:p>
          <a:endParaRPr lang="en-GB" sz="14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963EDBA-D26C-4D3E-8D5F-A6FFD120CEB2}" type="sibTrans" cxnId="{E4BE394A-EA7A-4668-8FCE-DC2DC212DF75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endParaRPr lang="en-GB" sz="14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1B4198F-820E-4477-8C02-DB9707337447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GB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Transition</a:t>
          </a:r>
        </a:p>
      </dgm:t>
    </dgm:pt>
    <dgm:pt modelId="{4889D54C-C2B9-44C5-8911-052DED459861}" type="parTrans" cxnId="{AE2AF729-C716-4533-8310-BE856E18416F}">
      <dgm:prSet/>
      <dgm:spPr/>
      <dgm:t>
        <a:bodyPr/>
        <a:lstStyle/>
        <a:p>
          <a:endParaRPr lang="en-GB" sz="14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50C7951-CCEB-483F-A770-945B0072F4ED}" type="sibTrans" cxnId="{AE2AF729-C716-4533-8310-BE856E18416F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endParaRPr lang="en-GB" sz="14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7C93A72-1A64-43B1-80DF-2D273BC7F2A3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GB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Enabling factors and barriers</a:t>
          </a:r>
        </a:p>
      </dgm:t>
    </dgm:pt>
    <dgm:pt modelId="{864D127D-51CB-4EFC-997A-CF8496C7634B}" type="parTrans" cxnId="{64DB8189-EEAF-436A-8B64-1C2027E9B913}">
      <dgm:prSet/>
      <dgm:spPr/>
      <dgm:t>
        <a:bodyPr/>
        <a:lstStyle/>
        <a:p>
          <a:endParaRPr lang="en-GB" sz="14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016B443-ED16-46B8-A4C4-74ED4010071D}" type="sibTrans" cxnId="{64DB8189-EEAF-436A-8B64-1C2027E9B913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endParaRPr lang="en-GB" sz="14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2B0C6F4-BFFE-4383-BBD8-B0B8ED2BB9C1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GB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Impact of arrangement on children and young people</a:t>
          </a:r>
        </a:p>
      </dgm:t>
    </dgm:pt>
    <dgm:pt modelId="{E3300C46-D5BF-4054-9C14-168253A194F8}" type="parTrans" cxnId="{B28FC2A9-69D5-41E7-BF06-6EE03AF74380}">
      <dgm:prSet/>
      <dgm:spPr/>
      <dgm:t>
        <a:bodyPr/>
        <a:lstStyle/>
        <a:p>
          <a:endParaRPr lang="en-GB" sz="14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4F8D005-3176-4477-8BE6-D391196FC0A4}" type="sibTrans" cxnId="{B28FC2A9-69D5-41E7-BF06-6EE03AF74380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endParaRPr lang="en-GB" sz="14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642440D-1909-47F4-87B9-15F1114FB7AC}" type="pres">
      <dgm:prSet presAssocID="{827B7A91-8002-4BE2-8BD2-F153A5CF41B6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55B8CA6-11B9-4E10-B15A-FCC0D016ACB6}" type="pres">
      <dgm:prSet presAssocID="{23B4880C-F5BF-4CAD-B921-B2E62518249B}" presName="centerShape" presStyleLbl="node0" presStyleIdx="0" presStyleCnt="1"/>
      <dgm:spPr/>
    </dgm:pt>
    <dgm:pt modelId="{AA791A18-A877-4712-B8B3-32D5727C0CD1}" type="pres">
      <dgm:prSet presAssocID="{931E9E92-9F92-40BD-9209-335E9CF6E2B0}" presName="node" presStyleLbl="node1" presStyleIdx="0" presStyleCnt="7" custScaleX="126260" custScaleY="131874">
        <dgm:presLayoutVars>
          <dgm:bulletEnabled val="1"/>
        </dgm:presLayoutVars>
      </dgm:prSet>
      <dgm:spPr/>
    </dgm:pt>
    <dgm:pt modelId="{C9F2B713-7C39-464F-8A1D-B6F3ABD2D889}" type="pres">
      <dgm:prSet presAssocID="{931E9E92-9F92-40BD-9209-335E9CF6E2B0}" presName="dummy" presStyleCnt="0"/>
      <dgm:spPr/>
    </dgm:pt>
    <dgm:pt modelId="{7720E500-3295-448E-91F1-D83B3C767FEE}" type="pres">
      <dgm:prSet presAssocID="{0F40D7A0-F534-4FE9-9F30-F0699D164D80}" presName="sibTrans" presStyleLbl="sibTrans2D1" presStyleIdx="0" presStyleCnt="7"/>
      <dgm:spPr/>
    </dgm:pt>
    <dgm:pt modelId="{F4499CCF-A4AC-4354-ACE2-D948907DABA9}" type="pres">
      <dgm:prSet presAssocID="{B5BE539E-3E43-4555-A741-93AA52506B51}" presName="node" presStyleLbl="node1" presStyleIdx="1" presStyleCnt="7" custScaleX="135835" custScaleY="141885">
        <dgm:presLayoutVars>
          <dgm:bulletEnabled val="1"/>
        </dgm:presLayoutVars>
      </dgm:prSet>
      <dgm:spPr/>
    </dgm:pt>
    <dgm:pt modelId="{5469A783-6474-4985-ACF8-180D713334CF}" type="pres">
      <dgm:prSet presAssocID="{B5BE539E-3E43-4555-A741-93AA52506B51}" presName="dummy" presStyleCnt="0"/>
      <dgm:spPr/>
    </dgm:pt>
    <dgm:pt modelId="{28B1B5E7-70F0-4604-9CC6-6222221AF614}" type="pres">
      <dgm:prSet presAssocID="{FBFCF386-9F72-453A-B90A-0E0AFB1D325B}" presName="sibTrans" presStyleLbl="sibTrans2D1" presStyleIdx="1" presStyleCnt="7"/>
      <dgm:spPr/>
    </dgm:pt>
    <dgm:pt modelId="{89812D4B-99CB-4B11-8D9B-3DAA21736921}" type="pres">
      <dgm:prSet presAssocID="{66D7E73F-721A-47FE-812D-0CDC9C5FAA72}" presName="node" presStyleLbl="node1" presStyleIdx="2" presStyleCnt="7" custScaleX="135601" custScaleY="128309">
        <dgm:presLayoutVars>
          <dgm:bulletEnabled val="1"/>
        </dgm:presLayoutVars>
      </dgm:prSet>
      <dgm:spPr/>
    </dgm:pt>
    <dgm:pt modelId="{42540F10-3DA6-4B3F-BDA3-60378BD340E5}" type="pres">
      <dgm:prSet presAssocID="{66D7E73F-721A-47FE-812D-0CDC9C5FAA72}" presName="dummy" presStyleCnt="0"/>
      <dgm:spPr/>
    </dgm:pt>
    <dgm:pt modelId="{16B404F0-9BBE-400F-9F7C-201450895CCC}" type="pres">
      <dgm:prSet presAssocID="{BA4539DF-0756-4CEA-9C1D-12A895090AE5}" presName="sibTrans" presStyleLbl="sibTrans2D1" presStyleIdx="2" presStyleCnt="7"/>
      <dgm:spPr/>
    </dgm:pt>
    <dgm:pt modelId="{802BDAEB-0C57-442B-80A9-C5144CF11532}" type="pres">
      <dgm:prSet presAssocID="{55FBBCA0-B8A6-4A1C-A661-DBB866B7C533}" presName="node" presStyleLbl="node1" presStyleIdx="3" presStyleCnt="7" custScaleX="132154" custScaleY="127929">
        <dgm:presLayoutVars>
          <dgm:bulletEnabled val="1"/>
        </dgm:presLayoutVars>
      </dgm:prSet>
      <dgm:spPr/>
    </dgm:pt>
    <dgm:pt modelId="{259546C4-0881-4849-951F-C1A2C8874B02}" type="pres">
      <dgm:prSet presAssocID="{55FBBCA0-B8A6-4A1C-A661-DBB866B7C533}" presName="dummy" presStyleCnt="0"/>
      <dgm:spPr/>
    </dgm:pt>
    <dgm:pt modelId="{C498C3B5-214D-49A5-9BF0-036662275A08}" type="pres">
      <dgm:prSet presAssocID="{A963EDBA-D26C-4D3E-8D5F-A6FFD120CEB2}" presName="sibTrans" presStyleLbl="sibTrans2D1" presStyleIdx="3" presStyleCnt="7"/>
      <dgm:spPr/>
    </dgm:pt>
    <dgm:pt modelId="{559A4A13-3E73-4C28-9C07-AED3E3251A09}" type="pres">
      <dgm:prSet presAssocID="{61B4198F-820E-4477-8C02-DB9707337447}" presName="node" presStyleLbl="node1" presStyleIdx="4" presStyleCnt="7" custScaleX="131632" custScaleY="120026">
        <dgm:presLayoutVars>
          <dgm:bulletEnabled val="1"/>
        </dgm:presLayoutVars>
      </dgm:prSet>
      <dgm:spPr/>
    </dgm:pt>
    <dgm:pt modelId="{04DFF95A-D393-46CC-8B9D-8530A71AB84F}" type="pres">
      <dgm:prSet presAssocID="{61B4198F-820E-4477-8C02-DB9707337447}" presName="dummy" presStyleCnt="0"/>
      <dgm:spPr/>
    </dgm:pt>
    <dgm:pt modelId="{57F06631-F538-445D-A460-B27B127886D8}" type="pres">
      <dgm:prSet presAssocID="{850C7951-CCEB-483F-A770-945B0072F4ED}" presName="sibTrans" presStyleLbl="sibTrans2D1" presStyleIdx="4" presStyleCnt="7"/>
      <dgm:spPr/>
    </dgm:pt>
    <dgm:pt modelId="{33F576D6-DD73-424B-A83C-E13FCAF0194B}" type="pres">
      <dgm:prSet presAssocID="{57C93A72-1A64-43B1-80DF-2D273BC7F2A3}" presName="node" presStyleLbl="node1" presStyleIdx="5" presStyleCnt="7" custScaleX="131012" custScaleY="127042">
        <dgm:presLayoutVars>
          <dgm:bulletEnabled val="1"/>
        </dgm:presLayoutVars>
      </dgm:prSet>
      <dgm:spPr/>
    </dgm:pt>
    <dgm:pt modelId="{0C83C809-3BFF-4B80-852B-B58466BE9AD4}" type="pres">
      <dgm:prSet presAssocID="{57C93A72-1A64-43B1-80DF-2D273BC7F2A3}" presName="dummy" presStyleCnt="0"/>
      <dgm:spPr/>
    </dgm:pt>
    <dgm:pt modelId="{6B0B9AB5-9246-4350-9B8D-4A559145E046}" type="pres">
      <dgm:prSet presAssocID="{A016B443-ED16-46B8-A4C4-74ED4010071D}" presName="sibTrans" presStyleLbl="sibTrans2D1" presStyleIdx="5" presStyleCnt="7"/>
      <dgm:spPr/>
    </dgm:pt>
    <dgm:pt modelId="{9432F7C3-B34B-4F89-93A8-7257F62FB689}" type="pres">
      <dgm:prSet presAssocID="{52B0C6F4-BFFE-4383-BBD8-B0B8ED2BB9C1}" presName="node" presStyleLbl="node1" presStyleIdx="6" presStyleCnt="7" custScaleX="136761" custScaleY="134976">
        <dgm:presLayoutVars>
          <dgm:bulletEnabled val="1"/>
        </dgm:presLayoutVars>
      </dgm:prSet>
      <dgm:spPr/>
    </dgm:pt>
    <dgm:pt modelId="{E900E1DB-C23E-4DB4-B7CE-6607A9AE468B}" type="pres">
      <dgm:prSet presAssocID="{52B0C6F4-BFFE-4383-BBD8-B0B8ED2BB9C1}" presName="dummy" presStyleCnt="0"/>
      <dgm:spPr/>
    </dgm:pt>
    <dgm:pt modelId="{5BFC3E0D-9210-4E4D-9E87-3FD8DECDCD3C}" type="pres">
      <dgm:prSet presAssocID="{04F8D005-3176-4477-8BE6-D391196FC0A4}" presName="sibTrans" presStyleLbl="sibTrans2D1" presStyleIdx="6" presStyleCnt="7"/>
      <dgm:spPr/>
    </dgm:pt>
  </dgm:ptLst>
  <dgm:cxnLst>
    <dgm:cxn modelId="{EF4D0301-3D96-474A-948A-8A7018630F52}" type="presOf" srcId="{04F8D005-3176-4477-8BE6-D391196FC0A4}" destId="{5BFC3E0D-9210-4E4D-9E87-3FD8DECDCD3C}" srcOrd="0" destOrd="0" presId="urn:microsoft.com/office/officeart/2005/8/layout/radial6"/>
    <dgm:cxn modelId="{5E6E7E01-1436-478F-A711-25CA9CDEAF88}" type="presOf" srcId="{55FBBCA0-B8A6-4A1C-A661-DBB866B7C533}" destId="{802BDAEB-0C57-442B-80A9-C5144CF11532}" srcOrd="0" destOrd="0" presId="urn:microsoft.com/office/officeart/2005/8/layout/radial6"/>
    <dgm:cxn modelId="{AA034805-84E3-4029-BDD0-6C0E29AE312D}" srcId="{23B4880C-F5BF-4CAD-B921-B2E62518249B}" destId="{B5BE539E-3E43-4555-A741-93AA52506B51}" srcOrd="1" destOrd="0" parTransId="{0AA679DD-1835-4A8B-97F7-FF208B1ED0E2}" sibTransId="{FBFCF386-9F72-453A-B90A-0E0AFB1D325B}"/>
    <dgm:cxn modelId="{85474314-CC5E-476D-A105-36472DB4E4BC}" srcId="{23B4880C-F5BF-4CAD-B921-B2E62518249B}" destId="{931E9E92-9F92-40BD-9209-335E9CF6E2B0}" srcOrd="0" destOrd="0" parTransId="{4AA16F78-557F-472D-9686-37F0C177D2D8}" sibTransId="{0F40D7A0-F534-4FE9-9F30-F0699D164D80}"/>
    <dgm:cxn modelId="{6A2A441A-AD76-4202-B89F-D8214716FA43}" type="presOf" srcId="{57C93A72-1A64-43B1-80DF-2D273BC7F2A3}" destId="{33F576D6-DD73-424B-A83C-E13FCAF0194B}" srcOrd="0" destOrd="0" presId="urn:microsoft.com/office/officeart/2005/8/layout/radial6"/>
    <dgm:cxn modelId="{AE2AF729-C716-4533-8310-BE856E18416F}" srcId="{23B4880C-F5BF-4CAD-B921-B2E62518249B}" destId="{61B4198F-820E-4477-8C02-DB9707337447}" srcOrd="4" destOrd="0" parTransId="{4889D54C-C2B9-44C5-8911-052DED459861}" sibTransId="{850C7951-CCEB-483F-A770-945B0072F4ED}"/>
    <dgm:cxn modelId="{D3F47534-82B4-4DC5-B02E-2C957067A257}" type="presOf" srcId="{FBFCF386-9F72-453A-B90A-0E0AFB1D325B}" destId="{28B1B5E7-70F0-4604-9CC6-6222221AF614}" srcOrd="0" destOrd="0" presId="urn:microsoft.com/office/officeart/2005/8/layout/radial6"/>
    <dgm:cxn modelId="{4508A03C-178E-4353-A0BE-DB3813F077A4}" type="presOf" srcId="{827B7A91-8002-4BE2-8BD2-F153A5CF41B6}" destId="{F642440D-1909-47F4-87B9-15F1114FB7AC}" srcOrd="0" destOrd="0" presId="urn:microsoft.com/office/officeart/2005/8/layout/radial6"/>
    <dgm:cxn modelId="{6939E746-ABFF-439C-A342-8400DF94CD16}" type="presOf" srcId="{0F40D7A0-F534-4FE9-9F30-F0699D164D80}" destId="{7720E500-3295-448E-91F1-D83B3C767FEE}" srcOrd="0" destOrd="0" presId="urn:microsoft.com/office/officeart/2005/8/layout/radial6"/>
    <dgm:cxn modelId="{E4BE394A-EA7A-4668-8FCE-DC2DC212DF75}" srcId="{23B4880C-F5BF-4CAD-B921-B2E62518249B}" destId="{55FBBCA0-B8A6-4A1C-A661-DBB866B7C533}" srcOrd="3" destOrd="0" parTransId="{74C12163-CB5F-410B-A0A5-6CF33E03FF6E}" sibTransId="{A963EDBA-D26C-4D3E-8D5F-A6FFD120CEB2}"/>
    <dgm:cxn modelId="{8B97E16C-D4EE-4F98-93F5-2F8319D638CD}" type="presOf" srcId="{931E9E92-9F92-40BD-9209-335E9CF6E2B0}" destId="{AA791A18-A877-4712-B8B3-32D5727C0CD1}" srcOrd="0" destOrd="0" presId="urn:microsoft.com/office/officeart/2005/8/layout/radial6"/>
    <dgm:cxn modelId="{0A4BD06E-AC0F-4D5D-9F9A-D6C78D287798}" type="presOf" srcId="{A016B443-ED16-46B8-A4C4-74ED4010071D}" destId="{6B0B9AB5-9246-4350-9B8D-4A559145E046}" srcOrd="0" destOrd="0" presId="urn:microsoft.com/office/officeart/2005/8/layout/radial6"/>
    <dgm:cxn modelId="{7BE14A53-8F30-4FD8-A382-7F1E33E138FD}" type="presOf" srcId="{BA4539DF-0756-4CEA-9C1D-12A895090AE5}" destId="{16B404F0-9BBE-400F-9F7C-201450895CCC}" srcOrd="0" destOrd="0" presId="urn:microsoft.com/office/officeart/2005/8/layout/radial6"/>
    <dgm:cxn modelId="{5C348279-C0AD-43D4-AC68-0E1F4513FC9D}" type="presOf" srcId="{23B4880C-F5BF-4CAD-B921-B2E62518249B}" destId="{155B8CA6-11B9-4E10-B15A-FCC0D016ACB6}" srcOrd="0" destOrd="0" presId="urn:microsoft.com/office/officeart/2005/8/layout/radial6"/>
    <dgm:cxn modelId="{64DB8189-EEAF-436A-8B64-1C2027E9B913}" srcId="{23B4880C-F5BF-4CAD-B921-B2E62518249B}" destId="{57C93A72-1A64-43B1-80DF-2D273BC7F2A3}" srcOrd="5" destOrd="0" parTransId="{864D127D-51CB-4EFC-997A-CF8496C7634B}" sibTransId="{A016B443-ED16-46B8-A4C4-74ED4010071D}"/>
    <dgm:cxn modelId="{CB0F7F93-FD17-4873-9A36-7640554316D2}" type="presOf" srcId="{A963EDBA-D26C-4D3E-8D5F-A6FFD120CEB2}" destId="{C498C3B5-214D-49A5-9BF0-036662275A08}" srcOrd="0" destOrd="0" presId="urn:microsoft.com/office/officeart/2005/8/layout/radial6"/>
    <dgm:cxn modelId="{B8D0459A-8BCD-46C0-A475-63E9EB7BCF0C}" type="presOf" srcId="{52B0C6F4-BFFE-4383-BBD8-B0B8ED2BB9C1}" destId="{9432F7C3-B34B-4F89-93A8-7257F62FB689}" srcOrd="0" destOrd="0" presId="urn:microsoft.com/office/officeart/2005/8/layout/radial6"/>
    <dgm:cxn modelId="{2773ED9C-508C-48B1-8002-0F316C6487E3}" srcId="{827B7A91-8002-4BE2-8BD2-F153A5CF41B6}" destId="{23B4880C-F5BF-4CAD-B921-B2E62518249B}" srcOrd="0" destOrd="0" parTransId="{94790FA2-DAE7-4843-8CA9-5821B3E64BEF}" sibTransId="{43360289-CE22-4005-A344-EB7F457E1EA2}"/>
    <dgm:cxn modelId="{3BD392A8-1952-4CC7-B896-28178F4AB2AF}" type="presOf" srcId="{61B4198F-820E-4477-8C02-DB9707337447}" destId="{559A4A13-3E73-4C28-9C07-AED3E3251A09}" srcOrd="0" destOrd="0" presId="urn:microsoft.com/office/officeart/2005/8/layout/radial6"/>
    <dgm:cxn modelId="{B28FC2A9-69D5-41E7-BF06-6EE03AF74380}" srcId="{23B4880C-F5BF-4CAD-B921-B2E62518249B}" destId="{52B0C6F4-BFFE-4383-BBD8-B0B8ED2BB9C1}" srcOrd="6" destOrd="0" parTransId="{E3300C46-D5BF-4054-9C14-168253A194F8}" sibTransId="{04F8D005-3176-4477-8BE6-D391196FC0A4}"/>
    <dgm:cxn modelId="{A5B69DAC-5E5F-4FDD-84AE-AE39CBDF5DD2}" srcId="{23B4880C-F5BF-4CAD-B921-B2E62518249B}" destId="{66D7E73F-721A-47FE-812D-0CDC9C5FAA72}" srcOrd="2" destOrd="0" parTransId="{0B7CD784-A37C-477C-84C4-5D595726C680}" sibTransId="{BA4539DF-0756-4CEA-9C1D-12A895090AE5}"/>
    <dgm:cxn modelId="{BDB8B1B9-766A-4D93-9705-51F0A63BE7BE}" type="presOf" srcId="{66D7E73F-721A-47FE-812D-0CDC9C5FAA72}" destId="{89812D4B-99CB-4B11-8D9B-3DAA21736921}" srcOrd="0" destOrd="0" presId="urn:microsoft.com/office/officeart/2005/8/layout/radial6"/>
    <dgm:cxn modelId="{4CCF8ED6-C2F1-4E9A-9571-039B73FC6896}" type="presOf" srcId="{850C7951-CCEB-483F-A770-945B0072F4ED}" destId="{57F06631-F538-445D-A460-B27B127886D8}" srcOrd="0" destOrd="0" presId="urn:microsoft.com/office/officeart/2005/8/layout/radial6"/>
    <dgm:cxn modelId="{92B118DA-E03B-4772-A6FA-77E814B22689}" type="presOf" srcId="{B5BE539E-3E43-4555-A741-93AA52506B51}" destId="{F4499CCF-A4AC-4354-ACE2-D948907DABA9}" srcOrd="0" destOrd="0" presId="urn:microsoft.com/office/officeart/2005/8/layout/radial6"/>
    <dgm:cxn modelId="{1C391F8B-DF7B-4BA7-A0BC-6FAECFFB1D83}" type="presParOf" srcId="{F642440D-1909-47F4-87B9-15F1114FB7AC}" destId="{155B8CA6-11B9-4E10-B15A-FCC0D016ACB6}" srcOrd="0" destOrd="0" presId="urn:microsoft.com/office/officeart/2005/8/layout/radial6"/>
    <dgm:cxn modelId="{9AF68A2C-2ABB-4B28-8CD4-FAFF1CA565D9}" type="presParOf" srcId="{F642440D-1909-47F4-87B9-15F1114FB7AC}" destId="{AA791A18-A877-4712-B8B3-32D5727C0CD1}" srcOrd="1" destOrd="0" presId="urn:microsoft.com/office/officeart/2005/8/layout/radial6"/>
    <dgm:cxn modelId="{F7BB5DE7-3AC5-455B-B3B5-046D7E4531D0}" type="presParOf" srcId="{F642440D-1909-47F4-87B9-15F1114FB7AC}" destId="{C9F2B713-7C39-464F-8A1D-B6F3ABD2D889}" srcOrd="2" destOrd="0" presId="urn:microsoft.com/office/officeart/2005/8/layout/radial6"/>
    <dgm:cxn modelId="{6B3667E3-601D-4457-9478-AEBC6B565D3F}" type="presParOf" srcId="{F642440D-1909-47F4-87B9-15F1114FB7AC}" destId="{7720E500-3295-448E-91F1-D83B3C767FEE}" srcOrd="3" destOrd="0" presId="urn:microsoft.com/office/officeart/2005/8/layout/radial6"/>
    <dgm:cxn modelId="{77B740D7-DEA0-4E13-964F-608B853CA28F}" type="presParOf" srcId="{F642440D-1909-47F4-87B9-15F1114FB7AC}" destId="{F4499CCF-A4AC-4354-ACE2-D948907DABA9}" srcOrd="4" destOrd="0" presId="urn:microsoft.com/office/officeart/2005/8/layout/radial6"/>
    <dgm:cxn modelId="{893010C5-20BE-4617-A45C-0C48A86DBE83}" type="presParOf" srcId="{F642440D-1909-47F4-87B9-15F1114FB7AC}" destId="{5469A783-6474-4985-ACF8-180D713334CF}" srcOrd="5" destOrd="0" presId="urn:microsoft.com/office/officeart/2005/8/layout/radial6"/>
    <dgm:cxn modelId="{73163009-ACCC-4D12-9904-A01D54FF55B3}" type="presParOf" srcId="{F642440D-1909-47F4-87B9-15F1114FB7AC}" destId="{28B1B5E7-70F0-4604-9CC6-6222221AF614}" srcOrd="6" destOrd="0" presId="urn:microsoft.com/office/officeart/2005/8/layout/radial6"/>
    <dgm:cxn modelId="{CD2302FA-7B74-4281-AB28-8F1A0ABD82FF}" type="presParOf" srcId="{F642440D-1909-47F4-87B9-15F1114FB7AC}" destId="{89812D4B-99CB-4B11-8D9B-3DAA21736921}" srcOrd="7" destOrd="0" presId="urn:microsoft.com/office/officeart/2005/8/layout/radial6"/>
    <dgm:cxn modelId="{B15D1DEF-433F-4386-B7B9-1B42FC6B2BCF}" type="presParOf" srcId="{F642440D-1909-47F4-87B9-15F1114FB7AC}" destId="{42540F10-3DA6-4B3F-BDA3-60378BD340E5}" srcOrd="8" destOrd="0" presId="urn:microsoft.com/office/officeart/2005/8/layout/radial6"/>
    <dgm:cxn modelId="{6F2E7DEC-16B8-4B68-A235-1A39D31C747D}" type="presParOf" srcId="{F642440D-1909-47F4-87B9-15F1114FB7AC}" destId="{16B404F0-9BBE-400F-9F7C-201450895CCC}" srcOrd="9" destOrd="0" presId="urn:microsoft.com/office/officeart/2005/8/layout/radial6"/>
    <dgm:cxn modelId="{9438B493-D023-4932-9D0F-44CA6EB8D34E}" type="presParOf" srcId="{F642440D-1909-47F4-87B9-15F1114FB7AC}" destId="{802BDAEB-0C57-442B-80A9-C5144CF11532}" srcOrd="10" destOrd="0" presId="urn:microsoft.com/office/officeart/2005/8/layout/radial6"/>
    <dgm:cxn modelId="{6F594C9B-5DD4-4069-9B8B-7C8047B78705}" type="presParOf" srcId="{F642440D-1909-47F4-87B9-15F1114FB7AC}" destId="{259546C4-0881-4849-951F-C1A2C8874B02}" srcOrd="11" destOrd="0" presId="urn:microsoft.com/office/officeart/2005/8/layout/radial6"/>
    <dgm:cxn modelId="{67198CB2-3264-4D8E-AD66-77FEE88702BC}" type="presParOf" srcId="{F642440D-1909-47F4-87B9-15F1114FB7AC}" destId="{C498C3B5-214D-49A5-9BF0-036662275A08}" srcOrd="12" destOrd="0" presId="urn:microsoft.com/office/officeart/2005/8/layout/radial6"/>
    <dgm:cxn modelId="{64476509-92CB-4FE8-9821-5A362CCFCDA0}" type="presParOf" srcId="{F642440D-1909-47F4-87B9-15F1114FB7AC}" destId="{559A4A13-3E73-4C28-9C07-AED3E3251A09}" srcOrd="13" destOrd="0" presId="urn:microsoft.com/office/officeart/2005/8/layout/radial6"/>
    <dgm:cxn modelId="{B48D6FA5-833B-43D5-B532-AB007252B9D0}" type="presParOf" srcId="{F642440D-1909-47F4-87B9-15F1114FB7AC}" destId="{04DFF95A-D393-46CC-8B9D-8530A71AB84F}" srcOrd="14" destOrd="0" presId="urn:microsoft.com/office/officeart/2005/8/layout/radial6"/>
    <dgm:cxn modelId="{E312BDC6-C666-48E9-8973-2597D513BA6B}" type="presParOf" srcId="{F642440D-1909-47F4-87B9-15F1114FB7AC}" destId="{57F06631-F538-445D-A460-B27B127886D8}" srcOrd="15" destOrd="0" presId="urn:microsoft.com/office/officeart/2005/8/layout/radial6"/>
    <dgm:cxn modelId="{37588638-FC43-4DAB-AA16-5015398C3CD7}" type="presParOf" srcId="{F642440D-1909-47F4-87B9-15F1114FB7AC}" destId="{33F576D6-DD73-424B-A83C-E13FCAF0194B}" srcOrd="16" destOrd="0" presId="urn:microsoft.com/office/officeart/2005/8/layout/radial6"/>
    <dgm:cxn modelId="{BFFB3B4C-6E42-42E9-995F-9ABABC8DCA80}" type="presParOf" srcId="{F642440D-1909-47F4-87B9-15F1114FB7AC}" destId="{0C83C809-3BFF-4B80-852B-B58466BE9AD4}" srcOrd="17" destOrd="0" presId="urn:microsoft.com/office/officeart/2005/8/layout/radial6"/>
    <dgm:cxn modelId="{DB514ABA-3768-48FE-AEC9-C53A7B08EDBB}" type="presParOf" srcId="{F642440D-1909-47F4-87B9-15F1114FB7AC}" destId="{6B0B9AB5-9246-4350-9B8D-4A559145E046}" srcOrd="18" destOrd="0" presId="urn:microsoft.com/office/officeart/2005/8/layout/radial6"/>
    <dgm:cxn modelId="{17F9F24A-07A5-47AB-BB0D-77CD57153F8C}" type="presParOf" srcId="{F642440D-1909-47F4-87B9-15F1114FB7AC}" destId="{9432F7C3-B34B-4F89-93A8-7257F62FB689}" srcOrd="19" destOrd="0" presId="urn:microsoft.com/office/officeart/2005/8/layout/radial6"/>
    <dgm:cxn modelId="{C1484882-E0EE-4832-9346-15E16543B3E0}" type="presParOf" srcId="{F642440D-1909-47F4-87B9-15F1114FB7AC}" destId="{E900E1DB-C23E-4DB4-B7CE-6607A9AE468B}" srcOrd="20" destOrd="0" presId="urn:microsoft.com/office/officeart/2005/8/layout/radial6"/>
    <dgm:cxn modelId="{7E8EE1AE-B443-4F9B-9559-5AE980569313}" type="presParOf" srcId="{F642440D-1909-47F4-87B9-15F1114FB7AC}" destId="{5BFC3E0D-9210-4E4D-9E87-3FD8DECDCD3C}" srcOrd="21" destOrd="0" presId="urn:microsoft.com/office/officeart/2005/8/layout/radial6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CF97791-4FBB-438A-8866-CFE6DDEFD70E}" type="doc">
      <dgm:prSet loTypeId="urn:microsoft.com/office/officeart/2005/8/layout/arrow3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D493210-1333-4DB7-AAFC-850155EB1B4C}">
      <dgm:prSet phldrT="[Text]"/>
      <dgm:spPr>
        <a:xfrm>
          <a:off x="3119818" y="0"/>
          <a:ext cx="1883664" cy="1374171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GB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Parents holding onto their own negative experiences of education</a:t>
          </a:r>
        </a:p>
      </dgm:t>
    </dgm:pt>
    <dgm:pt modelId="{62D4CF53-F203-4AA0-BFEE-2AC50F450B69}" type="parTrans" cxnId="{85F1EA4B-7D48-4F98-B67D-B04811686C2D}">
      <dgm:prSet/>
      <dgm:spPr/>
      <dgm:t>
        <a:bodyPr/>
        <a:lstStyle/>
        <a:p>
          <a:endParaRPr lang="en-GB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2209478-87BE-4CAE-A3A4-168A2EBEFB7B}" type="sibTrans" cxnId="{85F1EA4B-7D48-4F98-B67D-B04811686C2D}">
      <dgm:prSet/>
      <dgm:spPr/>
      <dgm:t>
        <a:bodyPr/>
        <a:lstStyle/>
        <a:p>
          <a:endParaRPr lang="en-GB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2985417-2539-437C-85BB-2495221900D7}">
      <dgm:prSet phldrT="[Text]"/>
      <dgm:spPr>
        <a:xfrm>
          <a:off x="882967" y="1897666"/>
          <a:ext cx="1883664" cy="1374171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endParaRPr lang="en-GB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45EEEFA-5ADB-47E1-8D88-02828C7C814C}" type="parTrans" cxnId="{978FEA33-31A2-419B-BAA2-2DA58EB835ED}">
      <dgm:prSet/>
      <dgm:spPr/>
      <dgm:t>
        <a:bodyPr/>
        <a:lstStyle/>
        <a:p>
          <a:endParaRPr lang="en-GB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8913871-2950-4CEE-A3DB-B2AD4C829E85}" type="sibTrans" cxnId="{978FEA33-31A2-419B-BAA2-2DA58EB835ED}">
      <dgm:prSet/>
      <dgm:spPr/>
      <dgm:t>
        <a:bodyPr/>
        <a:lstStyle/>
        <a:p>
          <a:endParaRPr lang="en-GB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D25F1F5-2C7B-4451-B7AC-F273084E4846}" type="pres">
      <dgm:prSet presAssocID="{8CF97791-4FBB-438A-8866-CFE6DDEFD70E}" presName="compositeShape" presStyleCnt="0">
        <dgm:presLayoutVars>
          <dgm:chMax val="2"/>
          <dgm:dir/>
          <dgm:resizeHandles val="exact"/>
        </dgm:presLayoutVars>
      </dgm:prSet>
      <dgm:spPr/>
    </dgm:pt>
    <dgm:pt modelId="{7E5131A6-3816-4D4E-8A43-E0E6EFC56771}" type="pres">
      <dgm:prSet presAssocID="{8CF97791-4FBB-438A-8866-CFE6DDEFD70E}" presName="divider" presStyleLbl="fgShp" presStyleIdx="0" presStyleCnt="1"/>
      <dgm:spPr>
        <a:xfrm rot="21300000">
          <a:off x="18063" y="1300943"/>
          <a:ext cx="5850322" cy="669950"/>
        </a:xfrm>
        <a:prstGeom prst="mathMinus">
          <a:avLst/>
        </a:prstGeom>
        <a:solidFill>
          <a:schemeClr val="accent6">
            <a:lumMod val="50000"/>
          </a:schemeClr>
        </a:solidFill>
        <a:ln w="63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</dgm:pt>
    <dgm:pt modelId="{AF6A6F0C-ED7D-4E55-A4FE-B446D8F8DE9A}" type="pres">
      <dgm:prSet presAssocID="{1D493210-1333-4DB7-AAFC-850155EB1B4C}" presName="downArrow" presStyleLbl="node1" presStyleIdx="0" presStyleCnt="2"/>
      <dgm:spPr>
        <a:xfrm>
          <a:off x="706374" y="163591"/>
          <a:ext cx="1765935" cy="1308735"/>
        </a:xfrm>
        <a:prstGeom prst="downArrow">
          <a:avLst/>
        </a:prstGeom>
        <a:solidFill>
          <a:schemeClr val="accent6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</dgm:pt>
    <dgm:pt modelId="{4DD4E08B-74A4-401F-9CA6-415EF65AA770}" type="pres">
      <dgm:prSet presAssocID="{1D493210-1333-4DB7-AAFC-850155EB1B4C}" presName="downArrowText" presStyleLbl="revTx" presStyleIdx="0" presStyleCnt="2">
        <dgm:presLayoutVars>
          <dgm:bulletEnabled val="1"/>
        </dgm:presLayoutVars>
      </dgm:prSet>
      <dgm:spPr/>
    </dgm:pt>
    <dgm:pt modelId="{3846D694-AE63-4DBF-BFE9-A55F0450AFB6}" type="pres">
      <dgm:prSet presAssocID="{12985417-2539-437C-85BB-2495221900D7}" presName="upArrow" presStyleLbl="node1" presStyleIdx="1" presStyleCnt="2"/>
      <dgm:spPr>
        <a:xfrm>
          <a:off x="3414140" y="1799510"/>
          <a:ext cx="1765935" cy="1308735"/>
        </a:xfrm>
        <a:prstGeom prst="upArrow">
          <a:avLst/>
        </a:prstGeom>
        <a:solidFill>
          <a:schemeClr val="accent6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</dgm:pt>
    <dgm:pt modelId="{50CFA1EE-D763-4D9C-A6F8-665BD07CAE1B}" type="pres">
      <dgm:prSet presAssocID="{12985417-2539-437C-85BB-2495221900D7}" presName="upArrowText" presStyleLbl="revTx" presStyleIdx="1" presStyleCnt="2">
        <dgm:presLayoutVars>
          <dgm:bulletEnabled val="1"/>
        </dgm:presLayoutVars>
      </dgm:prSet>
      <dgm:spPr/>
    </dgm:pt>
  </dgm:ptLst>
  <dgm:cxnLst>
    <dgm:cxn modelId="{978FEA33-31A2-419B-BAA2-2DA58EB835ED}" srcId="{8CF97791-4FBB-438A-8866-CFE6DDEFD70E}" destId="{12985417-2539-437C-85BB-2495221900D7}" srcOrd="1" destOrd="0" parTransId="{545EEEFA-5ADB-47E1-8D88-02828C7C814C}" sibTransId="{B8913871-2950-4CEE-A3DB-B2AD4C829E85}"/>
    <dgm:cxn modelId="{85F1EA4B-7D48-4F98-B67D-B04811686C2D}" srcId="{8CF97791-4FBB-438A-8866-CFE6DDEFD70E}" destId="{1D493210-1333-4DB7-AAFC-850155EB1B4C}" srcOrd="0" destOrd="0" parTransId="{62D4CF53-F203-4AA0-BFEE-2AC50F450B69}" sibTransId="{52209478-87BE-4CAE-A3A4-168A2EBEFB7B}"/>
    <dgm:cxn modelId="{DDC8DE54-14D5-4A57-AE55-C839B2266387}" type="presOf" srcId="{8CF97791-4FBB-438A-8866-CFE6DDEFD70E}" destId="{FD25F1F5-2C7B-4451-B7AC-F273084E4846}" srcOrd="0" destOrd="0" presId="urn:microsoft.com/office/officeart/2005/8/layout/arrow3"/>
    <dgm:cxn modelId="{8AE7E9AE-BD52-4F28-8E54-D01FBC07ACB0}" type="presOf" srcId="{12985417-2539-437C-85BB-2495221900D7}" destId="{50CFA1EE-D763-4D9C-A6F8-665BD07CAE1B}" srcOrd="0" destOrd="0" presId="urn:microsoft.com/office/officeart/2005/8/layout/arrow3"/>
    <dgm:cxn modelId="{E9774BC0-B971-4FC8-9234-7E469B832B1E}" type="presOf" srcId="{1D493210-1333-4DB7-AAFC-850155EB1B4C}" destId="{4DD4E08B-74A4-401F-9CA6-415EF65AA770}" srcOrd="0" destOrd="0" presId="urn:microsoft.com/office/officeart/2005/8/layout/arrow3"/>
    <dgm:cxn modelId="{B1332403-F502-4E22-8BC7-F12BD06ECDFE}" type="presParOf" srcId="{FD25F1F5-2C7B-4451-B7AC-F273084E4846}" destId="{7E5131A6-3816-4D4E-8A43-E0E6EFC56771}" srcOrd="0" destOrd="0" presId="urn:microsoft.com/office/officeart/2005/8/layout/arrow3"/>
    <dgm:cxn modelId="{B8581214-A56C-40B4-A819-49194E9AC702}" type="presParOf" srcId="{FD25F1F5-2C7B-4451-B7AC-F273084E4846}" destId="{AF6A6F0C-ED7D-4E55-A4FE-B446D8F8DE9A}" srcOrd="1" destOrd="0" presId="urn:microsoft.com/office/officeart/2005/8/layout/arrow3"/>
    <dgm:cxn modelId="{729EC848-86C4-4261-9C48-A3D6B53E37DE}" type="presParOf" srcId="{FD25F1F5-2C7B-4451-B7AC-F273084E4846}" destId="{4DD4E08B-74A4-401F-9CA6-415EF65AA770}" srcOrd="2" destOrd="0" presId="urn:microsoft.com/office/officeart/2005/8/layout/arrow3"/>
    <dgm:cxn modelId="{B3835D80-0BDA-4BFA-B8C2-22A0EEA29B9F}" type="presParOf" srcId="{FD25F1F5-2C7B-4451-B7AC-F273084E4846}" destId="{3846D694-AE63-4DBF-BFE9-A55F0450AFB6}" srcOrd="3" destOrd="0" presId="urn:microsoft.com/office/officeart/2005/8/layout/arrow3"/>
    <dgm:cxn modelId="{C82EC578-A0AD-4601-A46D-A25BB6D0DC28}" type="presParOf" srcId="{FD25F1F5-2C7B-4451-B7AC-F273084E4846}" destId="{50CFA1EE-D763-4D9C-A6F8-665BD07CAE1B}" srcOrd="4" destOrd="0" presId="urn:microsoft.com/office/officeart/2005/8/layout/arrow3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CF97791-4FBB-438A-8866-CFE6DDEFD70E}" type="doc">
      <dgm:prSet loTypeId="urn:microsoft.com/office/officeart/2005/8/layout/arrow3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D493210-1333-4DB7-AAFC-850155EB1B4C}">
      <dgm:prSet phldrT="[Text]" custT="1"/>
      <dgm:spPr>
        <a:xfrm>
          <a:off x="3119818" y="0"/>
          <a:ext cx="1883664" cy="1374171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GB" sz="18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Feeling no sense of belonging in mainstream provision</a:t>
          </a:r>
        </a:p>
      </dgm:t>
    </dgm:pt>
    <dgm:pt modelId="{62D4CF53-F203-4AA0-BFEE-2AC50F450B69}" type="parTrans" cxnId="{85F1EA4B-7D48-4F98-B67D-B04811686C2D}">
      <dgm:prSet/>
      <dgm:spPr/>
      <dgm:t>
        <a:bodyPr/>
        <a:lstStyle/>
        <a:p>
          <a:endParaRPr lang="en-GB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2209478-87BE-4CAE-A3A4-168A2EBEFB7B}" type="sibTrans" cxnId="{85F1EA4B-7D48-4F98-B67D-B04811686C2D}">
      <dgm:prSet/>
      <dgm:spPr/>
      <dgm:t>
        <a:bodyPr/>
        <a:lstStyle/>
        <a:p>
          <a:endParaRPr lang="en-GB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2985417-2539-437C-85BB-2495221900D7}">
      <dgm:prSet phldrT="[Text]"/>
      <dgm:spPr>
        <a:xfrm>
          <a:off x="882967" y="1897666"/>
          <a:ext cx="1883664" cy="1374171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endParaRPr lang="en-GB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45EEEFA-5ADB-47E1-8D88-02828C7C814C}" type="parTrans" cxnId="{978FEA33-31A2-419B-BAA2-2DA58EB835ED}">
      <dgm:prSet/>
      <dgm:spPr/>
      <dgm:t>
        <a:bodyPr/>
        <a:lstStyle/>
        <a:p>
          <a:endParaRPr lang="en-GB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8913871-2950-4CEE-A3DB-B2AD4C829E85}" type="sibTrans" cxnId="{978FEA33-31A2-419B-BAA2-2DA58EB835ED}">
      <dgm:prSet/>
      <dgm:spPr/>
      <dgm:t>
        <a:bodyPr/>
        <a:lstStyle/>
        <a:p>
          <a:endParaRPr lang="en-GB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D25F1F5-2C7B-4451-B7AC-F273084E4846}" type="pres">
      <dgm:prSet presAssocID="{8CF97791-4FBB-438A-8866-CFE6DDEFD70E}" presName="compositeShape" presStyleCnt="0">
        <dgm:presLayoutVars>
          <dgm:chMax val="2"/>
          <dgm:dir/>
          <dgm:resizeHandles val="exact"/>
        </dgm:presLayoutVars>
      </dgm:prSet>
      <dgm:spPr/>
    </dgm:pt>
    <dgm:pt modelId="{7E5131A6-3816-4D4E-8A43-E0E6EFC56771}" type="pres">
      <dgm:prSet presAssocID="{8CF97791-4FBB-438A-8866-CFE6DDEFD70E}" presName="divider" presStyleLbl="fgShp" presStyleIdx="0" presStyleCnt="1"/>
      <dgm:spPr>
        <a:xfrm rot="21300000">
          <a:off x="18063" y="1300943"/>
          <a:ext cx="5850322" cy="669950"/>
        </a:xfrm>
        <a:prstGeom prst="mathMinus">
          <a:avLst/>
        </a:prstGeom>
        <a:solidFill>
          <a:schemeClr val="accent6">
            <a:lumMod val="50000"/>
          </a:schemeClr>
        </a:solidFill>
        <a:ln w="63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</dgm:pt>
    <dgm:pt modelId="{AF6A6F0C-ED7D-4E55-A4FE-B446D8F8DE9A}" type="pres">
      <dgm:prSet presAssocID="{1D493210-1333-4DB7-AAFC-850155EB1B4C}" presName="downArrow" presStyleLbl="node1" presStyleIdx="0" presStyleCnt="2"/>
      <dgm:spPr>
        <a:xfrm>
          <a:off x="706374" y="163591"/>
          <a:ext cx="1765935" cy="1308735"/>
        </a:xfrm>
        <a:prstGeom prst="downArrow">
          <a:avLst/>
        </a:prstGeom>
        <a:solidFill>
          <a:schemeClr val="accent6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</dgm:pt>
    <dgm:pt modelId="{4DD4E08B-74A4-401F-9CA6-415EF65AA770}" type="pres">
      <dgm:prSet presAssocID="{1D493210-1333-4DB7-AAFC-850155EB1B4C}" presName="downArrowText" presStyleLbl="revTx" presStyleIdx="0" presStyleCnt="2">
        <dgm:presLayoutVars>
          <dgm:bulletEnabled val="1"/>
        </dgm:presLayoutVars>
      </dgm:prSet>
      <dgm:spPr/>
    </dgm:pt>
    <dgm:pt modelId="{3846D694-AE63-4DBF-BFE9-A55F0450AFB6}" type="pres">
      <dgm:prSet presAssocID="{12985417-2539-437C-85BB-2495221900D7}" presName="upArrow" presStyleLbl="node1" presStyleIdx="1" presStyleCnt="2"/>
      <dgm:spPr>
        <a:xfrm>
          <a:off x="3414140" y="1799510"/>
          <a:ext cx="1765935" cy="1308735"/>
        </a:xfrm>
        <a:prstGeom prst="upArrow">
          <a:avLst/>
        </a:prstGeom>
        <a:solidFill>
          <a:schemeClr val="accent6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</dgm:pt>
    <dgm:pt modelId="{50CFA1EE-D763-4D9C-A6F8-665BD07CAE1B}" type="pres">
      <dgm:prSet presAssocID="{12985417-2539-437C-85BB-2495221900D7}" presName="upArrowText" presStyleLbl="revTx" presStyleIdx="1" presStyleCnt="2">
        <dgm:presLayoutVars>
          <dgm:bulletEnabled val="1"/>
        </dgm:presLayoutVars>
      </dgm:prSet>
      <dgm:spPr/>
    </dgm:pt>
  </dgm:ptLst>
  <dgm:cxnLst>
    <dgm:cxn modelId="{978FEA33-31A2-419B-BAA2-2DA58EB835ED}" srcId="{8CF97791-4FBB-438A-8866-CFE6DDEFD70E}" destId="{12985417-2539-437C-85BB-2495221900D7}" srcOrd="1" destOrd="0" parTransId="{545EEEFA-5ADB-47E1-8D88-02828C7C814C}" sibTransId="{B8913871-2950-4CEE-A3DB-B2AD4C829E85}"/>
    <dgm:cxn modelId="{85F1EA4B-7D48-4F98-B67D-B04811686C2D}" srcId="{8CF97791-4FBB-438A-8866-CFE6DDEFD70E}" destId="{1D493210-1333-4DB7-AAFC-850155EB1B4C}" srcOrd="0" destOrd="0" parTransId="{62D4CF53-F203-4AA0-BFEE-2AC50F450B69}" sibTransId="{52209478-87BE-4CAE-A3A4-168A2EBEFB7B}"/>
    <dgm:cxn modelId="{DDC8DE54-14D5-4A57-AE55-C839B2266387}" type="presOf" srcId="{8CF97791-4FBB-438A-8866-CFE6DDEFD70E}" destId="{FD25F1F5-2C7B-4451-B7AC-F273084E4846}" srcOrd="0" destOrd="0" presId="urn:microsoft.com/office/officeart/2005/8/layout/arrow3"/>
    <dgm:cxn modelId="{8AE7E9AE-BD52-4F28-8E54-D01FBC07ACB0}" type="presOf" srcId="{12985417-2539-437C-85BB-2495221900D7}" destId="{50CFA1EE-D763-4D9C-A6F8-665BD07CAE1B}" srcOrd="0" destOrd="0" presId="urn:microsoft.com/office/officeart/2005/8/layout/arrow3"/>
    <dgm:cxn modelId="{E9774BC0-B971-4FC8-9234-7E469B832B1E}" type="presOf" srcId="{1D493210-1333-4DB7-AAFC-850155EB1B4C}" destId="{4DD4E08B-74A4-401F-9CA6-415EF65AA770}" srcOrd="0" destOrd="0" presId="urn:microsoft.com/office/officeart/2005/8/layout/arrow3"/>
    <dgm:cxn modelId="{B1332403-F502-4E22-8BC7-F12BD06ECDFE}" type="presParOf" srcId="{FD25F1F5-2C7B-4451-B7AC-F273084E4846}" destId="{7E5131A6-3816-4D4E-8A43-E0E6EFC56771}" srcOrd="0" destOrd="0" presId="urn:microsoft.com/office/officeart/2005/8/layout/arrow3"/>
    <dgm:cxn modelId="{B8581214-A56C-40B4-A819-49194E9AC702}" type="presParOf" srcId="{FD25F1F5-2C7B-4451-B7AC-F273084E4846}" destId="{AF6A6F0C-ED7D-4E55-A4FE-B446D8F8DE9A}" srcOrd="1" destOrd="0" presId="urn:microsoft.com/office/officeart/2005/8/layout/arrow3"/>
    <dgm:cxn modelId="{729EC848-86C4-4261-9C48-A3D6B53E37DE}" type="presParOf" srcId="{FD25F1F5-2C7B-4451-B7AC-F273084E4846}" destId="{4DD4E08B-74A4-401F-9CA6-415EF65AA770}" srcOrd="2" destOrd="0" presId="urn:microsoft.com/office/officeart/2005/8/layout/arrow3"/>
    <dgm:cxn modelId="{B3835D80-0BDA-4BFA-B8C2-22A0EEA29B9F}" type="presParOf" srcId="{FD25F1F5-2C7B-4451-B7AC-F273084E4846}" destId="{3846D694-AE63-4DBF-BFE9-A55F0450AFB6}" srcOrd="3" destOrd="0" presId="urn:microsoft.com/office/officeart/2005/8/layout/arrow3"/>
    <dgm:cxn modelId="{C82EC578-A0AD-4601-A46D-A25BB6D0DC28}" type="presParOf" srcId="{FD25F1F5-2C7B-4451-B7AC-F273084E4846}" destId="{50CFA1EE-D763-4D9C-A6F8-665BD07CAE1B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CF97791-4FBB-438A-8866-CFE6DDEFD70E}" type="doc">
      <dgm:prSet loTypeId="urn:microsoft.com/office/officeart/2005/8/layout/arrow3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D493210-1333-4DB7-AAFC-850155EB1B4C}">
      <dgm:prSet phldrT="[Text]"/>
      <dgm:spPr>
        <a:xfrm>
          <a:off x="3119818" y="0"/>
          <a:ext cx="1883664" cy="1374171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GB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Constrained social geographies of some students in Alternative Provision</a:t>
          </a:r>
        </a:p>
      </dgm:t>
    </dgm:pt>
    <dgm:pt modelId="{62D4CF53-F203-4AA0-BFEE-2AC50F450B69}" type="parTrans" cxnId="{85F1EA4B-7D48-4F98-B67D-B04811686C2D}">
      <dgm:prSet/>
      <dgm:spPr/>
      <dgm:t>
        <a:bodyPr/>
        <a:lstStyle/>
        <a:p>
          <a:endParaRPr lang="en-GB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2209478-87BE-4CAE-A3A4-168A2EBEFB7B}" type="sibTrans" cxnId="{85F1EA4B-7D48-4F98-B67D-B04811686C2D}">
      <dgm:prSet/>
      <dgm:spPr/>
      <dgm:t>
        <a:bodyPr/>
        <a:lstStyle/>
        <a:p>
          <a:endParaRPr lang="en-GB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2985417-2539-437C-85BB-2495221900D7}">
      <dgm:prSet phldrT="[Text]"/>
      <dgm:spPr>
        <a:xfrm>
          <a:off x="882967" y="1897666"/>
          <a:ext cx="1883664" cy="1374171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endParaRPr lang="en-GB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45EEEFA-5ADB-47E1-8D88-02828C7C814C}" type="parTrans" cxnId="{978FEA33-31A2-419B-BAA2-2DA58EB835ED}">
      <dgm:prSet/>
      <dgm:spPr/>
      <dgm:t>
        <a:bodyPr/>
        <a:lstStyle/>
        <a:p>
          <a:endParaRPr lang="en-GB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8913871-2950-4CEE-A3DB-B2AD4C829E85}" type="sibTrans" cxnId="{978FEA33-31A2-419B-BAA2-2DA58EB835ED}">
      <dgm:prSet/>
      <dgm:spPr/>
      <dgm:t>
        <a:bodyPr/>
        <a:lstStyle/>
        <a:p>
          <a:endParaRPr lang="en-GB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D25F1F5-2C7B-4451-B7AC-F273084E4846}" type="pres">
      <dgm:prSet presAssocID="{8CF97791-4FBB-438A-8866-CFE6DDEFD70E}" presName="compositeShape" presStyleCnt="0">
        <dgm:presLayoutVars>
          <dgm:chMax val="2"/>
          <dgm:dir/>
          <dgm:resizeHandles val="exact"/>
        </dgm:presLayoutVars>
      </dgm:prSet>
      <dgm:spPr/>
    </dgm:pt>
    <dgm:pt modelId="{7E5131A6-3816-4D4E-8A43-E0E6EFC56771}" type="pres">
      <dgm:prSet presAssocID="{8CF97791-4FBB-438A-8866-CFE6DDEFD70E}" presName="divider" presStyleLbl="fgShp" presStyleIdx="0" presStyleCnt="1"/>
      <dgm:spPr>
        <a:xfrm rot="21300000">
          <a:off x="18063" y="1300943"/>
          <a:ext cx="5850322" cy="669950"/>
        </a:xfrm>
        <a:prstGeom prst="mathMinus">
          <a:avLst/>
        </a:prstGeom>
        <a:solidFill>
          <a:schemeClr val="accent6">
            <a:lumMod val="50000"/>
          </a:schemeClr>
        </a:solidFill>
        <a:ln w="63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</dgm:pt>
    <dgm:pt modelId="{AF6A6F0C-ED7D-4E55-A4FE-B446D8F8DE9A}" type="pres">
      <dgm:prSet presAssocID="{1D493210-1333-4DB7-AAFC-850155EB1B4C}" presName="downArrow" presStyleLbl="node1" presStyleIdx="0" presStyleCnt="2"/>
      <dgm:spPr>
        <a:xfrm>
          <a:off x="706374" y="163591"/>
          <a:ext cx="1765935" cy="1308735"/>
        </a:xfrm>
        <a:prstGeom prst="downArrow">
          <a:avLst/>
        </a:prstGeom>
        <a:solidFill>
          <a:schemeClr val="accent6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</dgm:pt>
    <dgm:pt modelId="{4DD4E08B-74A4-401F-9CA6-415EF65AA770}" type="pres">
      <dgm:prSet presAssocID="{1D493210-1333-4DB7-AAFC-850155EB1B4C}" presName="downArrowText" presStyleLbl="revTx" presStyleIdx="0" presStyleCnt="2">
        <dgm:presLayoutVars>
          <dgm:bulletEnabled val="1"/>
        </dgm:presLayoutVars>
      </dgm:prSet>
      <dgm:spPr/>
    </dgm:pt>
    <dgm:pt modelId="{3846D694-AE63-4DBF-BFE9-A55F0450AFB6}" type="pres">
      <dgm:prSet presAssocID="{12985417-2539-437C-85BB-2495221900D7}" presName="upArrow" presStyleLbl="node1" presStyleIdx="1" presStyleCnt="2"/>
      <dgm:spPr>
        <a:xfrm>
          <a:off x="3414140" y="1799510"/>
          <a:ext cx="1765935" cy="1308735"/>
        </a:xfrm>
        <a:prstGeom prst="upArrow">
          <a:avLst/>
        </a:prstGeom>
        <a:solidFill>
          <a:schemeClr val="accent6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</dgm:pt>
    <dgm:pt modelId="{50CFA1EE-D763-4D9C-A6F8-665BD07CAE1B}" type="pres">
      <dgm:prSet presAssocID="{12985417-2539-437C-85BB-2495221900D7}" presName="upArrowText" presStyleLbl="revTx" presStyleIdx="1" presStyleCnt="2">
        <dgm:presLayoutVars>
          <dgm:bulletEnabled val="1"/>
        </dgm:presLayoutVars>
      </dgm:prSet>
      <dgm:spPr/>
    </dgm:pt>
  </dgm:ptLst>
  <dgm:cxnLst>
    <dgm:cxn modelId="{978FEA33-31A2-419B-BAA2-2DA58EB835ED}" srcId="{8CF97791-4FBB-438A-8866-CFE6DDEFD70E}" destId="{12985417-2539-437C-85BB-2495221900D7}" srcOrd="1" destOrd="0" parTransId="{545EEEFA-5ADB-47E1-8D88-02828C7C814C}" sibTransId="{B8913871-2950-4CEE-A3DB-B2AD4C829E85}"/>
    <dgm:cxn modelId="{85F1EA4B-7D48-4F98-B67D-B04811686C2D}" srcId="{8CF97791-4FBB-438A-8866-CFE6DDEFD70E}" destId="{1D493210-1333-4DB7-AAFC-850155EB1B4C}" srcOrd="0" destOrd="0" parTransId="{62D4CF53-F203-4AA0-BFEE-2AC50F450B69}" sibTransId="{52209478-87BE-4CAE-A3A4-168A2EBEFB7B}"/>
    <dgm:cxn modelId="{DDC8DE54-14D5-4A57-AE55-C839B2266387}" type="presOf" srcId="{8CF97791-4FBB-438A-8866-CFE6DDEFD70E}" destId="{FD25F1F5-2C7B-4451-B7AC-F273084E4846}" srcOrd="0" destOrd="0" presId="urn:microsoft.com/office/officeart/2005/8/layout/arrow3"/>
    <dgm:cxn modelId="{8AE7E9AE-BD52-4F28-8E54-D01FBC07ACB0}" type="presOf" srcId="{12985417-2539-437C-85BB-2495221900D7}" destId="{50CFA1EE-D763-4D9C-A6F8-665BD07CAE1B}" srcOrd="0" destOrd="0" presId="urn:microsoft.com/office/officeart/2005/8/layout/arrow3"/>
    <dgm:cxn modelId="{E9774BC0-B971-4FC8-9234-7E469B832B1E}" type="presOf" srcId="{1D493210-1333-4DB7-AAFC-850155EB1B4C}" destId="{4DD4E08B-74A4-401F-9CA6-415EF65AA770}" srcOrd="0" destOrd="0" presId="urn:microsoft.com/office/officeart/2005/8/layout/arrow3"/>
    <dgm:cxn modelId="{B1332403-F502-4E22-8BC7-F12BD06ECDFE}" type="presParOf" srcId="{FD25F1F5-2C7B-4451-B7AC-F273084E4846}" destId="{7E5131A6-3816-4D4E-8A43-E0E6EFC56771}" srcOrd="0" destOrd="0" presId="urn:microsoft.com/office/officeart/2005/8/layout/arrow3"/>
    <dgm:cxn modelId="{B8581214-A56C-40B4-A819-49194E9AC702}" type="presParOf" srcId="{FD25F1F5-2C7B-4451-B7AC-F273084E4846}" destId="{AF6A6F0C-ED7D-4E55-A4FE-B446D8F8DE9A}" srcOrd="1" destOrd="0" presId="urn:microsoft.com/office/officeart/2005/8/layout/arrow3"/>
    <dgm:cxn modelId="{729EC848-86C4-4261-9C48-A3D6B53E37DE}" type="presParOf" srcId="{FD25F1F5-2C7B-4451-B7AC-F273084E4846}" destId="{4DD4E08B-74A4-401F-9CA6-415EF65AA770}" srcOrd="2" destOrd="0" presId="urn:microsoft.com/office/officeart/2005/8/layout/arrow3"/>
    <dgm:cxn modelId="{B3835D80-0BDA-4BFA-B8C2-22A0EEA29B9F}" type="presParOf" srcId="{FD25F1F5-2C7B-4451-B7AC-F273084E4846}" destId="{3846D694-AE63-4DBF-BFE9-A55F0450AFB6}" srcOrd="3" destOrd="0" presId="urn:microsoft.com/office/officeart/2005/8/layout/arrow3"/>
    <dgm:cxn modelId="{C82EC578-A0AD-4601-A46D-A25BB6D0DC28}" type="presParOf" srcId="{FD25F1F5-2C7B-4451-B7AC-F273084E4846}" destId="{50CFA1EE-D763-4D9C-A6F8-665BD07CAE1B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FC3E0D-9210-4E4D-9E87-3FD8DECDCD3C}">
      <dsp:nvSpPr>
        <dsp:cNvPr id="0" name=""/>
        <dsp:cNvSpPr/>
      </dsp:nvSpPr>
      <dsp:spPr>
        <a:xfrm>
          <a:off x="1688042" y="480745"/>
          <a:ext cx="3721536" cy="3721536"/>
        </a:xfrm>
        <a:prstGeom prst="blockArc">
          <a:avLst>
            <a:gd name="adj1" fmla="val 13114286"/>
            <a:gd name="adj2" fmla="val 16200000"/>
            <a:gd name="adj3" fmla="val 3904"/>
          </a:avLst>
        </a:prstGeom>
        <a:solidFill>
          <a:schemeClr val="accent6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B0B9AB5-9246-4350-9B8D-4A559145E046}">
      <dsp:nvSpPr>
        <dsp:cNvPr id="0" name=""/>
        <dsp:cNvSpPr/>
      </dsp:nvSpPr>
      <dsp:spPr>
        <a:xfrm>
          <a:off x="1688042" y="480745"/>
          <a:ext cx="3721536" cy="3721536"/>
        </a:xfrm>
        <a:prstGeom prst="blockArc">
          <a:avLst>
            <a:gd name="adj1" fmla="val 10028571"/>
            <a:gd name="adj2" fmla="val 13114286"/>
            <a:gd name="adj3" fmla="val 3904"/>
          </a:avLst>
        </a:prstGeom>
        <a:solidFill>
          <a:schemeClr val="accent6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7F06631-F538-445D-A460-B27B127886D8}">
      <dsp:nvSpPr>
        <dsp:cNvPr id="0" name=""/>
        <dsp:cNvSpPr/>
      </dsp:nvSpPr>
      <dsp:spPr>
        <a:xfrm>
          <a:off x="1688042" y="480745"/>
          <a:ext cx="3721536" cy="3721536"/>
        </a:xfrm>
        <a:prstGeom prst="blockArc">
          <a:avLst>
            <a:gd name="adj1" fmla="val 6942857"/>
            <a:gd name="adj2" fmla="val 10028571"/>
            <a:gd name="adj3" fmla="val 3904"/>
          </a:avLst>
        </a:prstGeom>
        <a:solidFill>
          <a:schemeClr val="accent6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498C3B5-214D-49A5-9BF0-036662275A08}">
      <dsp:nvSpPr>
        <dsp:cNvPr id="0" name=""/>
        <dsp:cNvSpPr/>
      </dsp:nvSpPr>
      <dsp:spPr>
        <a:xfrm>
          <a:off x="1688042" y="480745"/>
          <a:ext cx="3721536" cy="3721536"/>
        </a:xfrm>
        <a:prstGeom prst="blockArc">
          <a:avLst>
            <a:gd name="adj1" fmla="val 3857143"/>
            <a:gd name="adj2" fmla="val 6942857"/>
            <a:gd name="adj3" fmla="val 3904"/>
          </a:avLst>
        </a:prstGeom>
        <a:solidFill>
          <a:schemeClr val="accent6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6B404F0-9BBE-400F-9F7C-201450895CCC}">
      <dsp:nvSpPr>
        <dsp:cNvPr id="0" name=""/>
        <dsp:cNvSpPr/>
      </dsp:nvSpPr>
      <dsp:spPr>
        <a:xfrm>
          <a:off x="1688042" y="480745"/>
          <a:ext cx="3721536" cy="3721536"/>
        </a:xfrm>
        <a:prstGeom prst="blockArc">
          <a:avLst>
            <a:gd name="adj1" fmla="val 771429"/>
            <a:gd name="adj2" fmla="val 3857143"/>
            <a:gd name="adj3" fmla="val 3904"/>
          </a:avLst>
        </a:prstGeom>
        <a:solidFill>
          <a:schemeClr val="accent6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8B1B5E7-70F0-4604-9CC6-6222221AF614}">
      <dsp:nvSpPr>
        <dsp:cNvPr id="0" name=""/>
        <dsp:cNvSpPr/>
      </dsp:nvSpPr>
      <dsp:spPr>
        <a:xfrm>
          <a:off x="1688042" y="480745"/>
          <a:ext cx="3721536" cy="3721536"/>
        </a:xfrm>
        <a:prstGeom prst="blockArc">
          <a:avLst>
            <a:gd name="adj1" fmla="val 19285714"/>
            <a:gd name="adj2" fmla="val 771429"/>
            <a:gd name="adj3" fmla="val 3904"/>
          </a:avLst>
        </a:prstGeom>
        <a:solidFill>
          <a:schemeClr val="accent6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720E500-3295-448E-91F1-D83B3C767FEE}">
      <dsp:nvSpPr>
        <dsp:cNvPr id="0" name=""/>
        <dsp:cNvSpPr/>
      </dsp:nvSpPr>
      <dsp:spPr>
        <a:xfrm>
          <a:off x="1688042" y="480745"/>
          <a:ext cx="3721536" cy="3721536"/>
        </a:xfrm>
        <a:prstGeom prst="blockArc">
          <a:avLst>
            <a:gd name="adj1" fmla="val 16200000"/>
            <a:gd name="adj2" fmla="val 19285714"/>
            <a:gd name="adj3" fmla="val 3904"/>
          </a:avLst>
        </a:prstGeom>
        <a:solidFill>
          <a:schemeClr val="accent6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55B8CA6-11B9-4E10-B15A-FCC0D016ACB6}">
      <dsp:nvSpPr>
        <dsp:cNvPr id="0" name=""/>
        <dsp:cNvSpPr/>
      </dsp:nvSpPr>
      <dsp:spPr>
        <a:xfrm>
          <a:off x="2828215" y="1620918"/>
          <a:ext cx="1441190" cy="1441190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Themes</a:t>
          </a:r>
        </a:p>
      </dsp:txBody>
      <dsp:txXfrm>
        <a:off x="3039272" y="1831975"/>
        <a:ext cx="1019076" cy="1019076"/>
      </dsp:txXfrm>
    </dsp:sp>
    <dsp:sp modelId="{AA791A18-A877-4712-B8B3-32D5727C0CD1}">
      <dsp:nvSpPr>
        <dsp:cNvPr id="0" name=""/>
        <dsp:cNvSpPr/>
      </dsp:nvSpPr>
      <dsp:spPr>
        <a:xfrm>
          <a:off x="2911934" y="-148130"/>
          <a:ext cx="1273753" cy="1330389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Role of Alternative Provision</a:t>
          </a:r>
        </a:p>
      </dsp:txBody>
      <dsp:txXfrm>
        <a:off x="3098471" y="46701"/>
        <a:ext cx="900679" cy="940727"/>
      </dsp:txXfrm>
    </dsp:sp>
    <dsp:sp modelId="{F4499CCF-A4AC-4354-ACE2-D948907DABA9}">
      <dsp:nvSpPr>
        <dsp:cNvPr id="0" name=""/>
        <dsp:cNvSpPr/>
      </dsp:nvSpPr>
      <dsp:spPr>
        <a:xfrm>
          <a:off x="4290048" y="488296"/>
          <a:ext cx="1370349" cy="1431383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Strategic Planning</a:t>
          </a:r>
        </a:p>
      </dsp:txBody>
      <dsp:txXfrm>
        <a:off x="4490731" y="697917"/>
        <a:ext cx="968983" cy="1012141"/>
      </dsp:txXfrm>
    </dsp:sp>
    <dsp:sp modelId="{89812D4B-99CB-4B11-8D9B-3DAA21736921}">
      <dsp:nvSpPr>
        <dsp:cNvPr id="0" name=""/>
        <dsp:cNvSpPr/>
      </dsp:nvSpPr>
      <dsp:spPr>
        <a:xfrm>
          <a:off x="4643523" y="2100280"/>
          <a:ext cx="1367988" cy="1294424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Commissioning</a:t>
          </a:r>
        </a:p>
      </dsp:txBody>
      <dsp:txXfrm>
        <a:off x="4843860" y="2289844"/>
        <a:ext cx="967314" cy="915296"/>
      </dsp:txXfrm>
    </dsp:sp>
    <dsp:sp modelId="{802BDAEB-0C57-442B-80A9-C5144CF11532}">
      <dsp:nvSpPr>
        <dsp:cNvPr id="0" name=""/>
        <dsp:cNvSpPr/>
      </dsp:nvSpPr>
      <dsp:spPr>
        <a:xfrm>
          <a:off x="3673803" y="3339991"/>
          <a:ext cx="1333213" cy="1290590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Oversight</a:t>
          </a:r>
        </a:p>
      </dsp:txBody>
      <dsp:txXfrm>
        <a:off x="3869048" y="3528994"/>
        <a:ext cx="942723" cy="912584"/>
      </dsp:txXfrm>
    </dsp:sp>
    <dsp:sp modelId="{559A4A13-3E73-4C28-9C07-AED3E3251A09}">
      <dsp:nvSpPr>
        <dsp:cNvPr id="0" name=""/>
        <dsp:cNvSpPr/>
      </dsp:nvSpPr>
      <dsp:spPr>
        <a:xfrm>
          <a:off x="2093237" y="3379855"/>
          <a:ext cx="1327947" cy="1210862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Transition</a:t>
          </a:r>
        </a:p>
      </dsp:txBody>
      <dsp:txXfrm>
        <a:off x="2287710" y="3557182"/>
        <a:ext cx="939001" cy="856208"/>
      </dsp:txXfrm>
    </dsp:sp>
    <dsp:sp modelId="{33F576D6-DD73-424B-A83C-E13FCAF0194B}">
      <dsp:nvSpPr>
        <dsp:cNvPr id="0" name=""/>
        <dsp:cNvSpPr/>
      </dsp:nvSpPr>
      <dsp:spPr>
        <a:xfrm>
          <a:off x="1109256" y="2106671"/>
          <a:ext cx="1321693" cy="1281642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Enabling factors and barriers</a:t>
          </a:r>
        </a:p>
      </dsp:txBody>
      <dsp:txXfrm>
        <a:off x="1302813" y="2294363"/>
        <a:ext cx="934579" cy="906258"/>
      </dsp:txXfrm>
    </dsp:sp>
    <dsp:sp modelId="{9432F7C3-B34B-4F89-93A8-7257F62FB689}">
      <dsp:nvSpPr>
        <dsp:cNvPr id="0" name=""/>
        <dsp:cNvSpPr/>
      </dsp:nvSpPr>
      <dsp:spPr>
        <a:xfrm>
          <a:off x="1432552" y="523146"/>
          <a:ext cx="1379690" cy="1361683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Impact of arrangement on children and young people</a:t>
          </a:r>
        </a:p>
      </dsp:txBody>
      <dsp:txXfrm>
        <a:off x="1634603" y="722560"/>
        <a:ext cx="975588" cy="9628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5131A6-3816-4D4E-8A43-E0E6EFC56771}">
      <dsp:nvSpPr>
        <dsp:cNvPr id="0" name=""/>
        <dsp:cNvSpPr/>
      </dsp:nvSpPr>
      <dsp:spPr>
        <a:xfrm rot="21300000">
          <a:off x="22810" y="1439868"/>
          <a:ext cx="7387688" cy="846001"/>
        </a:xfrm>
        <a:prstGeom prst="mathMinus">
          <a:avLst/>
        </a:prstGeom>
        <a:solidFill>
          <a:schemeClr val="accent6">
            <a:lumMod val="50000"/>
          </a:schemeClr>
        </a:solidFill>
        <a:ln w="63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AF6A6F0C-ED7D-4E55-A4FE-B446D8F8DE9A}">
      <dsp:nvSpPr>
        <dsp:cNvPr id="0" name=""/>
        <dsp:cNvSpPr/>
      </dsp:nvSpPr>
      <dsp:spPr>
        <a:xfrm>
          <a:off x="891997" y="186286"/>
          <a:ext cx="2229993" cy="1490295"/>
        </a:xfrm>
        <a:prstGeom prst="downArrow">
          <a:avLst/>
        </a:prstGeom>
        <a:solidFill>
          <a:schemeClr val="accent6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DD4E08B-74A4-401F-9CA6-415EF65AA770}">
      <dsp:nvSpPr>
        <dsp:cNvPr id="0" name=""/>
        <dsp:cNvSpPr/>
      </dsp:nvSpPr>
      <dsp:spPr>
        <a:xfrm>
          <a:off x="3939654" y="0"/>
          <a:ext cx="2378659" cy="15648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Parents holding onto their own negative experiences of education</a:t>
          </a:r>
        </a:p>
      </dsp:txBody>
      <dsp:txXfrm>
        <a:off x="3939654" y="0"/>
        <a:ext cx="2378659" cy="1564809"/>
      </dsp:txXfrm>
    </dsp:sp>
    <dsp:sp modelId="{3846D694-AE63-4DBF-BFE9-A55F0450AFB6}">
      <dsp:nvSpPr>
        <dsp:cNvPr id="0" name=""/>
        <dsp:cNvSpPr/>
      </dsp:nvSpPr>
      <dsp:spPr>
        <a:xfrm>
          <a:off x="4311319" y="2049155"/>
          <a:ext cx="2229993" cy="1490295"/>
        </a:xfrm>
        <a:prstGeom prst="upArrow">
          <a:avLst/>
        </a:prstGeom>
        <a:solidFill>
          <a:schemeClr val="accent6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0CFA1EE-D763-4D9C-A6F8-665BD07CAE1B}">
      <dsp:nvSpPr>
        <dsp:cNvPr id="0" name=""/>
        <dsp:cNvSpPr/>
      </dsp:nvSpPr>
      <dsp:spPr>
        <a:xfrm>
          <a:off x="1114996" y="2160928"/>
          <a:ext cx="2378659" cy="15648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8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1114996" y="2160928"/>
        <a:ext cx="2378659" cy="156480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5131A6-3816-4D4E-8A43-E0E6EFC56771}">
      <dsp:nvSpPr>
        <dsp:cNvPr id="0" name=""/>
        <dsp:cNvSpPr/>
      </dsp:nvSpPr>
      <dsp:spPr>
        <a:xfrm rot="21300000">
          <a:off x="22157" y="1404931"/>
          <a:ext cx="7251835" cy="825075"/>
        </a:xfrm>
        <a:prstGeom prst="mathMinus">
          <a:avLst/>
        </a:prstGeom>
        <a:solidFill>
          <a:schemeClr val="accent6">
            <a:lumMod val="50000"/>
          </a:schemeClr>
        </a:solidFill>
        <a:ln w="63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AF6A6F0C-ED7D-4E55-A4FE-B446D8F8DE9A}">
      <dsp:nvSpPr>
        <dsp:cNvPr id="0" name=""/>
        <dsp:cNvSpPr/>
      </dsp:nvSpPr>
      <dsp:spPr>
        <a:xfrm>
          <a:off x="875538" y="181746"/>
          <a:ext cx="2188845" cy="1453975"/>
        </a:xfrm>
        <a:prstGeom prst="downArrow">
          <a:avLst/>
        </a:prstGeom>
        <a:solidFill>
          <a:schemeClr val="accent6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DD4E08B-74A4-401F-9CA6-415EF65AA770}">
      <dsp:nvSpPr>
        <dsp:cNvPr id="0" name=""/>
        <dsp:cNvSpPr/>
      </dsp:nvSpPr>
      <dsp:spPr>
        <a:xfrm>
          <a:off x="3866959" y="0"/>
          <a:ext cx="2334768" cy="15266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Feeling no sense of belonging in mainstream provision</a:t>
          </a:r>
        </a:p>
      </dsp:txBody>
      <dsp:txXfrm>
        <a:off x="3866959" y="0"/>
        <a:ext cx="2334768" cy="1526673"/>
      </dsp:txXfrm>
    </dsp:sp>
    <dsp:sp modelId="{3846D694-AE63-4DBF-BFE9-A55F0450AFB6}">
      <dsp:nvSpPr>
        <dsp:cNvPr id="0" name=""/>
        <dsp:cNvSpPr/>
      </dsp:nvSpPr>
      <dsp:spPr>
        <a:xfrm>
          <a:off x="4231767" y="1999215"/>
          <a:ext cx="2188845" cy="1453975"/>
        </a:xfrm>
        <a:prstGeom prst="upArrow">
          <a:avLst/>
        </a:prstGeom>
        <a:solidFill>
          <a:schemeClr val="accent6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0CFA1EE-D763-4D9C-A6F8-665BD07CAE1B}">
      <dsp:nvSpPr>
        <dsp:cNvPr id="0" name=""/>
        <dsp:cNvSpPr/>
      </dsp:nvSpPr>
      <dsp:spPr>
        <a:xfrm>
          <a:off x="1094422" y="2108264"/>
          <a:ext cx="2334768" cy="15266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4048" tIns="384048" rIns="384048" bIns="384048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1094422" y="2108264"/>
        <a:ext cx="2334768" cy="152667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5131A6-3816-4D4E-8A43-E0E6EFC56771}">
      <dsp:nvSpPr>
        <dsp:cNvPr id="0" name=""/>
        <dsp:cNvSpPr/>
      </dsp:nvSpPr>
      <dsp:spPr>
        <a:xfrm rot="21300000">
          <a:off x="21682" y="1460786"/>
          <a:ext cx="7022351" cy="804165"/>
        </a:xfrm>
        <a:prstGeom prst="mathMinus">
          <a:avLst/>
        </a:prstGeom>
        <a:solidFill>
          <a:schemeClr val="accent6">
            <a:lumMod val="50000"/>
          </a:schemeClr>
        </a:solidFill>
        <a:ln w="63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AF6A6F0C-ED7D-4E55-A4FE-B446D8F8DE9A}">
      <dsp:nvSpPr>
        <dsp:cNvPr id="0" name=""/>
        <dsp:cNvSpPr/>
      </dsp:nvSpPr>
      <dsp:spPr>
        <a:xfrm>
          <a:off x="847886" y="186286"/>
          <a:ext cx="2119715" cy="1490295"/>
        </a:xfrm>
        <a:prstGeom prst="downArrow">
          <a:avLst/>
        </a:prstGeom>
        <a:solidFill>
          <a:schemeClr val="accent6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DD4E08B-74A4-401F-9CA6-415EF65AA770}">
      <dsp:nvSpPr>
        <dsp:cNvPr id="0" name=""/>
        <dsp:cNvSpPr/>
      </dsp:nvSpPr>
      <dsp:spPr>
        <a:xfrm>
          <a:off x="3744830" y="0"/>
          <a:ext cx="2261029" cy="15648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Constrained social geographies of some students in Alternative Provision</a:t>
          </a:r>
        </a:p>
      </dsp:txBody>
      <dsp:txXfrm>
        <a:off x="3744830" y="0"/>
        <a:ext cx="2261029" cy="1564809"/>
      </dsp:txXfrm>
    </dsp:sp>
    <dsp:sp modelId="{3846D694-AE63-4DBF-BFE9-A55F0450AFB6}">
      <dsp:nvSpPr>
        <dsp:cNvPr id="0" name=""/>
        <dsp:cNvSpPr/>
      </dsp:nvSpPr>
      <dsp:spPr>
        <a:xfrm>
          <a:off x="4098115" y="2049155"/>
          <a:ext cx="2119715" cy="1490295"/>
        </a:xfrm>
        <a:prstGeom prst="upArrow">
          <a:avLst/>
        </a:prstGeom>
        <a:solidFill>
          <a:schemeClr val="accent6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0CFA1EE-D763-4D9C-A6F8-665BD07CAE1B}">
      <dsp:nvSpPr>
        <dsp:cNvPr id="0" name=""/>
        <dsp:cNvSpPr/>
      </dsp:nvSpPr>
      <dsp:spPr>
        <a:xfrm>
          <a:off x="1059857" y="2160928"/>
          <a:ext cx="2261029" cy="15648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8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1059857" y="2160928"/>
        <a:ext cx="2261029" cy="15648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7E5443-0AA0-4397-9468-C64D36CF5F65}" type="datetimeFigureOut">
              <a:rPr lang="en-GB" smtClean="0"/>
              <a:t>21/01/2025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852EB4-27A0-4DBE-9E54-B3F5CBFA862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0316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852EB4-27A0-4DBE-9E54-B3F5CBFA8624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8416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852EB4-27A0-4DBE-9E54-B3F5CBFA8624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18635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852EB4-27A0-4DBE-9E54-B3F5CBFA8624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94726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852EB4-27A0-4DBE-9E54-B3F5CBFA8624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79653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852EB4-27A0-4DBE-9E54-B3F5CBFA8624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35075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852EB4-27A0-4DBE-9E54-B3F5CBFA8624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5514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C387E-6791-83F6-C99B-AF2AEDD44E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774B65-C2FA-B3AE-D513-E964080A3F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F5E238-D2C7-2CFA-DDB4-C18F9DDC6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EFC46-36A1-497E-AD7E-4355450B419F}" type="datetimeFigureOut">
              <a:rPr lang="en-GB" smtClean="0"/>
              <a:t>21/01/2025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137030-CC8A-4E42-B2E2-262CE560B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AE403D-31FB-FADD-6380-1544F177F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CB095-4399-4201-BDF3-CCE45B9CC8A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2153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81F93E-CEE4-FFA1-A3FF-43E26FE4E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C92BE5-28D3-BB16-5D30-063863F445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8B4A5-3ED8-773F-D7F4-D8AAF8AEB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EFC46-36A1-497E-AD7E-4355450B419F}" type="datetimeFigureOut">
              <a:rPr lang="en-GB" smtClean="0"/>
              <a:t>21/01/2025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B8380E-228F-DE8C-0F8F-0B4590EFC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D326E0-FF9F-BE62-CA74-B68A11409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CB095-4399-4201-BDF3-CCE45B9CC8A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6356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614585-036D-BFC2-6D75-F80AA6033B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E92FD2-C603-09C4-6CFE-B462247468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3DFCA0-F45E-517A-F2B0-6896D6791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EFC46-36A1-497E-AD7E-4355450B419F}" type="datetimeFigureOut">
              <a:rPr lang="en-GB" smtClean="0"/>
              <a:t>21/01/2025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0C06DB-0DEE-7DDC-0E19-3F519AC53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5E17D6-9F7F-0ED9-06BA-8A41CAB66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CB095-4399-4201-BDF3-CCE45B9CC8A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74258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6982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721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6654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733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3891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9985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3604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099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2D4C8-69C5-8184-42DD-317A83E0C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6BFECE-7CB8-0FA7-8C22-C25CA0ECC6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78ED6C-13CD-F499-B101-D9DB59CF7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EFC46-36A1-497E-AD7E-4355450B419F}" type="datetimeFigureOut">
              <a:rPr lang="en-GB" smtClean="0"/>
              <a:t>21/01/2025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7D373C-BE67-FAA1-A06C-A91AADFA3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D77B65-4694-8AF9-9632-B65995C46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CB095-4399-4201-BDF3-CCE45B9CC8A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98020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0183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3512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326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9C059-C4BB-B8A5-5FD7-2F197ACBA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B51AF2-894B-AE4C-1AF9-CDFA4F67DC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B658AF-31D9-8AC1-0A71-0669B13C1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EFC46-36A1-497E-AD7E-4355450B419F}" type="datetimeFigureOut">
              <a:rPr lang="en-GB" smtClean="0"/>
              <a:t>21/01/2025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73CBC0-26CF-6397-FE2B-5B9908EB4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F70424-DE55-DC0F-84A1-8E30E8C9B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CB095-4399-4201-BDF3-CCE45B9CC8A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6313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77F94D-79C0-EDA4-C718-762472808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44C984-DBE7-29D8-6B7C-5164BED667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413A15-5171-0487-B66E-F72A6CD12D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CE2A47-0743-EDC8-FF0A-B0B3836FA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EFC46-36A1-497E-AD7E-4355450B419F}" type="datetimeFigureOut">
              <a:rPr lang="en-GB" smtClean="0"/>
              <a:t>21/01/2025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92109C-671A-6090-02FD-3AE297D2D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2AC12D-5D67-BA58-B4ED-FA02768A9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CB095-4399-4201-BDF3-CCE45B9CC8A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6099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4D5D7-9A2A-F68D-E6CA-2D1911754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38C67F-44DD-17B0-0007-8D79C5DC1B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90AFF9-3062-0983-1E79-0A544BE50D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CAF992-2D7A-43B9-A318-04CD66C2AC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74A67A-F4F9-9275-2B17-10C48BB42F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6D4F946-3692-8C22-FA98-9467FA690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EFC46-36A1-497E-AD7E-4355450B419F}" type="datetimeFigureOut">
              <a:rPr lang="en-GB" smtClean="0"/>
              <a:t>21/01/2025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2517FFA-6638-9172-68A6-C7AB94BFF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754F9DB-865C-FBE7-1CED-72B005992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CB095-4399-4201-BDF3-CCE45B9CC8A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391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2A9E5-419A-D5AB-0D95-86CBE6B90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DF5451-1CD8-9E41-86BE-CD3A623F9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EFC46-36A1-497E-AD7E-4355450B419F}" type="datetimeFigureOut">
              <a:rPr lang="en-GB" smtClean="0"/>
              <a:t>21/01/2025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A6F6C2-4E3B-5D76-17B5-8F880FED2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437D96-85CA-4555-E1E2-F70AACA47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CB095-4399-4201-BDF3-CCE45B9CC8A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1942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60754A4-402B-6D74-0037-C89EFE780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EFC46-36A1-497E-AD7E-4355450B419F}" type="datetimeFigureOut">
              <a:rPr lang="en-GB" smtClean="0"/>
              <a:t>21/01/2025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3C8A60-4DE7-7275-9B5A-94AF26E9D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D3011B-B805-F402-65D3-5AF555217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CB095-4399-4201-BDF3-CCE45B9CC8A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3450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6ABF4-F2E7-A7C4-D2B2-5BA69026F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88024-3786-D823-4B56-71279C25EB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401213-AF5A-91B4-3FAE-DD97323BFC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59B88-1292-E3C9-DFC1-D5E1D463D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EFC46-36A1-497E-AD7E-4355450B419F}" type="datetimeFigureOut">
              <a:rPr lang="en-GB" smtClean="0"/>
              <a:t>21/01/2025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CE8330-D808-485B-3E62-3457DA479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0A5694-F40A-100A-F4FC-8E10AE886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CB095-4399-4201-BDF3-CCE45B9CC8A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8898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BC034-84B7-8298-2145-16826E280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6EF9E4-5598-BEF8-F73D-A7BDAA2298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7A6A59-DC9F-6221-FCA3-35D48423FE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98059A-5449-A48B-2045-89E4003F1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EFC46-36A1-497E-AD7E-4355450B419F}" type="datetimeFigureOut">
              <a:rPr lang="en-GB" smtClean="0"/>
              <a:t>21/01/2025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5D945D-2020-ADF1-8B64-7B0DC1A74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A17019-7F82-FC8B-6CB1-0C608FD29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CB095-4399-4201-BDF3-CCE45B9CC8A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9011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CCEED1-5FBD-F61E-9A15-396BF475B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CC3411-5385-4F36-F637-009003E0A6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8152C8-51F5-F69A-6B5D-48D66AA93B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03EFC46-36A1-497E-AD7E-4355450B419F}" type="datetimeFigureOut">
              <a:rPr lang="en-GB" smtClean="0"/>
              <a:t>21/01/2025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11B8EB-0B76-588D-D0D3-A67472A9E9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FB12DD-CC2A-4AB7-093A-3391E5F5EF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2CB095-4399-4201-BDF3-CCE45B9CC8A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6362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9ECC47-44A3-46FB-97A6-95AD30D19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277" y="325768"/>
            <a:ext cx="103346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Agenda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F06038-DD5E-488B-A5C2-047A67FC9B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7276" y="1873250"/>
            <a:ext cx="103346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DA6C79-BC52-4016-BFF8-949B2DADD726}"/>
              </a:ext>
            </a:extLst>
          </p:cNvPr>
          <p:cNvSpPr txBox="1"/>
          <p:nvPr userDrawn="1"/>
        </p:nvSpPr>
        <p:spPr>
          <a:xfrm>
            <a:off x="11353800" y="1"/>
            <a:ext cx="838200" cy="6858000"/>
          </a:xfrm>
          <a:prstGeom prst="rect">
            <a:avLst/>
          </a:prstGeom>
          <a:solidFill>
            <a:srgbClr val="244072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2F253AC9-602D-4BAF-B403-766003460018}"/>
              </a:ext>
            </a:extLst>
          </p:cNvPr>
          <p:cNvSpPr/>
          <p:nvPr userDrawn="1"/>
        </p:nvSpPr>
        <p:spPr>
          <a:xfrm>
            <a:off x="10534650" y="2638425"/>
            <a:ext cx="1657350" cy="1600200"/>
          </a:xfrm>
          <a:prstGeom prst="flowChartConnector">
            <a:avLst/>
          </a:prstGeom>
          <a:solidFill>
            <a:schemeClr val="bg1"/>
          </a:solidFill>
          <a:ln w="254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8D7B1ED7-4553-4960-AB3E-8AC8E2716E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5631" y="2953904"/>
            <a:ext cx="996336" cy="950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035483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196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iqmaward.com/iqm-flagship-school/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microsoft.com/office/2007/relationships/hdphoto" Target="../media/hdphoto1.wdp"/><Relationship Id="rId5" Type="http://schemas.openxmlformats.org/officeDocument/2006/relationships/hyperlink" Target="https://iqmaward.com/iqm-centre-of-excellence/" TargetMode="External"/><Relationship Id="rId10" Type="http://schemas.openxmlformats.org/officeDocument/2006/relationships/image" Target="../media/image8.png"/><Relationship Id="rId4" Type="http://schemas.openxmlformats.org/officeDocument/2006/relationships/image" Target="../media/image4.sv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9.png"/><Relationship Id="rId7" Type="http://schemas.openxmlformats.org/officeDocument/2006/relationships/hyperlink" Target="https://iqmaward.com/iqm-centre-of-excellence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svg"/><Relationship Id="rId11" Type="http://schemas.openxmlformats.org/officeDocument/2006/relationships/image" Target="../media/image7.png"/><Relationship Id="rId5" Type="http://schemas.openxmlformats.org/officeDocument/2006/relationships/image" Target="../media/image3.png"/><Relationship Id="rId10" Type="http://schemas.openxmlformats.org/officeDocument/2006/relationships/hyperlink" Target="https://iqmaward.com/iqm-flagship-school/" TargetMode="External"/><Relationship Id="rId4" Type="http://schemas.openxmlformats.org/officeDocument/2006/relationships/image" Target="../media/image10.sv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iqmaward.com/iqm-centre-of-excellence/" TargetMode="External"/><Relationship Id="rId11" Type="http://schemas.openxmlformats.org/officeDocument/2006/relationships/hyperlink" Target="https://www.theguardian.com/education/2021/nov/05/ofsted-investigates-rise-in-primary-age-children-in-alternative-provision" TargetMode="External"/><Relationship Id="rId5" Type="http://schemas.openxmlformats.org/officeDocument/2006/relationships/image" Target="../media/image4.sv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hyperlink" Target="https://iqmaward.com/iqm-flagship-school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diagramQuickStyle" Target="../diagrams/quickStyle1.xml"/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12" Type="http://schemas.openxmlformats.org/officeDocument/2006/relationships/diagramLayout" Target="../diagrams/layou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iqmaward.com/iqm-centre-of-excellence/" TargetMode="External"/><Relationship Id="rId11" Type="http://schemas.openxmlformats.org/officeDocument/2006/relationships/diagramData" Target="../diagrams/data1.xml"/><Relationship Id="rId5" Type="http://schemas.openxmlformats.org/officeDocument/2006/relationships/image" Target="../media/image4.svg"/><Relationship Id="rId15" Type="http://schemas.microsoft.com/office/2007/relationships/diagramDrawing" Target="../diagrams/drawing1.xml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hyperlink" Target="https://iqmaward.com/iqm-flagship-school/" TargetMode="External"/><Relationship Id="rId14" Type="http://schemas.openxmlformats.org/officeDocument/2006/relationships/diagramColors" Target="../diagrams/colors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iqmaward.com/iqm-flagship-school/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hyperlink" Target="https://iqmaward.com/iqm-centre-of-excellence/" TargetMode="External"/><Relationship Id="rId4" Type="http://schemas.openxmlformats.org/officeDocument/2006/relationships/image" Target="../media/image4.svg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iqmaward.com/iqm-centre-of-excellence/" TargetMode="External"/><Relationship Id="rId5" Type="http://schemas.openxmlformats.org/officeDocument/2006/relationships/image" Target="../media/image4.sv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hyperlink" Target="https://iqmaward.com/iqm-flagship-school/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diagramQuickStyle" Target="../diagrams/quickStyle2.xml"/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12" Type="http://schemas.openxmlformats.org/officeDocument/2006/relationships/diagramLayout" Target="../diagrams/layou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iqmaward.com/iqm-centre-of-excellence/" TargetMode="External"/><Relationship Id="rId11" Type="http://schemas.openxmlformats.org/officeDocument/2006/relationships/diagramData" Target="../diagrams/data2.xml"/><Relationship Id="rId5" Type="http://schemas.openxmlformats.org/officeDocument/2006/relationships/image" Target="../media/image4.svg"/><Relationship Id="rId15" Type="http://schemas.microsoft.com/office/2007/relationships/diagramDrawing" Target="../diagrams/drawing2.xml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hyperlink" Target="https://iqmaward.com/iqm-flagship-school/" TargetMode="External"/><Relationship Id="rId14" Type="http://schemas.openxmlformats.org/officeDocument/2006/relationships/diagramColors" Target="../diagrams/colors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diagramQuickStyle" Target="../diagrams/quickStyle3.xml"/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12" Type="http://schemas.openxmlformats.org/officeDocument/2006/relationships/diagramLayout" Target="../diagrams/layou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iqmaward.com/iqm-centre-of-excellence/" TargetMode="External"/><Relationship Id="rId11" Type="http://schemas.openxmlformats.org/officeDocument/2006/relationships/diagramData" Target="../diagrams/data3.xml"/><Relationship Id="rId5" Type="http://schemas.openxmlformats.org/officeDocument/2006/relationships/image" Target="../media/image4.svg"/><Relationship Id="rId15" Type="http://schemas.microsoft.com/office/2007/relationships/diagramDrawing" Target="../diagrams/drawing3.xml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hyperlink" Target="https://iqmaward.com/iqm-flagship-school/" TargetMode="External"/><Relationship Id="rId14" Type="http://schemas.openxmlformats.org/officeDocument/2006/relationships/diagramColors" Target="../diagrams/colors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diagramQuickStyle" Target="../diagrams/quickStyle4.xml"/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12" Type="http://schemas.openxmlformats.org/officeDocument/2006/relationships/diagramLayout" Target="../diagrams/layou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iqmaward.com/iqm-centre-of-excellence/" TargetMode="External"/><Relationship Id="rId11" Type="http://schemas.openxmlformats.org/officeDocument/2006/relationships/diagramData" Target="../diagrams/data4.xml"/><Relationship Id="rId5" Type="http://schemas.openxmlformats.org/officeDocument/2006/relationships/image" Target="../media/image4.svg"/><Relationship Id="rId15" Type="http://schemas.microsoft.com/office/2007/relationships/diagramDrawing" Target="../diagrams/drawing4.xml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hyperlink" Target="https://iqmaward.com/iqm-flagship-school/" TargetMode="External"/><Relationship Id="rId14" Type="http://schemas.openxmlformats.org/officeDocument/2006/relationships/diagramColors" Target="../diagrams/colors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9.png"/><Relationship Id="rId7" Type="http://schemas.openxmlformats.org/officeDocument/2006/relationships/hyperlink" Target="https://iqmaward.com/iqm-centre-of-excellence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svg"/><Relationship Id="rId11" Type="http://schemas.openxmlformats.org/officeDocument/2006/relationships/image" Target="../media/image7.png"/><Relationship Id="rId5" Type="http://schemas.openxmlformats.org/officeDocument/2006/relationships/image" Target="../media/image3.png"/><Relationship Id="rId10" Type="http://schemas.openxmlformats.org/officeDocument/2006/relationships/hyperlink" Target="https://iqmaward.com/iqm-flagship-school/" TargetMode="External"/><Relationship Id="rId4" Type="http://schemas.openxmlformats.org/officeDocument/2006/relationships/image" Target="../media/image10.sv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125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053" t="-3076" r="-3076" b="-3053"/>
            </a:stretch>
          </a:blipFill>
        </p:spPr>
        <p:txBody>
          <a:bodyPr/>
          <a:lstStyle/>
          <a:p>
            <a:endParaRPr lang="en-GB" dirty="0"/>
          </a:p>
        </p:txBody>
      </p:sp>
      <p:grpSp>
        <p:nvGrpSpPr>
          <p:cNvPr id="3" name="Group 3"/>
          <p:cNvGrpSpPr/>
          <p:nvPr/>
        </p:nvGrpSpPr>
        <p:grpSpPr>
          <a:xfrm>
            <a:off x="9793141" y="-2645685"/>
            <a:ext cx="4111072" cy="4111072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4287D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800" dirty="0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9339831" y="5933540"/>
            <a:ext cx="3581179" cy="3581179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09A48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800" dirty="0"/>
            </a:p>
          </p:txBody>
        </p:sp>
      </p:grpSp>
      <p:sp>
        <p:nvSpPr>
          <p:cNvPr id="9" name="Freeform 9"/>
          <p:cNvSpPr/>
          <p:nvPr/>
        </p:nvSpPr>
        <p:spPr>
          <a:xfrm>
            <a:off x="-316973" y="-1486736"/>
            <a:ext cx="2818331" cy="10134321"/>
          </a:xfrm>
          <a:custGeom>
            <a:avLst/>
            <a:gdLst/>
            <a:ahLst/>
            <a:cxnLst/>
            <a:rect l="l" t="t" r="r" b="b"/>
            <a:pathLst>
              <a:path w="4227497" h="15201482">
                <a:moveTo>
                  <a:pt x="0" y="0"/>
                </a:moveTo>
                <a:lnTo>
                  <a:pt x="4227497" y="0"/>
                </a:lnTo>
                <a:lnTo>
                  <a:pt x="4227497" y="15201483"/>
                </a:lnTo>
                <a:lnTo>
                  <a:pt x="0" y="1520148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59585"/>
            </a:stretch>
          </a:blipFill>
        </p:spPr>
        <p:txBody>
          <a:bodyPr/>
          <a:lstStyle/>
          <a:p>
            <a:endParaRPr lang="en-GB" dirty="0"/>
          </a:p>
        </p:txBody>
      </p:sp>
      <p:grpSp>
        <p:nvGrpSpPr>
          <p:cNvPr id="10" name="Group 10"/>
          <p:cNvGrpSpPr/>
          <p:nvPr/>
        </p:nvGrpSpPr>
        <p:grpSpPr>
          <a:xfrm>
            <a:off x="0" y="685801"/>
            <a:ext cx="1985146" cy="5549911"/>
            <a:chOff x="0" y="0"/>
            <a:chExt cx="3970292" cy="11099823"/>
          </a:xfrm>
        </p:grpSpPr>
        <p:sp>
          <p:nvSpPr>
            <p:cNvPr id="11" name="Freeform 11">
              <a:hlinkClick r:id="rId5" tooltip="https://iqmaward.com/iqm-centre-of-excellence/"/>
            </p:cNvPr>
            <p:cNvSpPr/>
            <p:nvPr/>
          </p:nvSpPr>
          <p:spPr>
            <a:xfrm rot="-1079585">
              <a:off x="449508" y="405041"/>
              <a:ext cx="3115744" cy="3115744"/>
            </a:xfrm>
            <a:custGeom>
              <a:avLst/>
              <a:gdLst/>
              <a:ahLst/>
              <a:cxnLst/>
              <a:rect l="l" t="t" r="r" b="b"/>
              <a:pathLst>
                <a:path w="3115744" h="3115744">
                  <a:moveTo>
                    <a:pt x="0" y="0"/>
                  </a:moveTo>
                  <a:lnTo>
                    <a:pt x="3115743" y="0"/>
                  </a:lnTo>
                  <a:lnTo>
                    <a:pt x="3115743" y="3115743"/>
                  </a:lnTo>
                  <a:lnTo>
                    <a:pt x="0" y="31157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2" name="Freeform 12">
              <a:hlinkClick r:id="rId5" tooltip="https://iqmaward.com/iqm-centre-of-excellence/"/>
            </p:cNvPr>
            <p:cNvSpPr/>
            <p:nvPr/>
          </p:nvSpPr>
          <p:spPr>
            <a:xfrm rot="-1079585">
              <a:off x="405041" y="3934786"/>
              <a:ext cx="3115744" cy="3115744"/>
            </a:xfrm>
            <a:custGeom>
              <a:avLst/>
              <a:gdLst/>
              <a:ahLst/>
              <a:cxnLst/>
              <a:rect l="l" t="t" r="r" b="b"/>
              <a:pathLst>
                <a:path w="3115744" h="3115744">
                  <a:moveTo>
                    <a:pt x="0" y="0"/>
                  </a:moveTo>
                  <a:lnTo>
                    <a:pt x="3115743" y="0"/>
                  </a:lnTo>
                  <a:lnTo>
                    <a:pt x="3115743" y="3115743"/>
                  </a:lnTo>
                  <a:lnTo>
                    <a:pt x="0" y="31157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3" name="Freeform 13">
              <a:hlinkClick r:id="rId8" tooltip="https://iqmaward.com/iqm-flagship-school/"/>
            </p:cNvPr>
            <p:cNvSpPr/>
            <p:nvPr/>
          </p:nvSpPr>
          <p:spPr>
            <a:xfrm rot="-1079585">
              <a:off x="424108" y="7579039"/>
              <a:ext cx="3115744" cy="3115744"/>
            </a:xfrm>
            <a:custGeom>
              <a:avLst/>
              <a:gdLst/>
              <a:ahLst/>
              <a:cxnLst/>
              <a:rect l="l" t="t" r="r" b="b"/>
              <a:pathLst>
                <a:path w="3115744" h="3115744">
                  <a:moveTo>
                    <a:pt x="0" y="0"/>
                  </a:moveTo>
                  <a:lnTo>
                    <a:pt x="3115743" y="0"/>
                  </a:lnTo>
                  <a:lnTo>
                    <a:pt x="3115743" y="3115744"/>
                  </a:lnTo>
                  <a:lnTo>
                    <a:pt x="0" y="31157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n-GB" dirty="0"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722600" y="6326513"/>
            <a:ext cx="2279849" cy="2991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612"/>
              </a:lnSpc>
            </a:pPr>
            <a:r>
              <a:rPr lang="en-US" sz="1866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#IQMFamily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5D209F7-BD53-16B5-B7CF-9099C9CCEE9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731" b="96154" l="3863" r="99142">
                        <a14:foregroundMark x1="22318" y1="40385" x2="37768" y2="12500"/>
                        <a14:foregroundMark x1="37768" y1="12500" x2="55365" y2="14423"/>
                        <a14:foregroundMark x1="41202" y1="29808" x2="21459" y2="42308"/>
                        <a14:foregroundMark x1="21459" y1="42308" x2="44635" y2="53846"/>
                        <a14:foregroundMark x1="44635" y1="53846" x2="61803" y2="88462"/>
                        <a14:foregroundMark x1="11588" y1="42308" x2="14592" y2="82692"/>
                        <a14:foregroundMark x1="14592" y1="82692" x2="15021" y2="82692"/>
                        <a14:foregroundMark x1="3863" y1="52885" x2="6438" y2="63462"/>
                        <a14:foregroundMark x1="66953" y1="42308" x2="55794" y2="42308"/>
                        <a14:foregroundMark x1="52790" y1="46154" x2="54077" y2="44231"/>
                        <a14:foregroundMark x1="75966" y1="10577" x2="75966" y2="11538"/>
                        <a14:foregroundMark x1="77253" y1="6731" x2="77253" y2="6731"/>
                        <a14:foregroundMark x1="79399" y1="8654" x2="79399" y2="8654"/>
                        <a14:foregroundMark x1="88412" y1="10577" x2="88412" y2="10577"/>
                        <a14:foregroundMark x1="88841" y1="12500" x2="90129" y2="14423"/>
                        <a14:foregroundMark x1="90129" y1="52885" x2="90558" y2="51923"/>
                        <a14:foregroundMark x1="93133" y1="35577" x2="93562" y2="32692"/>
                        <a14:foregroundMark x1="95708" y1="50962" x2="95708" y2="50962"/>
                        <a14:foregroundMark x1="82403" y1="89423" x2="82403" y2="89423"/>
                        <a14:foregroundMark x1="99142" y1="49038" x2="98712" y2="51923"/>
                        <a14:foregroundMark x1="98712" y1="48077" x2="98283" y2="51923"/>
                        <a14:foregroundMark x1="60515" y1="94231" x2="60515" y2="94231"/>
                        <a14:foregroundMark x1="59657" y1="96154" x2="59657" y2="96154"/>
                        <a14:foregroundMark x1="33047" y1="57692" x2="32618" y2="57692"/>
                        <a14:foregroundMark x1="24464" y1="55769" x2="21459" y2="39423"/>
                        <a14:backgroundMark x1="59227" y1="97115" x2="59227" y2="97115"/>
                        <a14:backgroundMark x1="60086" y1="98077" x2="60086" y2="98077"/>
                        <a14:backgroundMark x1="60515" y1="98077" x2="60515" y2="98077"/>
                        <a14:backgroundMark x1="59657" y1="97115" x2="59657" y2="97115"/>
                        <a14:backgroundMark x1="60086" y1="97115" x2="60086" y2="97115"/>
                        <a14:backgroundMark x1="99571" y1="51923" x2="99571" y2="51923"/>
                        <a14:backgroundMark x1="99571" y1="48077" x2="99571" y2="48077"/>
                        <a14:backgroundMark x1="99571" y1="46154" x2="99571" y2="4615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39831" y="2808326"/>
            <a:ext cx="2604306" cy="1162437"/>
          </a:xfrm>
          <a:prstGeom prst="rect">
            <a:avLst/>
          </a:prstGeom>
        </p:spPr>
      </p:pic>
      <p:sp>
        <p:nvSpPr>
          <p:cNvPr id="17" name="TextBox 15">
            <a:extLst>
              <a:ext uri="{FF2B5EF4-FFF2-40B4-BE49-F238E27FC236}">
                <a16:creationId xmlns:a16="http://schemas.microsoft.com/office/drawing/2014/main" id="{D366AB64-3705-6EC9-1313-F58A155A5DFA}"/>
              </a:ext>
            </a:extLst>
          </p:cNvPr>
          <p:cNvSpPr txBox="1"/>
          <p:nvPr/>
        </p:nvSpPr>
        <p:spPr>
          <a:xfrm>
            <a:off x="2630756" y="553446"/>
            <a:ext cx="9502765" cy="23134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400" b="1" dirty="0">
                <a:solidFill>
                  <a:srgbClr val="1B704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Working with unregistered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400" b="1" dirty="0">
                <a:solidFill>
                  <a:srgbClr val="1B704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 providers to ensure quality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400" b="1" dirty="0">
                <a:solidFill>
                  <a:srgbClr val="1B704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all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7C14596-18BE-41CF-FE70-9DB74C566603}"/>
              </a:ext>
            </a:extLst>
          </p:cNvPr>
          <p:cNvSpPr txBox="1"/>
          <p:nvPr/>
        </p:nvSpPr>
        <p:spPr>
          <a:xfrm>
            <a:off x="2630756" y="2974477"/>
            <a:ext cx="8817532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Presented by Lisa Ingleby	</a:t>
            </a:r>
          </a:p>
          <a:p>
            <a:r>
              <a:rPr lang="en-GB" sz="32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  <a:p>
            <a:r>
              <a:rPr lang="en-US" sz="32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Inclusive Provision and Pastoral </a:t>
            </a:r>
          </a:p>
          <a:p>
            <a:r>
              <a:rPr lang="en-US" sz="32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Support Lead at Education Durham/Durham County Council</a:t>
            </a:r>
          </a:p>
        </p:txBody>
      </p:sp>
    </p:spTree>
    <p:extLst>
      <p:ext uri="{BB962C8B-B14F-4D97-AF65-F5344CB8AC3E}">
        <p14:creationId xmlns:p14="http://schemas.microsoft.com/office/powerpoint/2010/main" val="5048471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053" t="-3076" r="-3076" b="-3053"/>
            </a:stretch>
          </a:blipFill>
        </p:spPr>
        <p:txBody>
          <a:bodyPr/>
          <a:lstStyle/>
          <a:p>
            <a:pPr defTabSz="609630"/>
            <a:endParaRPr lang="en-GB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863381" y="849175"/>
            <a:ext cx="633371" cy="633371"/>
          </a:xfrm>
          <a:custGeom>
            <a:avLst/>
            <a:gdLst/>
            <a:ahLst/>
            <a:cxnLst/>
            <a:rect l="l" t="t" r="r" b="b"/>
            <a:pathLst>
              <a:path w="950056" h="950056">
                <a:moveTo>
                  <a:pt x="0" y="0"/>
                </a:moveTo>
                <a:lnTo>
                  <a:pt x="950056" y="0"/>
                </a:lnTo>
                <a:lnTo>
                  <a:pt x="950056" y="950056"/>
                </a:lnTo>
                <a:lnTo>
                  <a:pt x="0" y="9500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GB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-415217" y="-1486736"/>
            <a:ext cx="2799713" cy="10067370"/>
          </a:xfrm>
          <a:custGeom>
            <a:avLst/>
            <a:gdLst/>
            <a:ahLst/>
            <a:cxnLst/>
            <a:rect l="l" t="t" r="r" b="b"/>
            <a:pathLst>
              <a:path w="4199569" h="15101055">
                <a:moveTo>
                  <a:pt x="0" y="0"/>
                </a:moveTo>
                <a:lnTo>
                  <a:pt x="4199569" y="0"/>
                </a:lnTo>
                <a:lnTo>
                  <a:pt x="4199569" y="15101055"/>
                </a:lnTo>
                <a:lnTo>
                  <a:pt x="0" y="1510105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259585"/>
            </a:stretch>
          </a:blipFill>
        </p:spPr>
        <p:txBody>
          <a:bodyPr/>
          <a:lstStyle/>
          <a:p>
            <a:pPr defTabSz="609630"/>
            <a:endParaRPr lang="en-GB" sz="1200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0" y="685801"/>
            <a:ext cx="1985146" cy="5549911"/>
            <a:chOff x="0" y="0"/>
            <a:chExt cx="3970292" cy="11099823"/>
          </a:xfrm>
        </p:grpSpPr>
        <p:sp>
          <p:nvSpPr>
            <p:cNvPr id="7" name="Freeform 7">
              <a:hlinkClick r:id="rId7" tooltip="https://iqmaward.com/iqm-centre-of-excellence/"/>
            </p:cNvPr>
            <p:cNvSpPr/>
            <p:nvPr/>
          </p:nvSpPr>
          <p:spPr>
            <a:xfrm rot="-1079585">
              <a:off x="449508" y="405041"/>
              <a:ext cx="3115744" cy="3115744"/>
            </a:xfrm>
            <a:custGeom>
              <a:avLst/>
              <a:gdLst/>
              <a:ahLst/>
              <a:cxnLst/>
              <a:rect l="l" t="t" r="r" b="b"/>
              <a:pathLst>
                <a:path w="3115744" h="3115744">
                  <a:moveTo>
                    <a:pt x="0" y="0"/>
                  </a:moveTo>
                  <a:lnTo>
                    <a:pt x="3115743" y="0"/>
                  </a:lnTo>
                  <a:lnTo>
                    <a:pt x="3115743" y="3115743"/>
                  </a:lnTo>
                  <a:lnTo>
                    <a:pt x="0" y="31157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GB" sz="12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Freeform 8">
              <a:hlinkClick r:id="rId7" tooltip="https://iqmaward.com/iqm-centre-of-excellence/"/>
            </p:cNvPr>
            <p:cNvSpPr/>
            <p:nvPr/>
          </p:nvSpPr>
          <p:spPr>
            <a:xfrm rot="-1079585">
              <a:off x="405041" y="3934786"/>
              <a:ext cx="3115744" cy="3115744"/>
            </a:xfrm>
            <a:custGeom>
              <a:avLst/>
              <a:gdLst/>
              <a:ahLst/>
              <a:cxnLst/>
              <a:rect l="l" t="t" r="r" b="b"/>
              <a:pathLst>
                <a:path w="3115744" h="3115744">
                  <a:moveTo>
                    <a:pt x="0" y="0"/>
                  </a:moveTo>
                  <a:lnTo>
                    <a:pt x="3115743" y="0"/>
                  </a:lnTo>
                  <a:lnTo>
                    <a:pt x="3115743" y="3115743"/>
                  </a:lnTo>
                  <a:lnTo>
                    <a:pt x="0" y="31157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GB" sz="12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Freeform 9">
              <a:hlinkClick r:id="rId10" tooltip="https://iqmaward.com/iqm-flagship-school/"/>
            </p:cNvPr>
            <p:cNvSpPr/>
            <p:nvPr/>
          </p:nvSpPr>
          <p:spPr>
            <a:xfrm rot="-1079585">
              <a:off x="424108" y="7579039"/>
              <a:ext cx="3115744" cy="3115744"/>
            </a:xfrm>
            <a:custGeom>
              <a:avLst/>
              <a:gdLst/>
              <a:ahLst/>
              <a:cxnLst/>
              <a:rect l="l" t="t" r="r" b="b"/>
              <a:pathLst>
                <a:path w="3115744" h="3115744">
                  <a:moveTo>
                    <a:pt x="0" y="0"/>
                  </a:moveTo>
                  <a:lnTo>
                    <a:pt x="3115743" y="0"/>
                  </a:lnTo>
                  <a:lnTo>
                    <a:pt x="3115743" y="3115744"/>
                  </a:lnTo>
                  <a:lnTo>
                    <a:pt x="0" y="31157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GB" sz="1200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0" name="TextBox 15">
            <a:extLst>
              <a:ext uri="{FF2B5EF4-FFF2-40B4-BE49-F238E27FC236}">
                <a16:creationId xmlns:a16="http://schemas.microsoft.com/office/drawing/2014/main" id="{02C9999D-4198-09D6-90FF-6AC11D4EF742}"/>
              </a:ext>
            </a:extLst>
          </p:cNvPr>
          <p:cNvSpPr txBox="1"/>
          <p:nvPr/>
        </p:nvSpPr>
        <p:spPr>
          <a:xfrm>
            <a:off x="1684525" y="352598"/>
            <a:ext cx="9502765" cy="5992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4000" b="1" dirty="0">
                <a:solidFill>
                  <a:srgbClr val="1B704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Questions</a:t>
            </a:r>
            <a:endParaRPr lang="en-GB" sz="4000" dirty="0">
              <a:solidFill>
                <a:srgbClr val="1B7046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125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053" t="-3076" r="-3076" b="-3053"/>
            </a:stretch>
          </a:blipFill>
        </p:spPr>
        <p:txBody>
          <a:bodyPr/>
          <a:lstStyle/>
          <a:p>
            <a:endParaRPr lang="en-GB" dirty="0"/>
          </a:p>
        </p:txBody>
      </p:sp>
      <p:grpSp>
        <p:nvGrpSpPr>
          <p:cNvPr id="3" name="Group 3"/>
          <p:cNvGrpSpPr/>
          <p:nvPr/>
        </p:nvGrpSpPr>
        <p:grpSpPr>
          <a:xfrm>
            <a:off x="9793141" y="-2645685"/>
            <a:ext cx="4111072" cy="4111072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4287D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800" dirty="0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9339831" y="5933540"/>
            <a:ext cx="3581179" cy="3581179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09A48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800" dirty="0"/>
            </a:p>
          </p:txBody>
        </p:sp>
      </p:grpSp>
      <p:sp>
        <p:nvSpPr>
          <p:cNvPr id="9" name="Freeform 9"/>
          <p:cNvSpPr/>
          <p:nvPr/>
        </p:nvSpPr>
        <p:spPr>
          <a:xfrm>
            <a:off x="-316973" y="-1486736"/>
            <a:ext cx="2818331" cy="10134321"/>
          </a:xfrm>
          <a:custGeom>
            <a:avLst/>
            <a:gdLst/>
            <a:ahLst/>
            <a:cxnLst/>
            <a:rect l="l" t="t" r="r" b="b"/>
            <a:pathLst>
              <a:path w="4227497" h="15201482">
                <a:moveTo>
                  <a:pt x="0" y="0"/>
                </a:moveTo>
                <a:lnTo>
                  <a:pt x="4227497" y="0"/>
                </a:lnTo>
                <a:lnTo>
                  <a:pt x="4227497" y="15201483"/>
                </a:lnTo>
                <a:lnTo>
                  <a:pt x="0" y="1520148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259585"/>
            </a:stretch>
          </a:blipFill>
        </p:spPr>
        <p:txBody>
          <a:bodyPr/>
          <a:lstStyle/>
          <a:p>
            <a:endParaRPr lang="en-GB" dirty="0"/>
          </a:p>
        </p:txBody>
      </p:sp>
      <p:grpSp>
        <p:nvGrpSpPr>
          <p:cNvPr id="10" name="Group 10"/>
          <p:cNvGrpSpPr/>
          <p:nvPr/>
        </p:nvGrpSpPr>
        <p:grpSpPr>
          <a:xfrm>
            <a:off x="0" y="685801"/>
            <a:ext cx="1985146" cy="5549911"/>
            <a:chOff x="0" y="0"/>
            <a:chExt cx="3970292" cy="11099823"/>
          </a:xfrm>
        </p:grpSpPr>
        <p:sp>
          <p:nvSpPr>
            <p:cNvPr id="11" name="Freeform 11">
              <a:hlinkClick r:id="rId6" tooltip="https://iqmaward.com/iqm-centre-of-excellence/"/>
            </p:cNvPr>
            <p:cNvSpPr/>
            <p:nvPr/>
          </p:nvSpPr>
          <p:spPr>
            <a:xfrm rot="-1079585">
              <a:off x="449508" y="405041"/>
              <a:ext cx="3115744" cy="3115744"/>
            </a:xfrm>
            <a:custGeom>
              <a:avLst/>
              <a:gdLst/>
              <a:ahLst/>
              <a:cxnLst/>
              <a:rect l="l" t="t" r="r" b="b"/>
              <a:pathLst>
                <a:path w="3115744" h="3115744">
                  <a:moveTo>
                    <a:pt x="0" y="0"/>
                  </a:moveTo>
                  <a:lnTo>
                    <a:pt x="3115743" y="0"/>
                  </a:lnTo>
                  <a:lnTo>
                    <a:pt x="3115743" y="3115743"/>
                  </a:lnTo>
                  <a:lnTo>
                    <a:pt x="0" y="31157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2" name="Freeform 12">
              <a:hlinkClick r:id="rId6" tooltip="https://iqmaward.com/iqm-centre-of-excellence/"/>
            </p:cNvPr>
            <p:cNvSpPr/>
            <p:nvPr/>
          </p:nvSpPr>
          <p:spPr>
            <a:xfrm rot="-1079585">
              <a:off x="405041" y="3934786"/>
              <a:ext cx="3115744" cy="3115744"/>
            </a:xfrm>
            <a:custGeom>
              <a:avLst/>
              <a:gdLst/>
              <a:ahLst/>
              <a:cxnLst/>
              <a:rect l="l" t="t" r="r" b="b"/>
              <a:pathLst>
                <a:path w="3115744" h="3115744">
                  <a:moveTo>
                    <a:pt x="0" y="0"/>
                  </a:moveTo>
                  <a:lnTo>
                    <a:pt x="3115743" y="0"/>
                  </a:lnTo>
                  <a:lnTo>
                    <a:pt x="3115743" y="3115743"/>
                  </a:lnTo>
                  <a:lnTo>
                    <a:pt x="0" y="31157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3" name="Freeform 13">
              <a:hlinkClick r:id="rId9" tooltip="https://iqmaward.com/iqm-flagship-school/"/>
            </p:cNvPr>
            <p:cNvSpPr/>
            <p:nvPr/>
          </p:nvSpPr>
          <p:spPr>
            <a:xfrm rot="-1079585">
              <a:off x="424108" y="7579039"/>
              <a:ext cx="3115744" cy="3115744"/>
            </a:xfrm>
            <a:custGeom>
              <a:avLst/>
              <a:gdLst/>
              <a:ahLst/>
              <a:cxnLst/>
              <a:rect l="l" t="t" r="r" b="b"/>
              <a:pathLst>
                <a:path w="3115744" h="3115744">
                  <a:moveTo>
                    <a:pt x="0" y="0"/>
                  </a:moveTo>
                  <a:lnTo>
                    <a:pt x="3115743" y="0"/>
                  </a:lnTo>
                  <a:lnTo>
                    <a:pt x="3115743" y="3115744"/>
                  </a:lnTo>
                  <a:lnTo>
                    <a:pt x="0" y="31157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  <p:txBody>
            <a:bodyPr/>
            <a:lstStyle/>
            <a:p>
              <a:endParaRPr lang="en-GB" dirty="0"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722600" y="6326513"/>
            <a:ext cx="2279849" cy="2991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612"/>
              </a:lnSpc>
            </a:pPr>
            <a:r>
              <a:rPr lang="en-US" sz="1866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#IQMFamily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9696AEC2-C7E0-2931-ADB5-9C313A23C448}"/>
              </a:ext>
            </a:extLst>
          </p:cNvPr>
          <p:cNvSpPr txBox="1">
            <a:spLocks/>
          </p:cNvSpPr>
          <p:nvPr/>
        </p:nvSpPr>
        <p:spPr>
          <a:xfrm>
            <a:off x="2101331" y="810301"/>
            <a:ext cx="103346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AA35924F-98C3-B90E-3667-ACDC0ED9347E}"/>
              </a:ext>
            </a:extLst>
          </p:cNvPr>
          <p:cNvSpPr txBox="1">
            <a:spLocks/>
          </p:cNvSpPr>
          <p:nvPr/>
        </p:nvSpPr>
        <p:spPr>
          <a:xfrm>
            <a:off x="2501358" y="1451192"/>
            <a:ext cx="911809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11"/>
              </a:rPr>
              <a:t>Ofsted investigates rise in primary-age children in alternative provision | Ofsted | The Guardian</a:t>
            </a: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rgbClr val="121212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Exclusive: Chief inspector says some children excluded from school are placed in unregistered, unsafe settings</a:t>
            </a:r>
          </a:p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rgbClr val="121212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Guardian, November 2021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B1768E32-F9F9-E733-D856-6284A8D304CD}"/>
              </a:ext>
            </a:extLst>
          </p:cNvPr>
          <p:cNvSpPr txBox="1"/>
          <p:nvPr/>
        </p:nvSpPr>
        <p:spPr>
          <a:xfrm>
            <a:off x="1981980" y="379882"/>
            <a:ext cx="9502765" cy="5393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600" b="1" dirty="0">
                <a:solidFill>
                  <a:srgbClr val="1B704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have we heard about AP?</a:t>
            </a:r>
            <a:endParaRPr lang="en-GB" sz="3600" dirty="0">
              <a:solidFill>
                <a:srgbClr val="1B7046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945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125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053" t="-3076" r="-3076" b="-3053"/>
            </a:stretch>
          </a:blipFill>
        </p:spPr>
        <p:txBody>
          <a:bodyPr/>
          <a:lstStyle/>
          <a:p>
            <a:endParaRPr lang="en-GB" dirty="0"/>
          </a:p>
        </p:txBody>
      </p:sp>
      <p:grpSp>
        <p:nvGrpSpPr>
          <p:cNvPr id="3" name="Group 3"/>
          <p:cNvGrpSpPr/>
          <p:nvPr/>
        </p:nvGrpSpPr>
        <p:grpSpPr>
          <a:xfrm>
            <a:off x="9793141" y="-2645685"/>
            <a:ext cx="4111072" cy="4111072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4287D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800" dirty="0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9322075" y="5960173"/>
            <a:ext cx="3581179" cy="3581179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09A48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800" dirty="0"/>
            </a:p>
          </p:txBody>
        </p:sp>
      </p:grpSp>
      <p:sp>
        <p:nvSpPr>
          <p:cNvPr id="9" name="Freeform 9"/>
          <p:cNvSpPr/>
          <p:nvPr/>
        </p:nvSpPr>
        <p:spPr>
          <a:xfrm>
            <a:off x="-316973" y="-1486736"/>
            <a:ext cx="2818331" cy="10134321"/>
          </a:xfrm>
          <a:custGeom>
            <a:avLst/>
            <a:gdLst/>
            <a:ahLst/>
            <a:cxnLst/>
            <a:rect l="l" t="t" r="r" b="b"/>
            <a:pathLst>
              <a:path w="4227497" h="15201482">
                <a:moveTo>
                  <a:pt x="0" y="0"/>
                </a:moveTo>
                <a:lnTo>
                  <a:pt x="4227497" y="0"/>
                </a:lnTo>
                <a:lnTo>
                  <a:pt x="4227497" y="15201483"/>
                </a:lnTo>
                <a:lnTo>
                  <a:pt x="0" y="1520148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259585"/>
            </a:stretch>
          </a:blipFill>
        </p:spPr>
        <p:txBody>
          <a:bodyPr/>
          <a:lstStyle/>
          <a:p>
            <a:endParaRPr lang="en-GB" dirty="0"/>
          </a:p>
        </p:txBody>
      </p:sp>
      <p:grpSp>
        <p:nvGrpSpPr>
          <p:cNvPr id="10" name="Group 10"/>
          <p:cNvGrpSpPr/>
          <p:nvPr/>
        </p:nvGrpSpPr>
        <p:grpSpPr>
          <a:xfrm>
            <a:off x="0" y="685801"/>
            <a:ext cx="1985146" cy="5549911"/>
            <a:chOff x="0" y="0"/>
            <a:chExt cx="3970292" cy="11099823"/>
          </a:xfrm>
        </p:grpSpPr>
        <p:sp>
          <p:nvSpPr>
            <p:cNvPr id="11" name="Freeform 11">
              <a:hlinkClick r:id="rId6" tooltip="https://iqmaward.com/iqm-centre-of-excellence/"/>
            </p:cNvPr>
            <p:cNvSpPr/>
            <p:nvPr/>
          </p:nvSpPr>
          <p:spPr>
            <a:xfrm rot="-1079585">
              <a:off x="449508" y="405041"/>
              <a:ext cx="3115744" cy="3115744"/>
            </a:xfrm>
            <a:custGeom>
              <a:avLst/>
              <a:gdLst/>
              <a:ahLst/>
              <a:cxnLst/>
              <a:rect l="l" t="t" r="r" b="b"/>
              <a:pathLst>
                <a:path w="3115744" h="3115744">
                  <a:moveTo>
                    <a:pt x="0" y="0"/>
                  </a:moveTo>
                  <a:lnTo>
                    <a:pt x="3115743" y="0"/>
                  </a:lnTo>
                  <a:lnTo>
                    <a:pt x="3115743" y="3115743"/>
                  </a:lnTo>
                  <a:lnTo>
                    <a:pt x="0" y="31157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2" name="Freeform 12">
              <a:hlinkClick r:id="rId6" tooltip="https://iqmaward.com/iqm-centre-of-excellence/"/>
            </p:cNvPr>
            <p:cNvSpPr/>
            <p:nvPr/>
          </p:nvSpPr>
          <p:spPr>
            <a:xfrm rot="-1079585">
              <a:off x="405041" y="3934786"/>
              <a:ext cx="3115744" cy="3115744"/>
            </a:xfrm>
            <a:custGeom>
              <a:avLst/>
              <a:gdLst/>
              <a:ahLst/>
              <a:cxnLst/>
              <a:rect l="l" t="t" r="r" b="b"/>
              <a:pathLst>
                <a:path w="3115744" h="3115744">
                  <a:moveTo>
                    <a:pt x="0" y="0"/>
                  </a:moveTo>
                  <a:lnTo>
                    <a:pt x="3115743" y="0"/>
                  </a:lnTo>
                  <a:lnTo>
                    <a:pt x="3115743" y="3115743"/>
                  </a:lnTo>
                  <a:lnTo>
                    <a:pt x="0" y="31157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3" name="Freeform 13">
              <a:hlinkClick r:id="rId9" tooltip="https://iqmaward.com/iqm-flagship-school/"/>
            </p:cNvPr>
            <p:cNvSpPr/>
            <p:nvPr/>
          </p:nvSpPr>
          <p:spPr>
            <a:xfrm rot="-1079585">
              <a:off x="424108" y="7579039"/>
              <a:ext cx="3115744" cy="3115744"/>
            </a:xfrm>
            <a:custGeom>
              <a:avLst/>
              <a:gdLst/>
              <a:ahLst/>
              <a:cxnLst/>
              <a:rect l="l" t="t" r="r" b="b"/>
              <a:pathLst>
                <a:path w="3115744" h="3115744">
                  <a:moveTo>
                    <a:pt x="0" y="0"/>
                  </a:moveTo>
                  <a:lnTo>
                    <a:pt x="3115743" y="0"/>
                  </a:lnTo>
                  <a:lnTo>
                    <a:pt x="3115743" y="3115744"/>
                  </a:lnTo>
                  <a:lnTo>
                    <a:pt x="0" y="31157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  <p:txBody>
            <a:bodyPr/>
            <a:lstStyle/>
            <a:p>
              <a:endParaRPr lang="en-GB" dirty="0"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722600" y="6326513"/>
            <a:ext cx="2279849" cy="2991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612"/>
              </a:lnSpc>
            </a:pPr>
            <a:r>
              <a:rPr lang="en-US" sz="1866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#IQMFamily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B25E0E91-E1B0-6CE5-E598-09644467BC95}"/>
              </a:ext>
            </a:extLst>
          </p:cNvPr>
          <p:cNvSpPr txBox="1">
            <a:spLocks/>
          </p:cNvSpPr>
          <p:nvPr/>
        </p:nvSpPr>
        <p:spPr>
          <a:xfrm>
            <a:off x="2204993" y="252121"/>
            <a:ext cx="809724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8" name="Diagram 17">
            <a:extLst>
              <a:ext uri="{FF2B5EF4-FFF2-40B4-BE49-F238E27FC236}">
                <a16:creationId xmlns:a16="http://schemas.microsoft.com/office/drawing/2014/main" id="{E59968C2-11E8-E31A-2D5D-2E95AFC2821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79884639"/>
              </p:ext>
            </p:extLst>
          </p:nvPr>
        </p:nvGraphicFramePr>
        <p:xfrm>
          <a:off x="3333391" y="1682254"/>
          <a:ext cx="7120769" cy="44824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15" name="TextBox 15">
            <a:extLst>
              <a:ext uri="{FF2B5EF4-FFF2-40B4-BE49-F238E27FC236}">
                <a16:creationId xmlns:a16="http://schemas.microsoft.com/office/drawing/2014/main" id="{919BBFAB-E5C0-B12D-C481-14B715ED736E}"/>
              </a:ext>
            </a:extLst>
          </p:cNvPr>
          <p:cNvSpPr txBox="1"/>
          <p:nvPr/>
        </p:nvSpPr>
        <p:spPr>
          <a:xfrm>
            <a:off x="2142392" y="294452"/>
            <a:ext cx="9502765" cy="11321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b="1" dirty="0">
                <a:solidFill>
                  <a:srgbClr val="1B704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Thematic Review of Alternative             Provision in Local Areas </a:t>
            </a:r>
          </a:p>
        </p:txBody>
      </p:sp>
    </p:spTree>
    <p:extLst>
      <p:ext uri="{BB962C8B-B14F-4D97-AF65-F5344CB8AC3E}">
        <p14:creationId xmlns:p14="http://schemas.microsoft.com/office/powerpoint/2010/main" val="3313426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125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053" t="-3076" r="-3076" b="-3053"/>
            </a:stretch>
          </a:blipFill>
        </p:spPr>
        <p:txBody>
          <a:bodyPr/>
          <a:lstStyle/>
          <a:p>
            <a:endParaRPr lang="en-GB" dirty="0"/>
          </a:p>
        </p:txBody>
      </p:sp>
      <p:grpSp>
        <p:nvGrpSpPr>
          <p:cNvPr id="3" name="Group 3"/>
          <p:cNvGrpSpPr/>
          <p:nvPr/>
        </p:nvGrpSpPr>
        <p:grpSpPr>
          <a:xfrm>
            <a:off x="9793141" y="-2645685"/>
            <a:ext cx="4111072" cy="4111072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4287D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800" dirty="0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9339831" y="5933540"/>
            <a:ext cx="3581179" cy="3581179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09A48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800" dirty="0"/>
            </a:p>
          </p:txBody>
        </p:sp>
      </p:grpSp>
      <p:sp>
        <p:nvSpPr>
          <p:cNvPr id="9" name="Freeform 9"/>
          <p:cNvSpPr/>
          <p:nvPr/>
        </p:nvSpPr>
        <p:spPr>
          <a:xfrm>
            <a:off x="-316973" y="-1486736"/>
            <a:ext cx="2818331" cy="10134321"/>
          </a:xfrm>
          <a:custGeom>
            <a:avLst/>
            <a:gdLst/>
            <a:ahLst/>
            <a:cxnLst/>
            <a:rect l="l" t="t" r="r" b="b"/>
            <a:pathLst>
              <a:path w="4227497" h="15201482">
                <a:moveTo>
                  <a:pt x="0" y="0"/>
                </a:moveTo>
                <a:lnTo>
                  <a:pt x="4227497" y="0"/>
                </a:lnTo>
                <a:lnTo>
                  <a:pt x="4227497" y="15201483"/>
                </a:lnTo>
                <a:lnTo>
                  <a:pt x="0" y="1520148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59585"/>
            </a:stretch>
          </a:blipFill>
        </p:spPr>
        <p:txBody>
          <a:bodyPr/>
          <a:lstStyle/>
          <a:p>
            <a:endParaRPr lang="en-GB" dirty="0"/>
          </a:p>
        </p:txBody>
      </p:sp>
      <p:grpSp>
        <p:nvGrpSpPr>
          <p:cNvPr id="10" name="Group 10"/>
          <p:cNvGrpSpPr/>
          <p:nvPr/>
        </p:nvGrpSpPr>
        <p:grpSpPr>
          <a:xfrm>
            <a:off x="0" y="685801"/>
            <a:ext cx="1985146" cy="5549911"/>
            <a:chOff x="0" y="0"/>
            <a:chExt cx="3970292" cy="11099823"/>
          </a:xfrm>
        </p:grpSpPr>
        <p:sp>
          <p:nvSpPr>
            <p:cNvPr id="11" name="Freeform 11">
              <a:hlinkClick r:id="rId5" tooltip="https://iqmaward.com/iqm-centre-of-excellence/"/>
            </p:cNvPr>
            <p:cNvSpPr/>
            <p:nvPr/>
          </p:nvSpPr>
          <p:spPr>
            <a:xfrm rot="-1079585">
              <a:off x="449508" y="405041"/>
              <a:ext cx="3115744" cy="3115744"/>
            </a:xfrm>
            <a:custGeom>
              <a:avLst/>
              <a:gdLst/>
              <a:ahLst/>
              <a:cxnLst/>
              <a:rect l="l" t="t" r="r" b="b"/>
              <a:pathLst>
                <a:path w="3115744" h="3115744">
                  <a:moveTo>
                    <a:pt x="0" y="0"/>
                  </a:moveTo>
                  <a:lnTo>
                    <a:pt x="3115743" y="0"/>
                  </a:lnTo>
                  <a:lnTo>
                    <a:pt x="3115743" y="3115743"/>
                  </a:lnTo>
                  <a:lnTo>
                    <a:pt x="0" y="31157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2" name="Freeform 12">
              <a:hlinkClick r:id="rId5" tooltip="https://iqmaward.com/iqm-centre-of-excellence/"/>
            </p:cNvPr>
            <p:cNvSpPr/>
            <p:nvPr/>
          </p:nvSpPr>
          <p:spPr>
            <a:xfrm rot="-1079585">
              <a:off x="405041" y="3934786"/>
              <a:ext cx="3115744" cy="3115744"/>
            </a:xfrm>
            <a:custGeom>
              <a:avLst/>
              <a:gdLst/>
              <a:ahLst/>
              <a:cxnLst/>
              <a:rect l="l" t="t" r="r" b="b"/>
              <a:pathLst>
                <a:path w="3115744" h="3115744">
                  <a:moveTo>
                    <a:pt x="0" y="0"/>
                  </a:moveTo>
                  <a:lnTo>
                    <a:pt x="3115743" y="0"/>
                  </a:lnTo>
                  <a:lnTo>
                    <a:pt x="3115743" y="3115743"/>
                  </a:lnTo>
                  <a:lnTo>
                    <a:pt x="0" y="31157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3" name="Freeform 13">
              <a:hlinkClick r:id="rId8" tooltip="https://iqmaward.com/iqm-flagship-school/"/>
            </p:cNvPr>
            <p:cNvSpPr/>
            <p:nvPr/>
          </p:nvSpPr>
          <p:spPr>
            <a:xfrm rot="-1079585">
              <a:off x="424108" y="7579039"/>
              <a:ext cx="3115744" cy="3115744"/>
            </a:xfrm>
            <a:custGeom>
              <a:avLst/>
              <a:gdLst/>
              <a:ahLst/>
              <a:cxnLst/>
              <a:rect l="l" t="t" r="r" b="b"/>
              <a:pathLst>
                <a:path w="3115744" h="3115744">
                  <a:moveTo>
                    <a:pt x="0" y="0"/>
                  </a:moveTo>
                  <a:lnTo>
                    <a:pt x="3115743" y="0"/>
                  </a:lnTo>
                  <a:lnTo>
                    <a:pt x="3115743" y="3115744"/>
                  </a:lnTo>
                  <a:lnTo>
                    <a:pt x="0" y="31157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n-GB" dirty="0"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722600" y="6326513"/>
            <a:ext cx="2279849" cy="2991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612"/>
              </a:lnSpc>
            </a:pPr>
            <a:r>
              <a:rPr lang="en-US" sz="1866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#IQMFamily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B25E0E91-E1B0-6CE5-E598-09644467BC95}"/>
              </a:ext>
            </a:extLst>
          </p:cNvPr>
          <p:cNvSpPr txBox="1">
            <a:spLocks/>
          </p:cNvSpPr>
          <p:nvPr/>
        </p:nvSpPr>
        <p:spPr>
          <a:xfrm>
            <a:off x="2586385" y="264396"/>
            <a:ext cx="103346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BF4AB8C7-F35F-FE9C-5A0B-51E3DC9371D8}"/>
              </a:ext>
            </a:extLst>
          </p:cNvPr>
          <p:cNvSpPr txBox="1">
            <a:spLocks/>
          </p:cNvSpPr>
          <p:nvPr/>
        </p:nvSpPr>
        <p:spPr>
          <a:xfrm>
            <a:off x="2586385" y="1196570"/>
            <a:ext cx="910269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Education Inspection Framework (EIF)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Paragraph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415 - 421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‘Evaluating schools’ use of alternative provision’ 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Inspectors must evaluate how well a school continues to take responsibility for its students who attend alternative or off-site provision. 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Inspectors need to be assured that leaders have ensured that the alternative provision is a suitable and safe placement that will meet students’ academic/vocational/technical needs, pastoral needs and, if appropriate, SEND needs. </a:t>
            </a:r>
          </a:p>
        </p:txBody>
      </p:sp>
      <p:sp>
        <p:nvSpPr>
          <p:cNvPr id="19" name="TextBox 15">
            <a:extLst>
              <a:ext uri="{FF2B5EF4-FFF2-40B4-BE49-F238E27FC236}">
                <a16:creationId xmlns:a16="http://schemas.microsoft.com/office/drawing/2014/main" id="{68F8B058-C846-C1C9-DC69-3A05F2F88B4B}"/>
              </a:ext>
            </a:extLst>
          </p:cNvPr>
          <p:cNvSpPr txBox="1"/>
          <p:nvPr/>
        </p:nvSpPr>
        <p:spPr>
          <a:xfrm>
            <a:off x="1981980" y="379882"/>
            <a:ext cx="9502765" cy="5393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600" b="1" dirty="0">
                <a:solidFill>
                  <a:srgbClr val="1B704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Ofsted will look for</a:t>
            </a:r>
            <a:endParaRPr lang="en-GB" sz="3600" dirty="0">
              <a:solidFill>
                <a:srgbClr val="1B7046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54805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125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053" t="-3076" r="-3076" b="-3053"/>
            </a:stretch>
          </a:blipFill>
        </p:spPr>
        <p:txBody>
          <a:bodyPr/>
          <a:lstStyle/>
          <a:p>
            <a:endParaRPr lang="en-GB" dirty="0"/>
          </a:p>
        </p:txBody>
      </p:sp>
      <p:grpSp>
        <p:nvGrpSpPr>
          <p:cNvPr id="3" name="Group 3"/>
          <p:cNvGrpSpPr/>
          <p:nvPr/>
        </p:nvGrpSpPr>
        <p:grpSpPr>
          <a:xfrm>
            <a:off x="9793141" y="-2645685"/>
            <a:ext cx="4111072" cy="4111072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4287D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800" dirty="0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9339831" y="5933540"/>
            <a:ext cx="3581179" cy="3581179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09A48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800" dirty="0"/>
            </a:p>
          </p:txBody>
        </p:sp>
      </p:grpSp>
      <p:sp>
        <p:nvSpPr>
          <p:cNvPr id="9" name="Freeform 9"/>
          <p:cNvSpPr/>
          <p:nvPr/>
        </p:nvSpPr>
        <p:spPr>
          <a:xfrm>
            <a:off x="-316973" y="-1486736"/>
            <a:ext cx="2818331" cy="10134321"/>
          </a:xfrm>
          <a:custGeom>
            <a:avLst/>
            <a:gdLst/>
            <a:ahLst/>
            <a:cxnLst/>
            <a:rect l="l" t="t" r="r" b="b"/>
            <a:pathLst>
              <a:path w="4227497" h="15201482">
                <a:moveTo>
                  <a:pt x="0" y="0"/>
                </a:moveTo>
                <a:lnTo>
                  <a:pt x="4227497" y="0"/>
                </a:lnTo>
                <a:lnTo>
                  <a:pt x="4227497" y="15201483"/>
                </a:lnTo>
                <a:lnTo>
                  <a:pt x="0" y="1520148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259585"/>
            </a:stretch>
          </a:blipFill>
        </p:spPr>
        <p:txBody>
          <a:bodyPr/>
          <a:lstStyle/>
          <a:p>
            <a:endParaRPr lang="en-GB" dirty="0"/>
          </a:p>
        </p:txBody>
      </p:sp>
      <p:grpSp>
        <p:nvGrpSpPr>
          <p:cNvPr id="10" name="Group 10"/>
          <p:cNvGrpSpPr/>
          <p:nvPr/>
        </p:nvGrpSpPr>
        <p:grpSpPr>
          <a:xfrm>
            <a:off x="0" y="685801"/>
            <a:ext cx="1985146" cy="5549911"/>
            <a:chOff x="0" y="0"/>
            <a:chExt cx="3970292" cy="11099823"/>
          </a:xfrm>
        </p:grpSpPr>
        <p:sp>
          <p:nvSpPr>
            <p:cNvPr id="11" name="Freeform 11">
              <a:hlinkClick r:id="rId6" tooltip="https://iqmaward.com/iqm-centre-of-excellence/"/>
            </p:cNvPr>
            <p:cNvSpPr/>
            <p:nvPr/>
          </p:nvSpPr>
          <p:spPr>
            <a:xfrm rot="-1079585">
              <a:off x="449508" y="405041"/>
              <a:ext cx="3115744" cy="3115744"/>
            </a:xfrm>
            <a:custGeom>
              <a:avLst/>
              <a:gdLst/>
              <a:ahLst/>
              <a:cxnLst/>
              <a:rect l="l" t="t" r="r" b="b"/>
              <a:pathLst>
                <a:path w="3115744" h="3115744">
                  <a:moveTo>
                    <a:pt x="0" y="0"/>
                  </a:moveTo>
                  <a:lnTo>
                    <a:pt x="3115743" y="0"/>
                  </a:lnTo>
                  <a:lnTo>
                    <a:pt x="3115743" y="3115743"/>
                  </a:lnTo>
                  <a:lnTo>
                    <a:pt x="0" y="31157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2" name="Freeform 12">
              <a:hlinkClick r:id="rId6" tooltip="https://iqmaward.com/iqm-centre-of-excellence/"/>
            </p:cNvPr>
            <p:cNvSpPr/>
            <p:nvPr/>
          </p:nvSpPr>
          <p:spPr>
            <a:xfrm rot="-1079585">
              <a:off x="405041" y="3934786"/>
              <a:ext cx="3115744" cy="3115744"/>
            </a:xfrm>
            <a:custGeom>
              <a:avLst/>
              <a:gdLst/>
              <a:ahLst/>
              <a:cxnLst/>
              <a:rect l="l" t="t" r="r" b="b"/>
              <a:pathLst>
                <a:path w="3115744" h="3115744">
                  <a:moveTo>
                    <a:pt x="0" y="0"/>
                  </a:moveTo>
                  <a:lnTo>
                    <a:pt x="3115743" y="0"/>
                  </a:lnTo>
                  <a:lnTo>
                    <a:pt x="3115743" y="3115743"/>
                  </a:lnTo>
                  <a:lnTo>
                    <a:pt x="0" y="31157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3" name="Freeform 13">
              <a:hlinkClick r:id="rId9" tooltip="https://iqmaward.com/iqm-flagship-school/"/>
            </p:cNvPr>
            <p:cNvSpPr/>
            <p:nvPr/>
          </p:nvSpPr>
          <p:spPr>
            <a:xfrm rot="-1079585">
              <a:off x="424108" y="7579039"/>
              <a:ext cx="3115744" cy="3115744"/>
            </a:xfrm>
            <a:custGeom>
              <a:avLst/>
              <a:gdLst/>
              <a:ahLst/>
              <a:cxnLst/>
              <a:rect l="l" t="t" r="r" b="b"/>
              <a:pathLst>
                <a:path w="3115744" h="3115744">
                  <a:moveTo>
                    <a:pt x="0" y="0"/>
                  </a:moveTo>
                  <a:lnTo>
                    <a:pt x="3115743" y="0"/>
                  </a:lnTo>
                  <a:lnTo>
                    <a:pt x="3115743" y="3115744"/>
                  </a:lnTo>
                  <a:lnTo>
                    <a:pt x="0" y="31157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  <p:txBody>
            <a:bodyPr/>
            <a:lstStyle/>
            <a:p>
              <a:endParaRPr lang="en-GB" dirty="0"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722600" y="6326513"/>
            <a:ext cx="2279849" cy="2991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612"/>
              </a:lnSpc>
            </a:pPr>
            <a:r>
              <a:rPr lang="en-US" sz="1866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#IQMFamily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52BE8F42-65AE-A0CB-6FFA-9E017EEA3760}"/>
              </a:ext>
            </a:extLst>
          </p:cNvPr>
          <p:cNvSpPr txBox="1">
            <a:spLocks/>
          </p:cNvSpPr>
          <p:nvPr/>
        </p:nvSpPr>
        <p:spPr>
          <a:xfrm>
            <a:off x="2451458" y="252121"/>
            <a:ext cx="103346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E40F9C8-DE88-A506-28C3-A417C56409C2}"/>
              </a:ext>
            </a:extLst>
          </p:cNvPr>
          <p:cNvSpPr txBox="1">
            <a:spLocks/>
          </p:cNvSpPr>
          <p:nvPr/>
        </p:nvSpPr>
        <p:spPr>
          <a:xfrm>
            <a:off x="2543075" y="1253331"/>
            <a:ext cx="9117229" cy="43513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Inspectors will consider…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reasons why leaders considered off-site provision to be the best option for the students concerned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whether leaders have made the appropriate checks on the registration status of the provision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safeguarding checks leaders have made and continue to make to ensure that the provision is a safe place for their students to attend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extent to which leaders ensure that students benefit from a well-planned and sequenced, well-taught, broad and balanced curriculum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attendance and behaviour of the students who attend the provision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well the provision promotes the students’ personal development.</a:t>
            </a:r>
          </a:p>
        </p:txBody>
      </p:sp>
      <p:sp>
        <p:nvSpPr>
          <p:cNvPr id="17" name="TextBox 15">
            <a:extLst>
              <a:ext uri="{FF2B5EF4-FFF2-40B4-BE49-F238E27FC236}">
                <a16:creationId xmlns:a16="http://schemas.microsoft.com/office/drawing/2014/main" id="{6FFC009A-ECD7-849F-DC3F-FC548C4733AC}"/>
              </a:ext>
            </a:extLst>
          </p:cNvPr>
          <p:cNvSpPr txBox="1"/>
          <p:nvPr/>
        </p:nvSpPr>
        <p:spPr>
          <a:xfrm>
            <a:off x="1981980" y="379882"/>
            <a:ext cx="9502765" cy="5393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600" b="1" dirty="0">
                <a:solidFill>
                  <a:srgbClr val="1B704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Ofsted will look for</a:t>
            </a:r>
            <a:endParaRPr lang="en-GB" sz="3600" dirty="0">
              <a:solidFill>
                <a:srgbClr val="1B7046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644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125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053" t="-3076" r="-3076" b="-3053"/>
            </a:stretch>
          </a:blipFill>
        </p:spPr>
        <p:txBody>
          <a:bodyPr/>
          <a:lstStyle/>
          <a:p>
            <a:endParaRPr lang="en-GB" dirty="0"/>
          </a:p>
        </p:txBody>
      </p:sp>
      <p:grpSp>
        <p:nvGrpSpPr>
          <p:cNvPr id="3" name="Group 3"/>
          <p:cNvGrpSpPr/>
          <p:nvPr/>
        </p:nvGrpSpPr>
        <p:grpSpPr>
          <a:xfrm>
            <a:off x="9793141" y="-2645685"/>
            <a:ext cx="4111072" cy="4111072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4287D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800" dirty="0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9339831" y="5933540"/>
            <a:ext cx="3581179" cy="3581179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09A48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800" dirty="0"/>
            </a:p>
          </p:txBody>
        </p:sp>
      </p:grpSp>
      <p:sp>
        <p:nvSpPr>
          <p:cNvPr id="9" name="Freeform 9"/>
          <p:cNvSpPr/>
          <p:nvPr/>
        </p:nvSpPr>
        <p:spPr>
          <a:xfrm>
            <a:off x="-316973" y="-1486736"/>
            <a:ext cx="2818331" cy="10134321"/>
          </a:xfrm>
          <a:custGeom>
            <a:avLst/>
            <a:gdLst/>
            <a:ahLst/>
            <a:cxnLst/>
            <a:rect l="l" t="t" r="r" b="b"/>
            <a:pathLst>
              <a:path w="4227497" h="15201482">
                <a:moveTo>
                  <a:pt x="0" y="0"/>
                </a:moveTo>
                <a:lnTo>
                  <a:pt x="4227497" y="0"/>
                </a:lnTo>
                <a:lnTo>
                  <a:pt x="4227497" y="15201483"/>
                </a:lnTo>
                <a:lnTo>
                  <a:pt x="0" y="1520148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259585"/>
            </a:stretch>
          </a:blipFill>
        </p:spPr>
        <p:txBody>
          <a:bodyPr/>
          <a:lstStyle/>
          <a:p>
            <a:endParaRPr lang="en-GB" dirty="0"/>
          </a:p>
        </p:txBody>
      </p:sp>
      <p:grpSp>
        <p:nvGrpSpPr>
          <p:cNvPr id="10" name="Group 10"/>
          <p:cNvGrpSpPr/>
          <p:nvPr/>
        </p:nvGrpSpPr>
        <p:grpSpPr>
          <a:xfrm>
            <a:off x="0" y="685801"/>
            <a:ext cx="1985146" cy="5549911"/>
            <a:chOff x="0" y="0"/>
            <a:chExt cx="3970292" cy="11099823"/>
          </a:xfrm>
        </p:grpSpPr>
        <p:sp>
          <p:nvSpPr>
            <p:cNvPr id="11" name="Freeform 11">
              <a:hlinkClick r:id="rId6" tooltip="https://iqmaward.com/iqm-centre-of-excellence/"/>
            </p:cNvPr>
            <p:cNvSpPr/>
            <p:nvPr/>
          </p:nvSpPr>
          <p:spPr>
            <a:xfrm rot="-1079585">
              <a:off x="449508" y="405041"/>
              <a:ext cx="3115744" cy="3115744"/>
            </a:xfrm>
            <a:custGeom>
              <a:avLst/>
              <a:gdLst/>
              <a:ahLst/>
              <a:cxnLst/>
              <a:rect l="l" t="t" r="r" b="b"/>
              <a:pathLst>
                <a:path w="3115744" h="3115744">
                  <a:moveTo>
                    <a:pt x="0" y="0"/>
                  </a:moveTo>
                  <a:lnTo>
                    <a:pt x="3115743" y="0"/>
                  </a:lnTo>
                  <a:lnTo>
                    <a:pt x="3115743" y="3115743"/>
                  </a:lnTo>
                  <a:lnTo>
                    <a:pt x="0" y="31157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2" name="Freeform 12">
              <a:hlinkClick r:id="rId6" tooltip="https://iqmaward.com/iqm-centre-of-excellence/"/>
            </p:cNvPr>
            <p:cNvSpPr/>
            <p:nvPr/>
          </p:nvSpPr>
          <p:spPr>
            <a:xfrm rot="-1079585">
              <a:off x="405041" y="3934786"/>
              <a:ext cx="3115744" cy="3115744"/>
            </a:xfrm>
            <a:custGeom>
              <a:avLst/>
              <a:gdLst/>
              <a:ahLst/>
              <a:cxnLst/>
              <a:rect l="l" t="t" r="r" b="b"/>
              <a:pathLst>
                <a:path w="3115744" h="3115744">
                  <a:moveTo>
                    <a:pt x="0" y="0"/>
                  </a:moveTo>
                  <a:lnTo>
                    <a:pt x="3115743" y="0"/>
                  </a:lnTo>
                  <a:lnTo>
                    <a:pt x="3115743" y="3115743"/>
                  </a:lnTo>
                  <a:lnTo>
                    <a:pt x="0" y="31157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3" name="Freeform 13">
              <a:hlinkClick r:id="rId9" tooltip="https://iqmaward.com/iqm-flagship-school/"/>
            </p:cNvPr>
            <p:cNvSpPr/>
            <p:nvPr/>
          </p:nvSpPr>
          <p:spPr>
            <a:xfrm rot="-1079585">
              <a:off x="424108" y="7579039"/>
              <a:ext cx="3115744" cy="3115744"/>
            </a:xfrm>
            <a:custGeom>
              <a:avLst/>
              <a:gdLst/>
              <a:ahLst/>
              <a:cxnLst/>
              <a:rect l="l" t="t" r="r" b="b"/>
              <a:pathLst>
                <a:path w="3115744" h="3115744">
                  <a:moveTo>
                    <a:pt x="0" y="0"/>
                  </a:moveTo>
                  <a:lnTo>
                    <a:pt x="3115743" y="0"/>
                  </a:lnTo>
                  <a:lnTo>
                    <a:pt x="3115743" y="3115744"/>
                  </a:lnTo>
                  <a:lnTo>
                    <a:pt x="0" y="31157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  <p:txBody>
            <a:bodyPr/>
            <a:lstStyle/>
            <a:p>
              <a:endParaRPr lang="en-GB" dirty="0"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722600" y="6326513"/>
            <a:ext cx="2279849" cy="2991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612"/>
              </a:lnSpc>
            </a:pPr>
            <a:r>
              <a:rPr lang="en-US" sz="1866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#IQMFamily</a:t>
            </a:r>
          </a:p>
        </p:txBody>
      </p: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49ADB01E-086D-7874-0650-1B39874F91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07005783"/>
              </p:ext>
            </p:extLst>
          </p:nvPr>
        </p:nvGraphicFramePr>
        <p:xfrm>
          <a:off x="2609850" y="1465387"/>
          <a:ext cx="7433310" cy="3725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B2979240-5FA9-DEF8-77ED-16FCC2D21316}"/>
              </a:ext>
            </a:extLst>
          </p:cNvPr>
          <p:cNvSpPr txBox="1"/>
          <p:nvPr/>
        </p:nvSpPr>
        <p:spPr>
          <a:xfrm>
            <a:off x="3733038" y="3892874"/>
            <a:ext cx="1883664" cy="137417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3792" tIns="113792" rIns="113792" bIns="113792" numCol="1" spcCol="1270" anchor="ctr" anchorCtr="0"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Stability across relationships and expectations</a:t>
            </a:r>
          </a:p>
        </p:txBody>
      </p:sp>
    </p:spTree>
    <p:extLst>
      <p:ext uri="{BB962C8B-B14F-4D97-AF65-F5344CB8AC3E}">
        <p14:creationId xmlns:p14="http://schemas.microsoft.com/office/powerpoint/2010/main" val="27492967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125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053" t="-3076" r="-3076" b="-3053"/>
            </a:stretch>
          </a:blipFill>
        </p:spPr>
        <p:txBody>
          <a:bodyPr/>
          <a:lstStyle/>
          <a:p>
            <a:endParaRPr lang="en-GB" dirty="0"/>
          </a:p>
        </p:txBody>
      </p:sp>
      <p:grpSp>
        <p:nvGrpSpPr>
          <p:cNvPr id="3" name="Group 3"/>
          <p:cNvGrpSpPr/>
          <p:nvPr/>
        </p:nvGrpSpPr>
        <p:grpSpPr>
          <a:xfrm>
            <a:off x="9793141" y="-2645685"/>
            <a:ext cx="4111072" cy="4111072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4287D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800" dirty="0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9339831" y="5933540"/>
            <a:ext cx="3581179" cy="3581179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09A48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800" dirty="0"/>
            </a:p>
          </p:txBody>
        </p:sp>
      </p:grpSp>
      <p:sp>
        <p:nvSpPr>
          <p:cNvPr id="9" name="Freeform 9"/>
          <p:cNvSpPr/>
          <p:nvPr/>
        </p:nvSpPr>
        <p:spPr>
          <a:xfrm>
            <a:off x="-316973" y="-1486736"/>
            <a:ext cx="2818331" cy="10134321"/>
          </a:xfrm>
          <a:custGeom>
            <a:avLst/>
            <a:gdLst/>
            <a:ahLst/>
            <a:cxnLst/>
            <a:rect l="l" t="t" r="r" b="b"/>
            <a:pathLst>
              <a:path w="4227497" h="15201482">
                <a:moveTo>
                  <a:pt x="0" y="0"/>
                </a:moveTo>
                <a:lnTo>
                  <a:pt x="4227497" y="0"/>
                </a:lnTo>
                <a:lnTo>
                  <a:pt x="4227497" y="15201483"/>
                </a:lnTo>
                <a:lnTo>
                  <a:pt x="0" y="1520148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259585"/>
            </a:stretch>
          </a:blipFill>
        </p:spPr>
        <p:txBody>
          <a:bodyPr/>
          <a:lstStyle/>
          <a:p>
            <a:endParaRPr lang="en-GB" dirty="0"/>
          </a:p>
        </p:txBody>
      </p:sp>
      <p:grpSp>
        <p:nvGrpSpPr>
          <p:cNvPr id="10" name="Group 10"/>
          <p:cNvGrpSpPr/>
          <p:nvPr/>
        </p:nvGrpSpPr>
        <p:grpSpPr>
          <a:xfrm>
            <a:off x="0" y="685801"/>
            <a:ext cx="1985146" cy="5549911"/>
            <a:chOff x="0" y="0"/>
            <a:chExt cx="3970292" cy="11099823"/>
          </a:xfrm>
        </p:grpSpPr>
        <p:sp>
          <p:nvSpPr>
            <p:cNvPr id="11" name="Freeform 11">
              <a:hlinkClick r:id="rId6" tooltip="https://iqmaward.com/iqm-centre-of-excellence/"/>
            </p:cNvPr>
            <p:cNvSpPr/>
            <p:nvPr/>
          </p:nvSpPr>
          <p:spPr>
            <a:xfrm rot="-1079585">
              <a:off x="449508" y="405041"/>
              <a:ext cx="3115744" cy="3115744"/>
            </a:xfrm>
            <a:custGeom>
              <a:avLst/>
              <a:gdLst/>
              <a:ahLst/>
              <a:cxnLst/>
              <a:rect l="l" t="t" r="r" b="b"/>
              <a:pathLst>
                <a:path w="3115744" h="3115744">
                  <a:moveTo>
                    <a:pt x="0" y="0"/>
                  </a:moveTo>
                  <a:lnTo>
                    <a:pt x="3115743" y="0"/>
                  </a:lnTo>
                  <a:lnTo>
                    <a:pt x="3115743" y="3115743"/>
                  </a:lnTo>
                  <a:lnTo>
                    <a:pt x="0" y="31157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2" name="Freeform 12">
              <a:hlinkClick r:id="rId6" tooltip="https://iqmaward.com/iqm-centre-of-excellence/"/>
            </p:cNvPr>
            <p:cNvSpPr/>
            <p:nvPr/>
          </p:nvSpPr>
          <p:spPr>
            <a:xfrm rot="-1079585">
              <a:off x="405041" y="3934786"/>
              <a:ext cx="3115744" cy="3115744"/>
            </a:xfrm>
            <a:custGeom>
              <a:avLst/>
              <a:gdLst/>
              <a:ahLst/>
              <a:cxnLst/>
              <a:rect l="l" t="t" r="r" b="b"/>
              <a:pathLst>
                <a:path w="3115744" h="3115744">
                  <a:moveTo>
                    <a:pt x="0" y="0"/>
                  </a:moveTo>
                  <a:lnTo>
                    <a:pt x="3115743" y="0"/>
                  </a:lnTo>
                  <a:lnTo>
                    <a:pt x="3115743" y="3115743"/>
                  </a:lnTo>
                  <a:lnTo>
                    <a:pt x="0" y="31157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3" name="Freeform 13">
              <a:hlinkClick r:id="rId9" tooltip="https://iqmaward.com/iqm-flagship-school/"/>
            </p:cNvPr>
            <p:cNvSpPr/>
            <p:nvPr/>
          </p:nvSpPr>
          <p:spPr>
            <a:xfrm rot="-1079585">
              <a:off x="424108" y="7579039"/>
              <a:ext cx="3115744" cy="3115744"/>
            </a:xfrm>
            <a:custGeom>
              <a:avLst/>
              <a:gdLst/>
              <a:ahLst/>
              <a:cxnLst/>
              <a:rect l="l" t="t" r="r" b="b"/>
              <a:pathLst>
                <a:path w="3115744" h="3115744">
                  <a:moveTo>
                    <a:pt x="0" y="0"/>
                  </a:moveTo>
                  <a:lnTo>
                    <a:pt x="3115743" y="0"/>
                  </a:lnTo>
                  <a:lnTo>
                    <a:pt x="3115743" y="3115744"/>
                  </a:lnTo>
                  <a:lnTo>
                    <a:pt x="0" y="31157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  <p:txBody>
            <a:bodyPr/>
            <a:lstStyle/>
            <a:p>
              <a:endParaRPr lang="en-GB" dirty="0"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722600" y="6326513"/>
            <a:ext cx="2279849" cy="2991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612"/>
              </a:lnSpc>
            </a:pPr>
            <a:r>
              <a:rPr lang="en-US" sz="1866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#IQMFamily</a:t>
            </a:r>
          </a:p>
        </p:txBody>
      </p: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650B9E1A-416E-122B-3A66-6D1D0B5D17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24936007"/>
              </p:ext>
            </p:extLst>
          </p:nvPr>
        </p:nvGraphicFramePr>
        <p:xfrm>
          <a:off x="2609850" y="1556187"/>
          <a:ext cx="7296150" cy="3634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grpSp>
        <p:nvGrpSpPr>
          <p:cNvPr id="15" name="Group 14">
            <a:extLst>
              <a:ext uri="{FF2B5EF4-FFF2-40B4-BE49-F238E27FC236}">
                <a16:creationId xmlns:a16="http://schemas.microsoft.com/office/drawing/2014/main" id="{7DF2598B-AD6B-7B1F-7F0C-24CE4D927E2B}"/>
              </a:ext>
            </a:extLst>
          </p:cNvPr>
          <p:cNvGrpSpPr/>
          <p:nvPr/>
        </p:nvGrpSpPr>
        <p:grpSpPr>
          <a:xfrm>
            <a:off x="3740658" y="4005529"/>
            <a:ext cx="1883664" cy="1374171"/>
            <a:chOff x="3119818" y="0"/>
            <a:chExt cx="1883664" cy="1374171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3D2E848-D50B-8727-17E7-719A2A334D26}"/>
                </a:ext>
              </a:extLst>
            </p:cNvPr>
            <p:cNvSpPr/>
            <p:nvPr/>
          </p:nvSpPr>
          <p:spPr>
            <a:xfrm>
              <a:off x="3119818" y="0"/>
              <a:ext cx="1883664" cy="1374171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3ED4701-3636-3405-87AE-87C6AD682CE3}"/>
                </a:ext>
              </a:extLst>
            </p:cNvPr>
            <p:cNvSpPr txBox="1"/>
            <p:nvPr/>
          </p:nvSpPr>
          <p:spPr>
            <a:xfrm>
              <a:off x="3119818" y="0"/>
              <a:ext cx="1883664" cy="13741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2" tIns="113792" rIns="113792" bIns="113792" numCol="1" spcCol="1270" anchor="ctr" anchorCtr="0"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Collaboration between alternative provision and mainstream provision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616172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125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053" t="-3076" r="-3076" b="-3053"/>
            </a:stretch>
          </a:blipFill>
        </p:spPr>
        <p:txBody>
          <a:bodyPr/>
          <a:lstStyle/>
          <a:p>
            <a:endParaRPr lang="en-GB" dirty="0"/>
          </a:p>
        </p:txBody>
      </p:sp>
      <p:grpSp>
        <p:nvGrpSpPr>
          <p:cNvPr id="3" name="Group 3"/>
          <p:cNvGrpSpPr/>
          <p:nvPr/>
        </p:nvGrpSpPr>
        <p:grpSpPr>
          <a:xfrm>
            <a:off x="9793141" y="-2645685"/>
            <a:ext cx="4111072" cy="4111072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4287D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800" dirty="0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9339831" y="5933540"/>
            <a:ext cx="3581179" cy="3581179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09A48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800" dirty="0"/>
            </a:p>
          </p:txBody>
        </p:sp>
      </p:grpSp>
      <p:sp>
        <p:nvSpPr>
          <p:cNvPr id="9" name="Freeform 9"/>
          <p:cNvSpPr/>
          <p:nvPr/>
        </p:nvSpPr>
        <p:spPr>
          <a:xfrm>
            <a:off x="-316973" y="-1486736"/>
            <a:ext cx="2818331" cy="10134321"/>
          </a:xfrm>
          <a:custGeom>
            <a:avLst/>
            <a:gdLst/>
            <a:ahLst/>
            <a:cxnLst/>
            <a:rect l="l" t="t" r="r" b="b"/>
            <a:pathLst>
              <a:path w="4227497" h="15201482">
                <a:moveTo>
                  <a:pt x="0" y="0"/>
                </a:moveTo>
                <a:lnTo>
                  <a:pt x="4227497" y="0"/>
                </a:lnTo>
                <a:lnTo>
                  <a:pt x="4227497" y="15201483"/>
                </a:lnTo>
                <a:lnTo>
                  <a:pt x="0" y="1520148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259585"/>
            </a:stretch>
          </a:blipFill>
        </p:spPr>
        <p:txBody>
          <a:bodyPr/>
          <a:lstStyle/>
          <a:p>
            <a:endParaRPr lang="en-GB" dirty="0"/>
          </a:p>
        </p:txBody>
      </p:sp>
      <p:grpSp>
        <p:nvGrpSpPr>
          <p:cNvPr id="10" name="Group 10"/>
          <p:cNvGrpSpPr/>
          <p:nvPr/>
        </p:nvGrpSpPr>
        <p:grpSpPr>
          <a:xfrm>
            <a:off x="0" y="685801"/>
            <a:ext cx="1985146" cy="5549911"/>
            <a:chOff x="0" y="0"/>
            <a:chExt cx="3970292" cy="11099823"/>
          </a:xfrm>
        </p:grpSpPr>
        <p:sp>
          <p:nvSpPr>
            <p:cNvPr id="11" name="Freeform 11">
              <a:hlinkClick r:id="rId6" tooltip="https://iqmaward.com/iqm-centre-of-excellence/"/>
            </p:cNvPr>
            <p:cNvSpPr/>
            <p:nvPr/>
          </p:nvSpPr>
          <p:spPr>
            <a:xfrm rot="-1079585">
              <a:off x="449508" y="405041"/>
              <a:ext cx="3115744" cy="3115744"/>
            </a:xfrm>
            <a:custGeom>
              <a:avLst/>
              <a:gdLst/>
              <a:ahLst/>
              <a:cxnLst/>
              <a:rect l="l" t="t" r="r" b="b"/>
              <a:pathLst>
                <a:path w="3115744" h="3115744">
                  <a:moveTo>
                    <a:pt x="0" y="0"/>
                  </a:moveTo>
                  <a:lnTo>
                    <a:pt x="3115743" y="0"/>
                  </a:lnTo>
                  <a:lnTo>
                    <a:pt x="3115743" y="3115743"/>
                  </a:lnTo>
                  <a:lnTo>
                    <a:pt x="0" y="31157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2" name="Freeform 12">
              <a:hlinkClick r:id="rId6" tooltip="https://iqmaward.com/iqm-centre-of-excellence/"/>
            </p:cNvPr>
            <p:cNvSpPr/>
            <p:nvPr/>
          </p:nvSpPr>
          <p:spPr>
            <a:xfrm rot="-1079585">
              <a:off x="405041" y="3934786"/>
              <a:ext cx="3115744" cy="3115744"/>
            </a:xfrm>
            <a:custGeom>
              <a:avLst/>
              <a:gdLst/>
              <a:ahLst/>
              <a:cxnLst/>
              <a:rect l="l" t="t" r="r" b="b"/>
              <a:pathLst>
                <a:path w="3115744" h="3115744">
                  <a:moveTo>
                    <a:pt x="0" y="0"/>
                  </a:moveTo>
                  <a:lnTo>
                    <a:pt x="3115743" y="0"/>
                  </a:lnTo>
                  <a:lnTo>
                    <a:pt x="3115743" y="3115743"/>
                  </a:lnTo>
                  <a:lnTo>
                    <a:pt x="0" y="31157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3" name="Freeform 13">
              <a:hlinkClick r:id="rId9" tooltip="https://iqmaward.com/iqm-flagship-school/"/>
            </p:cNvPr>
            <p:cNvSpPr/>
            <p:nvPr/>
          </p:nvSpPr>
          <p:spPr>
            <a:xfrm rot="-1079585">
              <a:off x="424108" y="7579039"/>
              <a:ext cx="3115744" cy="3115744"/>
            </a:xfrm>
            <a:custGeom>
              <a:avLst/>
              <a:gdLst/>
              <a:ahLst/>
              <a:cxnLst/>
              <a:rect l="l" t="t" r="r" b="b"/>
              <a:pathLst>
                <a:path w="3115744" h="3115744">
                  <a:moveTo>
                    <a:pt x="0" y="0"/>
                  </a:moveTo>
                  <a:lnTo>
                    <a:pt x="3115743" y="0"/>
                  </a:lnTo>
                  <a:lnTo>
                    <a:pt x="3115743" y="3115744"/>
                  </a:lnTo>
                  <a:lnTo>
                    <a:pt x="0" y="31157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  <p:txBody>
            <a:bodyPr/>
            <a:lstStyle/>
            <a:p>
              <a:endParaRPr lang="en-GB" dirty="0"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722600" y="6326513"/>
            <a:ext cx="2279849" cy="2991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612"/>
              </a:lnSpc>
            </a:pPr>
            <a:r>
              <a:rPr lang="en-US" sz="1866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#IQMFamily</a:t>
            </a:r>
          </a:p>
        </p:txBody>
      </p: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480D936E-4009-6F78-2302-BBF76C5F23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78083344"/>
              </p:ext>
            </p:extLst>
          </p:nvPr>
        </p:nvGraphicFramePr>
        <p:xfrm>
          <a:off x="2609849" y="1465387"/>
          <a:ext cx="7065717" cy="3725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91AE8151-F5B7-0899-6E5B-5A55A89CB876}"/>
              </a:ext>
            </a:extLst>
          </p:cNvPr>
          <p:cNvSpPr txBox="1"/>
          <p:nvPr/>
        </p:nvSpPr>
        <p:spPr>
          <a:xfrm>
            <a:off x="3642360" y="3907754"/>
            <a:ext cx="1883664" cy="1374171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113792" tIns="113792" rIns="113792" bIns="113792" numCol="1" spcCol="1270" anchor="ctr" anchorCtr="0">
            <a:noAutofit/>
          </a:bodyPr>
          <a:lstStyle/>
          <a:p>
            <a:pPr marL="0" marR="0" lvl="0" indent="0" algn="ctr" defTabSz="7112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GB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Student mobility through post-16 opportunities</a:t>
            </a:r>
          </a:p>
        </p:txBody>
      </p:sp>
    </p:spTree>
    <p:extLst>
      <p:ext uri="{BB962C8B-B14F-4D97-AF65-F5344CB8AC3E}">
        <p14:creationId xmlns:p14="http://schemas.microsoft.com/office/powerpoint/2010/main" val="1251338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053" t="-3076" r="-3076" b="-3053"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863381" y="849175"/>
            <a:ext cx="633371" cy="633371"/>
          </a:xfrm>
          <a:custGeom>
            <a:avLst/>
            <a:gdLst/>
            <a:ahLst/>
            <a:cxnLst/>
            <a:rect l="l" t="t" r="r" b="b"/>
            <a:pathLst>
              <a:path w="950056" h="950056">
                <a:moveTo>
                  <a:pt x="0" y="0"/>
                </a:moveTo>
                <a:lnTo>
                  <a:pt x="950056" y="0"/>
                </a:lnTo>
                <a:lnTo>
                  <a:pt x="950056" y="950056"/>
                </a:lnTo>
                <a:lnTo>
                  <a:pt x="0" y="9500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-415217" y="-1486736"/>
            <a:ext cx="2799713" cy="10067370"/>
          </a:xfrm>
          <a:custGeom>
            <a:avLst/>
            <a:gdLst/>
            <a:ahLst/>
            <a:cxnLst/>
            <a:rect l="l" t="t" r="r" b="b"/>
            <a:pathLst>
              <a:path w="4199569" h="15101055">
                <a:moveTo>
                  <a:pt x="0" y="0"/>
                </a:moveTo>
                <a:lnTo>
                  <a:pt x="4199569" y="0"/>
                </a:lnTo>
                <a:lnTo>
                  <a:pt x="4199569" y="15101055"/>
                </a:lnTo>
                <a:lnTo>
                  <a:pt x="0" y="1510105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259585"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2483728" y="1320327"/>
            <a:ext cx="8844891" cy="33916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marR="0" lvl="0" indent="-342900" defTabSz="60963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latin typeface="Tahoma"/>
                <a:ea typeface="Tahoma"/>
                <a:cs typeface="Tahoma"/>
              </a:rPr>
              <a:t>Take the time to foster those positive working relationships with providers.</a:t>
            </a:r>
          </a:p>
          <a:p>
            <a:pPr marL="342900" marR="0" lvl="0" indent="-342900" defTabSz="60963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400" dirty="0">
              <a:latin typeface="Tahoma"/>
              <a:ea typeface="Tahoma"/>
              <a:cs typeface="Tahoma"/>
            </a:endParaRPr>
          </a:p>
          <a:p>
            <a:pPr marL="342900" marR="0" lvl="0" indent="-342900" defTabSz="60963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latin typeface="Tahoma"/>
                <a:ea typeface="Tahoma"/>
                <a:cs typeface="Tahoma"/>
              </a:rPr>
              <a:t>Used appropriately, alternative provision can be a strong component in a broad and balanced curriculum.</a:t>
            </a:r>
          </a:p>
          <a:p>
            <a:pPr marL="342900" marR="0" lvl="0" indent="-342900" defTabSz="60963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400" dirty="0">
              <a:latin typeface="Tahoma"/>
              <a:ea typeface="Tahoma"/>
              <a:cs typeface="Tahoma"/>
            </a:endParaRPr>
          </a:p>
          <a:p>
            <a:pPr marL="342900" marR="0" lvl="0" indent="-342900" defTabSz="60963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latin typeface="Tahoma"/>
                <a:ea typeface="Tahoma"/>
                <a:cs typeface="Tahoma"/>
              </a:rPr>
              <a:t>Suitability of provision is key.  </a:t>
            </a:r>
            <a:endParaRPr kumimoji="0" lang="en-US" sz="4783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lacial Indifference Bold"/>
              <a:ea typeface="+mn-ea"/>
              <a:cs typeface="+mn-cs"/>
            </a:endParaRPr>
          </a:p>
          <a:p>
            <a:pPr marL="0" marR="0" lvl="0" indent="0" algn="ctr" defTabSz="609630" rtl="0" eaLnBrk="1" fontAlgn="auto" latinLnBrk="0" hangingPunct="1">
              <a:lnSpc>
                <a:spcPts val="669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783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lacial Indifference Bold"/>
              <a:ea typeface="+mn-ea"/>
              <a:cs typeface="+mn-cs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0" y="685801"/>
            <a:ext cx="1985146" cy="5549911"/>
            <a:chOff x="0" y="0"/>
            <a:chExt cx="3970292" cy="11099823"/>
          </a:xfrm>
        </p:grpSpPr>
        <p:sp>
          <p:nvSpPr>
            <p:cNvPr id="7" name="Freeform 7">
              <a:hlinkClick r:id="rId7" tooltip="https://iqmaward.com/iqm-centre-of-excellence/"/>
            </p:cNvPr>
            <p:cNvSpPr/>
            <p:nvPr/>
          </p:nvSpPr>
          <p:spPr>
            <a:xfrm rot="-1079585">
              <a:off x="449508" y="405041"/>
              <a:ext cx="3115744" cy="3115744"/>
            </a:xfrm>
            <a:custGeom>
              <a:avLst/>
              <a:gdLst/>
              <a:ahLst/>
              <a:cxnLst/>
              <a:rect l="l" t="t" r="r" b="b"/>
              <a:pathLst>
                <a:path w="3115744" h="3115744">
                  <a:moveTo>
                    <a:pt x="0" y="0"/>
                  </a:moveTo>
                  <a:lnTo>
                    <a:pt x="3115743" y="0"/>
                  </a:lnTo>
                  <a:lnTo>
                    <a:pt x="3115743" y="3115743"/>
                  </a:lnTo>
                  <a:lnTo>
                    <a:pt x="0" y="31157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Freeform 8">
              <a:hlinkClick r:id="rId7" tooltip="https://iqmaward.com/iqm-centre-of-excellence/"/>
            </p:cNvPr>
            <p:cNvSpPr/>
            <p:nvPr/>
          </p:nvSpPr>
          <p:spPr>
            <a:xfrm rot="-1079585">
              <a:off x="405041" y="3934786"/>
              <a:ext cx="3115744" cy="3115744"/>
            </a:xfrm>
            <a:custGeom>
              <a:avLst/>
              <a:gdLst/>
              <a:ahLst/>
              <a:cxnLst/>
              <a:rect l="l" t="t" r="r" b="b"/>
              <a:pathLst>
                <a:path w="3115744" h="3115744">
                  <a:moveTo>
                    <a:pt x="0" y="0"/>
                  </a:moveTo>
                  <a:lnTo>
                    <a:pt x="3115743" y="0"/>
                  </a:lnTo>
                  <a:lnTo>
                    <a:pt x="3115743" y="3115743"/>
                  </a:lnTo>
                  <a:lnTo>
                    <a:pt x="0" y="31157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Freeform 9">
              <a:hlinkClick r:id="rId10" tooltip="https://iqmaward.com/iqm-flagship-school/"/>
            </p:cNvPr>
            <p:cNvSpPr/>
            <p:nvPr/>
          </p:nvSpPr>
          <p:spPr>
            <a:xfrm rot="-1079585">
              <a:off x="424108" y="7579039"/>
              <a:ext cx="3115744" cy="3115744"/>
            </a:xfrm>
            <a:custGeom>
              <a:avLst/>
              <a:gdLst/>
              <a:ahLst/>
              <a:cxnLst/>
              <a:rect l="l" t="t" r="r" b="b"/>
              <a:pathLst>
                <a:path w="3115744" h="3115744">
                  <a:moveTo>
                    <a:pt x="0" y="0"/>
                  </a:moveTo>
                  <a:lnTo>
                    <a:pt x="3115743" y="0"/>
                  </a:lnTo>
                  <a:lnTo>
                    <a:pt x="3115743" y="3115744"/>
                  </a:lnTo>
                  <a:lnTo>
                    <a:pt x="0" y="31157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" name="TextBox 15">
            <a:extLst>
              <a:ext uri="{FF2B5EF4-FFF2-40B4-BE49-F238E27FC236}">
                <a16:creationId xmlns:a16="http://schemas.microsoft.com/office/drawing/2014/main" id="{A27E7576-5D53-D5E2-461C-A35EC18E792B}"/>
              </a:ext>
            </a:extLst>
          </p:cNvPr>
          <p:cNvSpPr txBox="1"/>
          <p:nvPr/>
        </p:nvSpPr>
        <p:spPr>
          <a:xfrm>
            <a:off x="1981980" y="379882"/>
            <a:ext cx="9502765" cy="5393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600" b="1" dirty="0">
                <a:solidFill>
                  <a:srgbClr val="1B704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Key Takeaways</a:t>
            </a:r>
            <a:endParaRPr lang="en-GB" sz="3600" dirty="0">
              <a:solidFill>
                <a:srgbClr val="1B7046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70934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A8D93F5BFFD5243A1963B60F3485A07" ma:contentTypeVersion="15" ma:contentTypeDescription="Create a new document." ma:contentTypeScope="" ma:versionID="45cba8a91e4b6768a2810845adf1c285">
  <xsd:schema xmlns:xsd="http://www.w3.org/2001/XMLSchema" xmlns:xs="http://www.w3.org/2001/XMLSchema" xmlns:p="http://schemas.microsoft.com/office/2006/metadata/properties" xmlns:ns2="259ce971-8e4f-45dd-970f-28b2c027d3e3" xmlns:ns3="6e3d52fe-50b3-4eff-a469-deeccc962dc4" targetNamespace="http://schemas.microsoft.com/office/2006/metadata/properties" ma:root="true" ma:fieldsID="a005b20fd4ec57cc7b4b0000cf229d05" ns2:_="" ns3:_="">
    <xsd:import namespace="259ce971-8e4f-45dd-970f-28b2c027d3e3"/>
    <xsd:import namespace="6e3d52fe-50b3-4eff-a469-deeccc962dc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9ce971-8e4f-45dd-970f-28b2c027d3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de486aba-4ae0-446c-829b-2528bae80bd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3d52fe-50b3-4eff-a469-deeccc962dc4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825485df-fef4-433c-961e-91cf44355d6c}" ma:internalName="TaxCatchAll" ma:showField="CatchAllData" ma:web="6e3d52fe-50b3-4eff-a469-deeccc962dc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59ce971-8e4f-45dd-970f-28b2c027d3e3">
      <Terms xmlns="http://schemas.microsoft.com/office/infopath/2007/PartnerControls"/>
    </lcf76f155ced4ddcb4097134ff3c332f>
    <TaxCatchAll xmlns="6e3d52fe-50b3-4eff-a469-deeccc962dc4" xsi:nil="true"/>
  </documentManagement>
</p:properties>
</file>

<file path=customXml/itemProps1.xml><?xml version="1.0" encoding="utf-8"?>
<ds:datastoreItem xmlns:ds="http://schemas.openxmlformats.org/officeDocument/2006/customXml" ds:itemID="{20D43308-206C-48C0-9770-608F4027662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386B8E1-B0C6-48AD-B0C5-07F26BB46AD8}">
  <ds:schemaRefs>
    <ds:schemaRef ds:uri="259ce971-8e4f-45dd-970f-28b2c027d3e3"/>
    <ds:schemaRef ds:uri="6e3d52fe-50b3-4eff-a469-deeccc962dc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D635A1C5-D8EC-40EA-8C32-C85ACEA8B1A6}">
  <ds:schemaRefs>
    <ds:schemaRef ds:uri="http://schemas.microsoft.com/office/2006/metadata/properties"/>
    <ds:schemaRef ds:uri="http://purl.org/dc/dcmitype/"/>
    <ds:schemaRef ds:uri="6e3d52fe-50b3-4eff-a469-deeccc962dc4"/>
    <ds:schemaRef ds:uri="259ce971-8e4f-45dd-970f-28b2c027d3e3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398</Words>
  <Application>Microsoft Office PowerPoint</Application>
  <PresentationFormat>Widescreen</PresentationFormat>
  <Paragraphs>61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Aptos</vt:lpstr>
      <vt:lpstr>Aptos Display</vt:lpstr>
      <vt:lpstr>Arial</vt:lpstr>
      <vt:lpstr>Calibri</vt:lpstr>
      <vt:lpstr>Calibri Light</vt:lpstr>
      <vt:lpstr>Glacial Indifference Bold</vt:lpstr>
      <vt:lpstr>Tahoma</vt:lpstr>
      <vt:lpstr>Office Theme</vt:lpstr>
      <vt:lpstr>2_Office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Henderson</dc:creator>
  <cp:lastModifiedBy>Sarah Henderson</cp:lastModifiedBy>
  <cp:revision>12</cp:revision>
  <cp:lastPrinted>2024-10-04T08:48:35Z</cp:lastPrinted>
  <dcterms:created xsi:type="dcterms:W3CDTF">2024-09-30T08:18:31Z</dcterms:created>
  <dcterms:modified xsi:type="dcterms:W3CDTF">2025-01-21T09:22:04Z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0x0101009A8D93F5BFFD5243A1963B60F3485A07</vt:lpwstr>
  </property>
  <property fmtid="{D5CDD505-2E9C-101B-9397-08002B2CF9AE}" pid="3" name="MediaServiceImageTags">
    <vt:lpwstr/>
  </property>
</Properties>
</file>