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7"/>
  </p:notesMasterIdLst>
  <p:sldIdLst>
    <p:sldId id="256" r:id="rId5"/>
    <p:sldId id="257" r:id="rId6"/>
    <p:sldId id="258" r:id="rId7"/>
    <p:sldId id="264" r:id="rId8"/>
    <p:sldId id="268" r:id="rId9"/>
    <p:sldId id="259" r:id="rId10"/>
    <p:sldId id="269" r:id="rId11"/>
    <p:sldId id="270" r:id="rId12"/>
    <p:sldId id="260" r:id="rId13"/>
    <p:sldId id="261" r:id="rId14"/>
    <p:sldId id="262" r:id="rId15"/>
    <p:sldId id="263" r:id="rId16"/>
  </p:sldIdLst>
  <p:sldSz cx="18288000" cy="10287000"/>
  <p:notesSz cx="6858000" cy="9144000"/>
  <p:embeddedFontLst>
    <p:embeddedFont>
      <p:font typeface="Glacial Indifference Bold" panose="020B0604020202020204" charset="0"/>
      <p:regular r:id="rId18"/>
    </p:embeddedFont>
    <p:embeddedFont>
      <p:font typeface="Tahoma" panose="020B0604030504040204" pitchFamily="34" charset="0"/>
      <p:regular r:id="rId19"/>
      <p:bold r:id="rId20"/>
    </p:embeddedFont>
    <p:embeddedFont>
      <p:font typeface="Tahoma Bold" panose="020B0804030504040204" pitchFamily="34" charset="0"/>
      <p:bold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70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D77697-7AB4-D484-6FCD-C04DDEFDB4E7}" v="1" dt="2024-10-08T08:39:35.8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9" d="100"/>
          <a:sy n="49" d="100"/>
        </p:scale>
        <p:origin x="1042" y="-2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1830F3-A82F-49D5-A355-821417F62688}" type="datetimeFigureOut">
              <a:rPr lang="en-GB" smtClean="0"/>
              <a:t>08/10/2024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CD8319-ED92-42D6-8CE6-D1B258097684}" type="slidenum">
              <a:rPr lang="en-GB" smtClean="0"/>
              <a:t>‹#›</a:t>
            </a:fld>
            <a:endParaRPr lang="en-GB"/>
          </a:p>
        </p:txBody>
      </p:sp>
    </p:spTree>
    <p:extLst>
      <p:ext uri="{BB962C8B-B14F-4D97-AF65-F5344CB8AC3E}">
        <p14:creationId xmlns:p14="http://schemas.microsoft.com/office/powerpoint/2010/main" val="2796093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CD8319-ED92-42D6-8CE6-D1B258097684}" type="slidenum">
              <a:rPr lang="en-GB" smtClean="0"/>
              <a:t>4</a:t>
            </a:fld>
            <a:endParaRPr lang="en-GB"/>
          </a:p>
        </p:txBody>
      </p:sp>
    </p:spTree>
    <p:extLst>
      <p:ext uri="{BB962C8B-B14F-4D97-AF65-F5344CB8AC3E}">
        <p14:creationId xmlns:p14="http://schemas.microsoft.com/office/powerpoint/2010/main" val="2712808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CD8319-ED92-42D6-8CE6-D1B258097684}" type="slidenum">
              <a:rPr lang="en-GB" smtClean="0"/>
              <a:t>5</a:t>
            </a:fld>
            <a:endParaRPr lang="en-GB"/>
          </a:p>
        </p:txBody>
      </p:sp>
    </p:spTree>
    <p:extLst>
      <p:ext uri="{BB962C8B-B14F-4D97-AF65-F5344CB8AC3E}">
        <p14:creationId xmlns:p14="http://schemas.microsoft.com/office/powerpoint/2010/main" val="2847796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about:blank" TargetMode="External"/><Relationship Id="rId10" Type="http://schemas.openxmlformats.org/officeDocument/2006/relationships/hyperlink" Target="mailto:dirk@iqmaward.com" TargetMode="External"/><Relationship Id="rId4" Type="http://schemas.openxmlformats.org/officeDocument/2006/relationships/image" Target="../media/image3.sv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png"/><Relationship Id="rId7" Type="http://schemas.openxmlformats.org/officeDocument/2006/relationships/hyperlink" Target="about:blank" TargetMode="External"/><Relationship Id="rId12"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10.pn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image" Target="../media/image9.svg"/><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png"/><Relationship Id="rId7" Type="http://schemas.openxmlformats.org/officeDocument/2006/relationships/hyperlink" Target="https://iqmaward.com/iqm-centre-of-excellence/" TargetMode="External"/><Relationship Id="rId12"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hyperlink" Target="https://iqmaward.com/iqm-flagship-school/" TargetMode="External"/><Relationship Id="rId4" Type="http://schemas.openxmlformats.org/officeDocument/2006/relationships/image" Target="../media/image9.svg"/><Relationship Id="rId9"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hyperlink" Target="about:blank" TargetMode="External"/><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hyperlink" Target="http://about:blank" TargetMode="External"/><Relationship Id="rId10" Type="http://schemas.openxmlformats.org/officeDocument/2006/relationships/image" Target="../media/image22.sv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sv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png"/><Relationship Id="rId7" Type="http://schemas.openxmlformats.org/officeDocument/2006/relationships/hyperlink" Target="https://iqmaward.com/iqm-centre-of-excellence/" TargetMode="External"/><Relationship Id="rId12"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hyperlink" Target="https://iqmaward.com/iqm-flagship-school/" TargetMode="External"/><Relationship Id="rId4" Type="http://schemas.openxmlformats.org/officeDocument/2006/relationships/image" Target="../media/image9.svg"/><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png"/><Relationship Id="rId7" Type="http://schemas.openxmlformats.org/officeDocument/2006/relationships/hyperlink" Target="https://iqmaward.com/iqm-centre-of-excellence/" TargetMode="External"/><Relationship Id="rId12"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hyperlink" Target="https://iqmaward.com/iqm-flagship-school/" TargetMode="External"/><Relationship Id="rId4" Type="http://schemas.openxmlformats.org/officeDocument/2006/relationships/image" Target="../media/image9.svg"/><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hyperlink" Target="https://iqmaward.com/iqm-centre-of-excellence/" TargetMode="External"/><Relationship Id="rId13"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3.svg"/><Relationship Id="rId12"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hyperlink" Target="https://iqmaward.com/iqm-flagship-school/" TargetMode="External"/><Relationship Id="rId5" Type="http://schemas.openxmlformats.org/officeDocument/2006/relationships/image" Target="../media/image9.svg"/><Relationship Id="rId10" Type="http://schemas.openxmlformats.org/officeDocument/2006/relationships/image" Target="../media/image5.png"/><Relationship Id="rId4" Type="http://schemas.openxmlformats.org/officeDocument/2006/relationships/image" Target="../media/image8.png"/><Relationship Id="rId9" Type="http://schemas.openxmlformats.org/officeDocument/2006/relationships/image" Target="../media/image4.png"/><Relationship Id="rId1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hyperlink" Target="about:blank" TargetMode="External"/><Relationship Id="rId13" Type="http://schemas.openxmlformats.org/officeDocument/2006/relationships/image" Target="../media/image12.png"/><Relationship Id="rId3" Type="http://schemas.openxmlformats.org/officeDocument/2006/relationships/image" Target="../media/image1.jpeg"/><Relationship Id="rId7" Type="http://schemas.openxmlformats.org/officeDocument/2006/relationships/image" Target="../media/image3.svg"/><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6.png"/><Relationship Id="rId5" Type="http://schemas.openxmlformats.org/officeDocument/2006/relationships/image" Target="../media/image9.svg"/><Relationship Id="rId10" Type="http://schemas.openxmlformats.org/officeDocument/2006/relationships/image" Target="../media/image5.png"/><Relationship Id="rId4" Type="http://schemas.openxmlformats.org/officeDocument/2006/relationships/image" Target="../media/image8.png"/><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png"/><Relationship Id="rId7" Type="http://schemas.openxmlformats.org/officeDocument/2006/relationships/hyperlink" Target="https://iqmaward.com/iqm-centre-of-excellence/" TargetMode="External"/><Relationship Id="rId12"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hyperlink" Target="https://iqmaward.com/iqm-flagship-school/" TargetMode="External"/><Relationship Id="rId4" Type="http://schemas.openxmlformats.org/officeDocument/2006/relationships/image" Target="../media/image9.svg"/><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hyperlink" Target="https://youthendowmentfund.org.uk/events/alternative-provision-keeping-children-in-education-safe-from-violence/" TargetMode="External"/><Relationship Id="rId3" Type="http://schemas.openxmlformats.org/officeDocument/2006/relationships/image" Target="../media/image8.png"/><Relationship Id="rId7" Type="http://schemas.openxmlformats.org/officeDocument/2006/relationships/hyperlink" Target="https://iqmaward.com/iqm-centre-of-excellence/" TargetMode="External"/><Relationship Id="rId12"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hyperlink" Target="https://iqmaward.com/iqm-flagship-school/" TargetMode="External"/><Relationship Id="rId4" Type="http://schemas.openxmlformats.org/officeDocument/2006/relationships/image" Target="../media/image9.svg"/><Relationship Id="rId9" Type="http://schemas.openxmlformats.org/officeDocument/2006/relationships/image" Target="../media/image5.png"/><Relationship Id="rId1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hyperlink" Target="https://iqmaward.com/iqm-centre-of-excellence/" TargetMode="External"/><Relationship Id="rId12"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hyperlink" Target="https://iqmaward.com/iqm-flagship-school/" TargetMode="External"/><Relationship Id="rId4" Type="http://schemas.openxmlformats.org/officeDocument/2006/relationships/image" Target="../media/image9.svg"/><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png"/><Relationship Id="rId7" Type="http://schemas.openxmlformats.org/officeDocument/2006/relationships/hyperlink" Target="https://iqmaward.com/iqm-centre-of-excellence/" TargetMode="External"/><Relationship Id="rId12"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hyperlink" Target="https://iqmaward.com/iqm-flagship-school/" TargetMode="External"/><Relationship Id="rId4" Type="http://schemas.openxmlformats.org/officeDocument/2006/relationships/image" Target="../media/image9.sv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75422" y="-13771"/>
            <a:ext cx="18288000" cy="10300771"/>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a:endParaRPr lang="en-GB"/>
          </a:p>
        </p:txBody>
      </p:sp>
      <p:grpSp>
        <p:nvGrpSpPr>
          <p:cNvPr id="3" name="Group 3"/>
          <p:cNvGrpSpPr/>
          <p:nvPr/>
        </p:nvGrpSpPr>
        <p:grpSpPr>
          <a:xfrm>
            <a:off x="14689712" y="-3968528"/>
            <a:ext cx="6166608" cy="6166608"/>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287D"/>
            </a:solidFill>
          </p:spPr>
          <p:txBody>
            <a:bodyPr/>
            <a:lstStyle/>
            <a:p>
              <a:endParaRPr lang="en-GB"/>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4689712" y="8900309"/>
            <a:ext cx="5371769" cy="5371769"/>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09A48"/>
            </a:solidFill>
          </p:spPr>
          <p:txBody>
            <a:bodyPr/>
            <a:lstStyle/>
            <a:p>
              <a:endParaRPr lang="en-GB"/>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9" name="Freeform 9"/>
          <p:cNvSpPr/>
          <p:nvPr/>
        </p:nvSpPr>
        <p:spPr>
          <a:xfrm>
            <a:off x="-475460" y="-2230104"/>
            <a:ext cx="4227497" cy="15201482"/>
          </a:xfrm>
          <a:custGeom>
            <a:avLst/>
            <a:gdLst/>
            <a:ahLst/>
            <a:cxnLst/>
            <a:rect l="l" t="t" r="r" b="b"/>
            <a:pathLst>
              <a:path w="4227497" h="15201482">
                <a:moveTo>
                  <a:pt x="0" y="0"/>
                </a:moveTo>
                <a:lnTo>
                  <a:pt x="4227497" y="0"/>
                </a:lnTo>
                <a:lnTo>
                  <a:pt x="4227497" y="15201483"/>
                </a:lnTo>
                <a:lnTo>
                  <a:pt x="0" y="15201483"/>
                </a:lnTo>
                <a:lnTo>
                  <a:pt x="0" y="0"/>
                </a:lnTo>
                <a:close/>
              </a:path>
            </a:pathLst>
          </a:custGeom>
          <a:blipFill>
            <a:blip r:embed="rId3">
              <a:extLst>
                <a:ext uri="{96DAC541-7B7A-43D3-8B79-37D633B846F1}">
                  <asvg:svgBlip xmlns:asvg="http://schemas.microsoft.com/office/drawing/2016/SVG/main" r:embed="rId4"/>
                </a:ext>
              </a:extLst>
            </a:blip>
            <a:stretch>
              <a:fillRect l="-259585"/>
            </a:stretch>
          </a:blipFill>
        </p:spPr>
        <p:txBody>
          <a:bodyPr/>
          <a:lstStyle/>
          <a:p>
            <a:endParaRPr lang="en-GB"/>
          </a:p>
        </p:txBody>
      </p:sp>
      <p:grpSp>
        <p:nvGrpSpPr>
          <p:cNvPr id="11" name="Group 11"/>
          <p:cNvGrpSpPr/>
          <p:nvPr/>
        </p:nvGrpSpPr>
        <p:grpSpPr>
          <a:xfrm>
            <a:off x="0" y="1028700"/>
            <a:ext cx="2977719" cy="8324867"/>
            <a:chOff x="0" y="0"/>
            <a:chExt cx="3970292" cy="11099823"/>
          </a:xfrm>
        </p:grpSpPr>
        <p:sp>
          <p:nvSpPr>
            <p:cNvPr id="12" name="Freeform 12">
              <a:hlinkClick r:id="rId5" tooltip="https://iqmaward.com/iqm-centre-of-excellence/"/>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6"/>
              <a:stretch>
                <a:fillRect/>
              </a:stretch>
            </a:blipFill>
          </p:spPr>
          <p:txBody>
            <a:bodyPr/>
            <a:lstStyle/>
            <a:p>
              <a:endParaRPr lang="en-GB"/>
            </a:p>
          </p:txBody>
        </p:sp>
        <p:sp>
          <p:nvSpPr>
            <p:cNvPr id="13" name="Freeform 13">
              <a:hlinkClick r:id="rId5" tooltip="https://iqmaward.com/iqm-centre-of-excellence/"/>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7"/>
              <a:stretch>
                <a:fillRect/>
              </a:stretch>
            </a:blipFill>
          </p:spPr>
          <p:txBody>
            <a:bodyPr/>
            <a:lstStyle/>
            <a:p>
              <a:endParaRPr lang="en-GB"/>
            </a:p>
          </p:txBody>
        </p:sp>
        <p:sp>
          <p:nvSpPr>
            <p:cNvPr id="14" name="Freeform 14">
              <a:hlinkClick r:id="rId5" tooltip="https://iqmaward.com/iqm-flagship-school/"/>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8"/>
              <a:stretch>
                <a:fillRect/>
              </a:stretch>
            </a:blipFill>
          </p:spPr>
          <p:txBody>
            <a:bodyPr/>
            <a:lstStyle/>
            <a:p>
              <a:endParaRPr lang="en-GB"/>
            </a:p>
          </p:txBody>
        </p:sp>
      </p:grpSp>
      <p:sp>
        <p:nvSpPr>
          <p:cNvPr id="16" name="TextBox 15">
            <a:extLst>
              <a:ext uri="{FF2B5EF4-FFF2-40B4-BE49-F238E27FC236}">
                <a16:creationId xmlns:a16="http://schemas.microsoft.com/office/drawing/2014/main" id="{525C4B98-7151-D85D-8855-41CE39EAFDF8}"/>
              </a:ext>
            </a:extLst>
          </p:cNvPr>
          <p:cNvSpPr txBox="1"/>
          <p:nvPr/>
        </p:nvSpPr>
        <p:spPr>
          <a:xfrm>
            <a:off x="3300051" y="291827"/>
            <a:ext cx="12251312" cy="1200329"/>
          </a:xfrm>
          <a:prstGeom prst="rect">
            <a:avLst/>
          </a:prstGeom>
          <a:noFill/>
        </p:spPr>
        <p:txBody>
          <a:bodyPr wrap="square" lIns="91440" tIns="45720" rIns="91440" bIns="45720" rtlCol="0" anchor="t">
            <a:spAutoFit/>
          </a:bodyPr>
          <a:lstStyle/>
          <a:p>
            <a:r>
              <a:rPr lang="en-US" sz="7200" b="1" spc="407" dirty="0">
                <a:solidFill>
                  <a:srgbClr val="1B7046"/>
                </a:solidFill>
                <a:latin typeface="Tahoma"/>
                <a:ea typeface="Tahoma"/>
                <a:cs typeface="Tahoma"/>
              </a:rPr>
              <a:t>Inclusion Quality Mark </a:t>
            </a:r>
            <a:endParaRPr lang="en-GB" sz="7200" b="1" dirty="0">
              <a:latin typeface="Tahoma"/>
              <a:ea typeface="Tahoma"/>
              <a:cs typeface="Tahoma"/>
            </a:endParaRPr>
          </a:p>
        </p:txBody>
      </p:sp>
      <p:sp>
        <p:nvSpPr>
          <p:cNvPr id="18" name="TextBox 3">
            <a:extLst>
              <a:ext uri="{FF2B5EF4-FFF2-40B4-BE49-F238E27FC236}">
                <a16:creationId xmlns:a16="http://schemas.microsoft.com/office/drawing/2014/main" id="{06EC6A41-90D0-AEB0-AB52-43B75DE50AE6}"/>
              </a:ext>
            </a:extLst>
          </p:cNvPr>
          <p:cNvSpPr txBox="1"/>
          <p:nvPr/>
        </p:nvSpPr>
        <p:spPr>
          <a:xfrm>
            <a:off x="2946576" y="9347304"/>
            <a:ext cx="12605670" cy="1209818"/>
          </a:xfrm>
          <a:prstGeom prst="rect">
            <a:avLst/>
          </a:prstGeom>
        </p:spPr>
        <p:txBody>
          <a:bodyPr lIns="0" tIns="0" rIns="0" bIns="0" rtlCol="0" anchor="t">
            <a:spAutoFit/>
          </a:bodyPr>
          <a:lstStyle/>
          <a:p>
            <a:pPr>
              <a:lnSpc>
                <a:spcPts val="11059"/>
              </a:lnSpc>
            </a:pPr>
            <a:r>
              <a:rPr lang="en-US" sz="5400" dirty="0">
                <a:solidFill>
                  <a:srgbClr val="000000"/>
                </a:solidFill>
                <a:latin typeface="Tahoma Bold"/>
              </a:rPr>
              <a:t> </a:t>
            </a:r>
          </a:p>
        </p:txBody>
      </p:sp>
      <p:sp>
        <p:nvSpPr>
          <p:cNvPr id="19" name="Freeform 15">
            <a:extLst>
              <a:ext uri="{FF2B5EF4-FFF2-40B4-BE49-F238E27FC236}">
                <a16:creationId xmlns:a16="http://schemas.microsoft.com/office/drawing/2014/main" id="{10D42CEA-C9F5-569E-D75B-F8621D4ABD6E}"/>
              </a:ext>
            </a:extLst>
          </p:cNvPr>
          <p:cNvSpPr/>
          <p:nvPr/>
        </p:nvSpPr>
        <p:spPr>
          <a:xfrm>
            <a:off x="3748245" y="7854857"/>
            <a:ext cx="6011903" cy="1685065"/>
          </a:xfrm>
          <a:custGeom>
            <a:avLst/>
            <a:gdLst/>
            <a:ahLst/>
            <a:cxnLst/>
            <a:rect l="l" t="t" r="r" b="b"/>
            <a:pathLst>
              <a:path w="3712132" h="1051596">
                <a:moveTo>
                  <a:pt x="0" y="0"/>
                </a:moveTo>
                <a:lnTo>
                  <a:pt x="3712132" y="0"/>
                </a:lnTo>
                <a:lnTo>
                  <a:pt x="3712132" y="1051596"/>
                </a:lnTo>
                <a:lnTo>
                  <a:pt x="0" y="1051596"/>
                </a:lnTo>
                <a:lnTo>
                  <a:pt x="0" y="0"/>
                </a:lnTo>
                <a:close/>
              </a:path>
            </a:pathLst>
          </a:custGeom>
          <a:blipFill>
            <a:blip r:embed="rId9"/>
            <a:stretch>
              <a:fillRect/>
            </a:stretch>
          </a:blipFill>
        </p:spPr>
        <p:txBody>
          <a:bodyPr/>
          <a:lstStyle/>
          <a:p>
            <a:endParaRPr lang="en-GB"/>
          </a:p>
        </p:txBody>
      </p:sp>
      <p:sp>
        <p:nvSpPr>
          <p:cNvPr id="10" name="TextBox 15">
            <a:extLst>
              <a:ext uri="{FF2B5EF4-FFF2-40B4-BE49-F238E27FC236}">
                <a16:creationId xmlns:a16="http://schemas.microsoft.com/office/drawing/2014/main" id="{F411CD1A-A717-E7C2-8476-E1E5A9F7BCB9}"/>
              </a:ext>
            </a:extLst>
          </p:cNvPr>
          <p:cNvSpPr txBox="1"/>
          <p:nvPr/>
        </p:nvSpPr>
        <p:spPr>
          <a:xfrm>
            <a:off x="3853531" y="1963910"/>
            <a:ext cx="14323763" cy="9095119"/>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800" b="1" spc="407" dirty="0">
                <a:solidFill>
                  <a:srgbClr val="1B7046"/>
                </a:solidFill>
                <a:latin typeface="Tahoma"/>
                <a:ea typeface="Tahoma"/>
                <a:cs typeface="Tahoma"/>
              </a:rPr>
              <a:t>Preventing Exclusion: Delivering High Impact School-Based Multi-Agency Early Intervention</a:t>
            </a:r>
            <a:endParaRPr lang="en-US" b="1" dirty="0"/>
          </a:p>
          <a:p>
            <a:endParaRPr lang="en-US" sz="4800" spc="407" dirty="0">
              <a:solidFill>
                <a:srgbClr val="1B7046"/>
              </a:solidFill>
              <a:latin typeface="Tahoma"/>
              <a:ea typeface="Tahoma"/>
              <a:cs typeface="Tahoma"/>
            </a:endParaRPr>
          </a:p>
          <a:p>
            <a:r>
              <a:rPr lang="en-US" sz="4800" spc="407" dirty="0">
                <a:solidFill>
                  <a:srgbClr val="1B7046"/>
                </a:solidFill>
                <a:latin typeface="Tahoma"/>
                <a:ea typeface="Tahoma"/>
                <a:cs typeface="Tahoma"/>
              </a:rPr>
              <a:t>St Wilfrid’s Academy</a:t>
            </a:r>
            <a:endParaRPr lang="en-US" dirty="0"/>
          </a:p>
          <a:p>
            <a:endParaRPr lang="en-US" sz="3600" b="1" spc="407" dirty="0">
              <a:solidFill>
                <a:srgbClr val="1B7046"/>
              </a:solidFill>
              <a:latin typeface="Tahoma"/>
              <a:ea typeface="Tahoma"/>
              <a:cs typeface="Tahoma"/>
            </a:endParaRPr>
          </a:p>
          <a:p>
            <a:r>
              <a:rPr lang="en-US" sz="3600" spc="407" dirty="0">
                <a:solidFill>
                  <a:srgbClr val="1B7046"/>
                </a:solidFill>
                <a:latin typeface="Tahoma"/>
                <a:ea typeface="Tahoma"/>
                <a:cs typeface="Tahoma"/>
              </a:rPr>
              <a:t>Dirk Pittard – Principal</a:t>
            </a:r>
            <a:endParaRPr lang="en-US" dirty="0">
              <a:solidFill>
                <a:srgbClr val="000000"/>
              </a:solidFill>
              <a:latin typeface="Calibri"/>
              <a:ea typeface="Tahoma"/>
              <a:cs typeface="Calibri"/>
            </a:endParaRPr>
          </a:p>
          <a:p>
            <a:endParaRPr lang="en-US" sz="3600" spc="407" dirty="0">
              <a:solidFill>
                <a:srgbClr val="1B7046"/>
              </a:solidFill>
              <a:latin typeface="Tahoma"/>
              <a:ea typeface="Tahoma"/>
              <a:cs typeface="Tahoma"/>
            </a:endParaRPr>
          </a:p>
          <a:p>
            <a:r>
              <a:rPr lang="en-US" sz="3600" spc="407" dirty="0">
                <a:solidFill>
                  <a:srgbClr val="1B7046"/>
                </a:solidFill>
                <a:latin typeface="Tahoma"/>
                <a:ea typeface="Tahoma"/>
                <a:cs typeface="Tahoma"/>
                <a:hlinkClick r:id="rId10"/>
              </a:rPr>
              <a:t>dirk@iqmaward.com</a:t>
            </a:r>
            <a:endParaRPr lang="en-US"/>
          </a:p>
          <a:p>
            <a:pPr>
              <a:lnSpc>
                <a:spcPts val="8434"/>
              </a:lnSpc>
            </a:pPr>
            <a:endParaRPr lang="en-US" sz="3600" spc="407" dirty="0">
              <a:solidFill>
                <a:srgbClr val="1B7046"/>
              </a:solidFill>
              <a:latin typeface="Tahoma"/>
              <a:ea typeface="Tahoma"/>
              <a:cs typeface="Tahoma"/>
            </a:endParaRPr>
          </a:p>
          <a:p>
            <a:pPr marL="1143000" indent="-1143000">
              <a:lnSpc>
                <a:spcPts val="8434"/>
              </a:lnSpc>
              <a:buFont typeface="Arial" panose="020B0604020202020204" pitchFamily="34" charset="0"/>
              <a:buChar char="•"/>
            </a:pPr>
            <a:endParaRPr lang="en-US" sz="6600" spc="407" dirty="0">
              <a:solidFill>
                <a:srgbClr val="1B7046"/>
              </a:solidFill>
              <a:latin typeface="Tahoma"/>
              <a:ea typeface="Tahoma"/>
              <a:cs typeface="Tahoma"/>
            </a:endParaRPr>
          </a:p>
          <a:p>
            <a:pPr marL="1143000" indent="-1143000">
              <a:lnSpc>
                <a:spcPts val="8434"/>
              </a:lnSpc>
              <a:buFont typeface="Arial" panose="020B0604020202020204" pitchFamily="34" charset="0"/>
              <a:buChar char="•"/>
            </a:pPr>
            <a:endParaRPr lang="en-US" sz="6600" spc="407" dirty="0">
              <a:solidFill>
                <a:srgbClr val="1B7046"/>
              </a:solidFill>
              <a:latin typeface="Glacial Indifferenc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a:endParaRPr lang="en-GB"/>
          </a:p>
        </p:txBody>
      </p:sp>
      <p:sp>
        <p:nvSpPr>
          <p:cNvPr id="3" name="Freeform 3"/>
          <p:cNvSpPr/>
          <p:nvPr/>
        </p:nvSpPr>
        <p:spPr>
          <a:xfrm>
            <a:off x="1295071" y="1273762"/>
            <a:ext cx="950056" cy="950056"/>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622825" y="-2230104"/>
            <a:ext cx="4199569" cy="15101055"/>
          </a:xfrm>
          <a:custGeom>
            <a:avLst/>
            <a:gdLst/>
            <a:ahLst/>
            <a:cxnLst/>
            <a:rect l="l" t="t" r="r" b="b"/>
            <a:pathLst>
              <a:path w="4199569" h="15101055">
                <a:moveTo>
                  <a:pt x="0" y="0"/>
                </a:moveTo>
                <a:lnTo>
                  <a:pt x="4199569" y="0"/>
                </a:lnTo>
                <a:lnTo>
                  <a:pt x="4199569" y="15101055"/>
                </a:lnTo>
                <a:lnTo>
                  <a:pt x="0" y="15101055"/>
                </a:lnTo>
                <a:lnTo>
                  <a:pt x="0" y="0"/>
                </a:lnTo>
                <a:close/>
              </a:path>
            </a:pathLst>
          </a:custGeom>
          <a:blipFill>
            <a:blip r:embed="rId5">
              <a:extLst>
                <a:ext uri="{96DAC541-7B7A-43D3-8B79-37D633B846F1}">
                  <asvg:svgBlip xmlns:asvg="http://schemas.microsoft.com/office/drawing/2016/SVG/main" r:embed="rId6"/>
                </a:ext>
              </a:extLst>
            </a:blip>
            <a:stretch>
              <a:fillRect l="-259585"/>
            </a:stretch>
          </a:blipFill>
        </p:spPr>
        <p:txBody>
          <a:bodyPr/>
          <a:lstStyle/>
          <a:p>
            <a:endParaRPr lang="en-GB"/>
          </a:p>
        </p:txBody>
      </p:sp>
      <p:sp>
        <p:nvSpPr>
          <p:cNvPr id="5" name="TextBox 5"/>
          <p:cNvSpPr txBox="1"/>
          <p:nvPr/>
        </p:nvSpPr>
        <p:spPr>
          <a:xfrm>
            <a:off x="3165852" y="492002"/>
            <a:ext cx="14355207" cy="6321410"/>
          </a:xfrm>
          <a:prstGeom prst="rect">
            <a:avLst/>
          </a:prstGeom>
        </p:spPr>
        <p:txBody>
          <a:bodyPr lIns="0" tIns="0" rIns="0" bIns="0" rtlCol="0" anchor="t">
            <a:spAutoFit/>
          </a:bodyPr>
          <a:lstStyle/>
          <a:p>
            <a:pPr algn="ctr">
              <a:lnSpc>
                <a:spcPts val="10044"/>
              </a:lnSpc>
            </a:pPr>
            <a:r>
              <a:rPr lang="en-US" sz="7200" b="1" dirty="0">
                <a:solidFill>
                  <a:srgbClr val="1B7046"/>
                </a:solidFill>
                <a:latin typeface="Tahoma"/>
                <a:ea typeface="Tahoma"/>
                <a:cs typeface="Tahoma"/>
              </a:rPr>
              <a:t>Key takeaways</a:t>
            </a:r>
          </a:p>
          <a:p>
            <a:pPr algn="l">
              <a:lnSpc>
                <a:spcPts val="10044"/>
              </a:lnSpc>
            </a:pPr>
            <a:endParaRPr lang="en-US" sz="7174" dirty="0">
              <a:solidFill>
                <a:srgbClr val="000000"/>
              </a:solidFill>
              <a:latin typeface="Glacial Indifference Bold"/>
            </a:endParaRPr>
          </a:p>
          <a:p>
            <a:pPr algn="l">
              <a:lnSpc>
                <a:spcPts val="10044"/>
              </a:lnSpc>
            </a:pPr>
            <a:endParaRPr lang="en-US" sz="7174" dirty="0">
              <a:solidFill>
                <a:srgbClr val="000000"/>
              </a:solidFill>
              <a:latin typeface="Glacial Indifference Bold"/>
            </a:endParaRPr>
          </a:p>
          <a:p>
            <a:pPr algn="l">
              <a:lnSpc>
                <a:spcPts val="10044"/>
              </a:lnSpc>
            </a:pPr>
            <a:endParaRPr lang="en-US" sz="7174" dirty="0">
              <a:solidFill>
                <a:srgbClr val="000000"/>
              </a:solidFill>
              <a:latin typeface="Glacial Indifference Bold"/>
            </a:endParaRPr>
          </a:p>
          <a:p>
            <a:pPr algn="ctr">
              <a:lnSpc>
                <a:spcPts val="10044"/>
              </a:lnSpc>
            </a:pPr>
            <a:endParaRPr lang="en-US" sz="7174" dirty="0">
              <a:solidFill>
                <a:srgbClr val="000000"/>
              </a:solidFill>
              <a:latin typeface="Glacial Indifference Bold"/>
            </a:endParaRPr>
          </a:p>
        </p:txBody>
      </p:sp>
      <p:grpSp>
        <p:nvGrpSpPr>
          <p:cNvPr id="6" name="Group 6"/>
          <p:cNvGrpSpPr/>
          <p:nvPr/>
        </p:nvGrpSpPr>
        <p:grpSpPr>
          <a:xfrm>
            <a:off x="0" y="1028700"/>
            <a:ext cx="2977719" cy="8324867"/>
            <a:chOff x="0" y="0"/>
            <a:chExt cx="3970292" cy="11099823"/>
          </a:xfrm>
        </p:grpSpPr>
        <p:sp>
          <p:nvSpPr>
            <p:cNvPr id="7" name="Freeform 7">
              <a:hlinkClick r:id="rId7" tooltip="https://iqmaward.com/iqm-centre-of-excellence/"/>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txBody>
            <a:bodyPr/>
            <a:lstStyle/>
            <a:p>
              <a:endParaRPr lang="en-GB"/>
            </a:p>
          </p:txBody>
        </p:sp>
        <p:sp>
          <p:nvSpPr>
            <p:cNvPr id="8" name="Freeform 8">
              <a:hlinkClick r:id="rId7" tooltip="https://iqmaward.com/iqm-centre-of-excellence/"/>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txBody>
            <a:bodyPr/>
            <a:lstStyle/>
            <a:p>
              <a:endParaRPr lang="en-GB"/>
            </a:p>
          </p:txBody>
        </p:sp>
        <p:sp>
          <p:nvSpPr>
            <p:cNvPr id="9" name="Freeform 9">
              <a:hlinkClick r:id="rId7" tooltip="https://iqmaward.com/iqm-flagship-school/"/>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0"/>
              <a:stretch>
                <a:fillRect/>
              </a:stretch>
            </a:blipFill>
          </p:spPr>
          <p:txBody>
            <a:bodyPr/>
            <a:lstStyle/>
            <a:p>
              <a:endParaRPr lang="en-GB"/>
            </a:p>
          </p:txBody>
        </p:sp>
      </p:grpSp>
      <p:pic>
        <p:nvPicPr>
          <p:cNvPr id="11" name="Picture 10">
            <a:extLst>
              <a:ext uri="{FF2B5EF4-FFF2-40B4-BE49-F238E27FC236}">
                <a16:creationId xmlns:a16="http://schemas.microsoft.com/office/drawing/2014/main" id="{8111502B-BDFF-7C47-A51F-FCBCBC81BA22}"/>
              </a:ext>
            </a:extLst>
          </p:cNvPr>
          <p:cNvPicPr>
            <a:picLocks noChangeAspect="1"/>
          </p:cNvPicPr>
          <p:nvPr/>
        </p:nvPicPr>
        <p:blipFill>
          <a:blip r:embed="rId11"/>
          <a:stretch>
            <a:fillRect/>
          </a:stretch>
        </p:blipFill>
        <p:spPr>
          <a:xfrm>
            <a:off x="14285505" y="9005804"/>
            <a:ext cx="3706689" cy="1054699"/>
          </a:xfrm>
          <a:prstGeom prst="rect">
            <a:avLst/>
          </a:prstGeom>
        </p:spPr>
      </p:pic>
      <p:sp>
        <p:nvSpPr>
          <p:cNvPr id="14" name="TextBox 13">
            <a:extLst>
              <a:ext uri="{FF2B5EF4-FFF2-40B4-BE49-F238E27FC236}">
                <a16:creationId xmlns:a16="http://schemas.microsoft.com/office/drawing/2014/main" id="{9873148F-2971-CD26-1567-BC622B4C4327}"/>
              </a:ext>
            </a:extLst>
          </p:cNvPr>
          <p:cNvSpPr txBox="1"/>
          <p:nvPr/>
        </p:nvSpPr>
        <p:spPr>
          <a:xfrm>
            <a:off x="3958846" y="2237181"/>
            <a:ext cx="9683274" cy="7478970"/>
          </a:xfrm>
          <a:prstGeom prst="rect">
            <a:avLst/>
          </a:prstGeom>
          <a:noFill/>
        </p:spPr>
        <p:txBody>
          <a:bodyPr wrap="square" lIns="91440" tIns="45720" rIns="91440" bIns="45720" anchor="t">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Tahoma"/>
                <a:ea typeface="Tahoma"/>
                <a:cs typeface="Tahoma"/>
              </a:rPr>
              <a:t>If there is one in your area, consider approaching the existing APST Pilot School for support. There may be the possibility to refer students into the AP for Multi-Agency support only. The student stays dual registered.</a:t>
            </a:r>
            <a:endParaRPr lang="en-GB" sz="3200" b="0" i="0" u="none" strike="noStrike" kern="1200" cap="none" spc="0" normalizeH="0" baseline="0" noProof="0" dirty="0">
              <a:ln>
                <a:noFill/>
              </a:ln>
              <a:solidFill>
                <a:prstClr val="black"/>
              </a:solidFill>
              <a:effectLst/>
              <a:uLnTx/>
              <a:uFillTx/>
              <a:latin typeface="Tahoma"/>
              <a:ea typeface="Tahoma"/>
              <a:cs typeface="Tahoma"/>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3200" b="0" i="0" u="none" strike="noStrike" kern="1200" cap="none" spc="0" normalizeH="0" baseline="0" noProof="0" dirty="0">
              <a:ln>
                <a:noFill/>
              </a:ln>
              <a:solidFill>
                <a:prstClr val="black"/>
              </a:solidFill>
              <a:effectLst/>
              <a:uLnTx/>
              <a:uFillTx/>
              <a:latin typeface="Tahoma"/>
              <a:ea typeface="Tahoma"/>
              <a:cs typeface="Tahoma"/>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Tahoma"/>
                <a:ea typeface="Tahoma"/>
                <a:cs typeface="Tahoma"/>
              </a:rPr>
              <a:t>The SEND and AP Improvement plan (March 2023) has raised the profile of Multi-Agency </a:t>
            </a:r>
            <a:r>
              <a:rPr kumimoji="0" lang="en-GB" sz="3200" b="0" i="0" u="none" strike="noStrike" kern="1200" cap="none" spc="0" normalizeH="0" baseline="0" noProof="0">
                <a:ln>
                  <a:noFill/>
                </a:ln>
                <a:solidFill>
                  <a:prstClr val="black"/>
                </a:solidFill>
                <a:effectLst/>
                <a:uLnTx/>
                <a:uFillTx/>
                <a:latin typeface="Tahoma"/>
                <a:ea typeface="Tahoma"/>
                <a:cs typeface="Tahoma"/>
              </a:rPr>
              <a:t>Support</a:t>
            </a:r>
            <a:r>
              <a:rPr lang="en-GB" sz="3200">
                <a:solidFill>
                  <a:prstClr val="black"/>
                </a:solidFill>
                <a:latin typeface="Tahoma"/>
                <a:ea typeface="Tahoma"/>
                <a:cs typeface="Tahoma"/>
              </a:rPr>
              <a:t>,</a:t>
            </a:r>
            <a:r>
              <a:rPr kumimoji="0" lang="en-GB" sz="3200" b="0" i="0" u="none" strike="noStrike" kern="1200" cap="none" spc="0" normalizeH="0" baseline="0" noProof="0" dirty="0">
                <a:ln>
                  <a:noFill/>
                </a:ln>
                <a:solidFill>
                  <a:prstClr val="black"/>
                </a:solidFill>
                <a:effectLst/>
                <a:uLnTx/>
                <a:uFillTx/>
                <a:latin typeface="Tahoma"/>
                <a:ea typeface="Tahoma"/>
                <a:cs typeface="Tahoma"/>
              </a:rPr>
              <a:t> and the work piloted by the APST has been evaluated and shown to have proven impact. With many Local Authorities now aware and open to building on the pilot, it may be the perfect time to approach local Early Help, Youth Justice and the NHS directly and offer to ‘host’ a hub in your school.</a:t>
            </a:r>
            <a:endParaRPr lang="en-GB" sz="3200" b="0" i="0" u="none" strike="noStrike" kern="1200" cap="none" spc="0" normalizeH="0" baseline="0" noProof="0" dirty="0">
              <a:ln>
                <a:noFill/>
              </a:ln>
              <a:solidFill>
                <a:prstClr val="black"/>
              </a:solidFill>
              <a:effectLst/>
              <a:uLnTx/>
              <a:uFillTx/>
              <a:latin typeface="Tahoma"/>
              <a:ea typeface="Tahoma"/>
              <a:cs typeface="Tahoma"/>
            </a:endParaRPr>
          </a:p>
        </p:txBody>
      </p:sp>
      <p:pic>
        <p:nvPicPr>
          <p:cNvPr id="15" name="Picture 14">
            <a:extLst>
              <a:ext uri="{FF2B5EF4-FFF2-40B4-BE49-F238E27FC236}">
                <a16:creationId xmlns:a16="http://schemas.microsoft.com/office/drawing/2014/main" id="{162195B1-D134-AB16-0EAD-CFAC9B8957CC}"/>
              </a:ext>
            </a:extLst>
          </p:cNvPr>
          <p:cNvPicPr>
            <a:picLocks noChangeAspect="1"/>
          </p:cNvPicPr>
          <p:nvPr/>
        </p:nvPicPr>
        <p:blipFill>
          <a:blip r:embed="rId12"/>
          <a:stretch>
            <a:fillRect/>
          </a:stretch>
        </p:blipFill>
        <p:spPr>
          <a:xfrm>
            <a:off x="14063546" y="2544269"/>
            <a:ext cx="3928502" cy="553776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a:endParaRPr lang="en-GB"/>
          </a:p>
        </p:txBody>
      </p:sp>
      <p:sp>
        <p:nvSpPr>
          <p:cNvPr id="3" name="Freeform 3"/>
          <p:cNvSpPr/>
          <p:nvPr/>
        </p:nvSpPr>
        <p:spPr>
          <a:xfrm>
            <a:off x="1295071" y="1273762"/>
            <a:ext cx="950056" cy="950056"/>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622825" y="-2230104"/>
            <a:ext cx="4199569" cy="15101055"/>
          </a:xfrm>
          <a:custGeom>
            <a:avLst/>
            <a:gdLst/>
            <a:ahLst/>
            <a:cxnLst/>
            <a:rect l="l" t="t" r="r" b="b"/>
            <a:pathLst>
              <a:path w="4199569" h="15101055">
                <a:moveTo>
                  <a:pt x="0" y="0"/>
                </a:moveTo>
                <a:lnTo>
                  <a:pt x="4199569" y="0"/>
                </a:lnTo>
                <a:lnTo>
                  <a:pt x="4199569" y="15101055"/>
                </a:lnTo>
                <a:lnTo>
                  <a:pt x="0" y="15101055"/>
                </a:lnTo>
                <a:lnTo>
                  <a:pt x="0" y="0"/>
                </a:lnTo>
                <a:close/>
              </a:path>
            </a:pathLst>
          </a:custGeom>
          <a:blipFill>
            <a:blip r:embed="rId5">
              <a:extLst>
                <a:ext uri="{96DAC541-7B7A-43D3-8B79-37D633B846F1}">
                  <asvg:svgBlip xmlns:asvg="http://schemas.microsoft.com/office/drawing/2016/SVG/main" r:embed="rId6"/>
                </a:ext>
              </a:extLst>
            </a:blip>
            <a:stretch>
              <a:fillRect l="-259585"/>
            </a:stretch>
          </a:blipFill>
        </p:spPr>
        <p:txBody>
          <a:bodyPr/>
          <a:lstStyle/>
          <a:p>
            <a:endParaRPr lang="en-GB"/>
          </a:p>
        </p:txBody>
      </p:sp>
      <p:sp>
        <p:nvSpPr>
          <p:cNvPr id="5" name="TextBox 5"/>
          <p:cNvSpPr txBox="1"/>
          <p:nvPr/>
        </p:nvSpPr>
        <p:spPr>
          <a:xfrm>
            <a:off x="1967767" y="574628"/>
            <a:ext cx="14355207" cy="6308134"/>
          </a:xfrm>
          <a:prstGeom prst="rect">
            <a:avLst/>
          </a:prstGeom>
        </p:spPr>
        <p:txBody>
          <a:bodyPr lIns="0" tIns="0" rIns="0" bIns="0" rtlCol="0" anchor="t">
            <a:spAutoFit/>
          </a:bodyPr>
          <a:lstStyle/>
          <a:p>
            <a:pPr algn="ctr">
              <a:lnSpc>
                <a:spcPts val="10044"/>
              </a:lnSpc>
            </a:pPr>
            <a:r>
              <a:rPr lang="en-US" sz="7200" b="1" dirty="0">
                <a:solidFill>
                  <a:srgbClr val="1B7046"/>
                </a:solidFill>
                <a:latin typeface="Tahoma"/>
                <a:ea typeface="Tahoma"/>
                <a:cs typeface="Tahoma"/>
              </a:rPr>
              <a:t>Questions</a:t>
            </a:r>
          </a:p>
          <a:p>
            <a:pPr algn="ctr">
              <a:lnSpc>
                <a:spcPts val="10044"/>
              </a:lnSpc>
            </a:pPr>
            <a:endParaRPr lang="en-US" sz="7174" dirty="0">
              <a:solidFill>
                <a:srgbClr val="000000"/>
              </a:solidFill>
              <a:latin typeface="Glacial Indifference Bold"/>
            </a:endParaRPr>
          </a:p>
          <a:p>
            <a:pPr algn="ctr">
              <a:lnSpc>
                <a:spcPts val="10044"/>
              </a:lnSpc>
            </a:pPr>
            <a:endParaRPr lang="en-US" sz="7174" dirty="0">
              <a:solidFill>
                <a:srgbClr val="000000"/>
              </a:solidFill>
              <a:latin typeface="Glacial Indifference Bold"/>
            </a:endParaRPr>
          </a:p>
          <a:p>
            <a:pPr algn="ctr">
              <a:lnSpc>
                <a:spcPts val="10044"/>
              </a:lnSpc>
            </a:pPr>
            <a:endParaRPr lang="en-US" sz="7174" dirty="0">
              <a:solidFill>
                <a:srgbClr val="000000"/>
              </a:solidFill>
              <a:latin typeface="Glacial Indifference Bold"/>
            </a:endParaRPr>
          </a:p>
          <a:p>
            <a:pPr algn="ctr">
              <a:lnSpc>
                <a:spcPts val="10044"/>
              </a:lnSpc>
            </a:pPr>
            <a:endParaRPr lang="en-US" sz="7174" dirty="0">
              <a:solidFill>
                <a:srgbClr val="000000"/>
              </a:solidFill>
              <a:latin typeface="Glacial Indifference Bold"/>
            </a:endParaRPr>
          </a:p>
        </p:txBody>
      </p:sp>
      <p:grpSp>
        <p:nvGrpSpPr>
          <p:cNvPr id="6" name="Group 6"/>
          <p:cNvGrpSpPr/>
          <p:nvPr/>
        </p:nvGrpSpPr>
        <p:grpSpPr>
          <a:xfrm>
            <a:off x="0" y="1028700"/>
            <a:ext cx="2977719" cy="8324867"/>
            <a:chOff x="0" y="0"/>
            <a:chExt cx="3970292" cy="11099823"/>
          </a:xfrm>
        </p:grpSpPr>
        <p:sp>
          <p:nvSpPr>
            <p:cNvPr id="7" name="Freeform 7">
              <a:hlinkClick r:id="rId7" tooltip="https://iqmaward.com/iqm-centre-of-excellence/"/>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txBody>
            <a:bodyPr/>
            <a:lstStyle/>
            <a:p>
              <a:endParaRPr lang="en-GB"/>
            </a:p>
          </p:txBody>
        </p:sp>
        <p:sp>
          <p:nvSpPr>
            <p:cNvPr id="8" name="Freeform 8">
              <a:hlinkClick r:id="rId7" tooltip="https://iqmaward.com/iqm-centre-of-excellence/"/>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txBody>
            <a:bodyPr/>
            <a:lstStyle/>
            <a:p>
              <a:endParaRPr lang="en-GB"/>
            </a:p>
          </p:txBody>
        </p:sp>
        <p:sp>
          <p:nvSpPr>
            <p:cNvPr id="9" name="Freeform 9">
              <a:hlinkClick r:id="rId10" tooltip="https://iqmaward.com/iqm-flagship-school/"/>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1"/>
              <a:stretch>
                <a:fillRect/>
              </a:stretch>
            </a:blipFill>
          </p:spPr>
          <p:txBody>
            <a:bodyPr/>
            <a:lstStyle/>
            <a:p>
              <a:endParaRPr lang="en-GB"/>
            </a:p>
          </p:txBody>
        </p:sp>
      </p:grpSp>
      <p:pic>
        <p:nvPicPr>
          <p:cNvPr id="10" name="Picture 9">
            <a:extLst>
              <a:ext uri="{FF2B5EF4-FFF2-40B4-BE49-F238E27FC236}">
                <a16:creationId xmlns:a16="http://schemas.microsoft.com/office/drawing/2014/main" id="{3246F7A3-2459-2CF0-08FC-61B7EC410C4B}"/>
              </a:ext>
            </a:extLst>
          </p:cNvPr>
          <p:cNvPicPr>
            <a:picLocks noChangeAspect="1"/>
          </p:cNvPicPr>
          <p:nvPr/>
        </p:nvPicPr>
        <p:blipFill>
          <a:blip r:embed="rId12"/>
          <a:stretch>
            <a:fillRect/>
          </a:stretch>
        </p:blipFill>
        <p:spPr>
          <a:xfrm>
            <a:off x="14285505" y="9005804"/>
            <a:ext cx="3706689" cy="105469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a:endParaRPr lang="en-GB"/>
          </a:p>
        </p:txBody>
      </p:sp>
      <p:grpSp>
        <p:nvGrpSpPr>
          <p:cNvPr id="3" name="Group 3"/>
          <p:cNvGrpSpPr/>
          <p:nvPr/>
        </p:nvGrpSpPr>
        <p:grpSpPr>
          <a:xfrm>
            <a:off x="-808770" y="785642"/>
            <a:ext cx="3504683" cy="1926296"/>
            <a:chOff x="0" y="0"/>
            <a:chExt cx="4672911" cy="2568395"/>
          </a:xfrm>
        </p:grpSpPr>
        <p:grpSp>
          <p:nvGrpSpPr>
            <p:cNvPr id="4" name="Group 4"/>
            <p:cNvGrpSpPr/>
            <p:nvPr/>
          </p:nvGrpSpPr>
          <p:grpSpPr>
            <a:xfrm>
              <a:off x="0" y="255498"/>
              <a:ext cx="4672911" cy="2057400"/>
              <a:chOff x="0" y="0"/>
              <a:chExt cx="923044" cy="406400"/>
            </a:xfrm>
          </p:grpSpPr>
          <p:sp>
            <p:nvSpPr>
              <p:cNvPr id="5" name="Freeform 5"/>
              <p:cNvSpPr/>
              <p:nvPr/>
            </p:nvSpPr>
            <p:spPr>
              <a:xfrm>
                <a:off x="0" y="0"/>
                <a:ext cx="923044" cy="406400"/>
              </a:xfrm>
              <a:custGeom>
                <a:avLst/>
                <a:gdLst/>
                <a:ahLst/>
                <a:cxnLst/>
                <a:rect l="l" t="t" r="r" b="b"/>
                <a:pathLst>
                  <a:path w="923044" h="406400">
                    <a:moveTo>
                      <a:pt x="719844" y="0"/>
                    </a:moveTo>
                    <a:cubicBezTo>
                      <a:pt x="832068" y="0"/>
                      <a:pt x="923044" y="90976"/>
                      <a:pt x="923044" y="203200"/>
                    </a:cubicBezTo>
                    <a:cubicBezTo>
                      <a:pt x="923044" y="315424"/>
                      <a:pt x="832068" y="406400"/>
                      <a:pt x="719844" y="406400"/>
                    </a:cubicBezTo>
                    <a:lnTo>
                      <a:pt x="203200" y="406400"/>
                    </a:lnTo>
                    <a:cubicBezTo>
                      <a:pt x="90976" y="406400"/>
                      <a:pt x="0" y="315424"/>
                      <a:pt x="0" y="203200"/>
                    </a:cubicBezTo>
                    <a:cubicBezTo>
                      <a:pt x="0" y="90976"/>
                      <a:pt x="90976" y="0"/>
                      <a:pt x="203200" y="0"/>
                    </a:cubicBezTo>
                    <a:close/>
                  </a:path>
                </a:pathLst>
              </a:custGeom>
              <a:solidFill>
                <a:srgbClr val="54287D"/>
              </a:solidFill>
            </p:spPr>
            <p:txBody>
              <a:bodyPr/>
              <a:lstStyle/>
              <a:p>
                <a:endParaRPr lang="en-GB"/>
              </a:p>
            </p:txBody>
          </p:sp>
          <p:sp>
            <p:nvSpPr>
              <p:cNvPr id="6" name="TextBox 6"/>
              <p:cNvSpPr txBox="1"/>
              <p:nvPr/>
            </p:nvSpPr>
            <p:spPr>
              <a:xfrm>
                <a:off x="0" y="-38100"/>
                <a:ext cx="923044" cy="444500"/>
              </a:xfrm>
              <a:prstGeom prst="rect">
                <a:avLst/>
              </a:prstGeom>
            </p:spPr>
            <p:txBody>
              <a:bodyPr lIns="50800" tIns="50800" rIns="50800" bIns="50800" rtlCol="0" anchor="ctr"/>
              <a:lstStyle/>
              <a:p>
                <a:pPr algn="ctr">
                  <a:lnSpc>
                    <a:spcPts val="2659"/>
                  </a:lnSpc>
                </a:pPr>
                <a:endParaRPr/>
              </a:p>
            </p:txBody>
          </p:sp>
        </p:grpSp>
        <p:sp>
          <p:nvSpPr>
            <p:cNvPr id="7" name="Freeform 7">
              <a:hlinkClick r:id="rId3" tooltip="https://iqmaward.com"/>
            </p:cNvPr>
            <p:cNvSpPr/>
            <p:nvPr/>
          </p:nvSpPr>
          <p:spPr>
            <a:xfrm>
              <a:off x="2104516" y="0"/>
              <a:ext cx="2568395" cy="2568395"/>
            </a:xfrm>
            <a:custGeom>
              <a:avLst/>
              <a:gdLst/>
              <a:ahLst/>
              <a:cxnLst/>
              <a:rect l="l" t="t" r="r" b="b"/>
              <a:pathLst>
                <a:path w="2568395" h="2568395">
                  <a:moveTo>
                    <a:pt x="0" y="0"/>
                  </a:moveTo>
                  <a:lnTo>
                    <a:pt x="2568395" y="0"/>
                  </a:lnTo>
                  <a:lnTo>
                    <a:pt x="2568395" y="2568395"/>
                  </a:lnTo>
                  <a:lnTo>
                    <a:pt x="0" y="2568395"/>
                  </a:lnTo>
                  <a:lnTo>
                    <a:pt x="0" y="0"/>
                  </a:lnTo>
                  <a:close/>
                </a:path>
              </a:pathLst>
            </a:custGeom>
            <a:blipFill>
              <a:blip r:embed="rId4"/>
              <a:stretch>
                <a:fillRect/>
              </a:stretch>
            </a:blipFill>
          </p:spPr>
          <p:txBody>
            <a:bodyPr/>
            <a:lstStyle/>
            <a:p>
              <a:endParaRPr lang="en-GB"/>
            </a:p>
          </p:txBody>
        </p:sp>
      </p:grpSp>
      <p:sp>
        <p:nvSpPr>
          <p:cNvPr id="8" name="Freeform 8"/>
          <p:cNvSpPr/>
          <p:nvPr/>
        </p:nvSpPr>
        <p:spPr>
          <a:xfrm>
            <a:off x="-70768" y="8314750"/>
            <a:ext cx="18358768" cy="3396372"/>
          </a:xfrm>
          <a:custGeom>
            <a:avLst/>
            <a:gdLst/>
            <a:ahLst/>
            <a:cxnLst/>
            <a:rect l="l" t="t" r="r" b="b"/>
            <a:pathLst>
              <a:path w="18358768" h="3396372">
                <a:moveTo>
                  <a:pt x="0" y="0"/>
                </a:moveTo>
                <a:lnTo>
                  <a:pt x="18358768" y="0"/>
                </a:lnTo>
                <a:lnTo>
                  <a:pt x="18358768" y="3396372"/>
                </a:lnTo>
                <a:lnTo>
                  <a:pt x="0" y="339637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9" name="Freeform 9">
            <a:hlinkClick r:id="rId3" tooltip="https://www.linkedin.com/company/18252076/admin/"/>
          </p:cNvPr>
          <p:cNvSpPr/>
          <p:nvPr/>
        </p:nvSpPr>
        <p:spPr>
          <a:xfrm>
            <a:off x="15783651" y="8940510"/>
            <a:ext cx="635580" cy="635580"/>
          </a:xfrm>
          <a:custGeom>
            <a:avLst/>
            <a:gdLst/>
            <a:ahLst/>
            <a:cxnLst/>
            <a:rect l="l" t="t" r="r" b="b"/>
            <a:pathLst>
              <a:path w="635580" h="635580">
                <a:moveTo>
                  <a:pt x="0" y="0"/>
                </a:moveTo>
                <a:lnTo>
                  <a:pt x="635579" y="0"/>
                </a:lnTo>
                <a:lnTo>
                  <a:pt x="635579" y="635580"/>
                </a:lnTo>
                <a:lnTo>
                  <a:pt x="0" y="63558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0" name="Freeform 10">
            <a:hlinkClick r:id="rId3" tooltip="https://twitter.com/iqmaward"/>
          </p:cNvPr>
          <p:cNvSpPr/>
          <p:nvPr/>
        </p:nvSpPr>
        <p:spPr>
          <a:xfrm>
            <a:off x="14961864" y="8945350"/>
            <a:ext cx="642873" cy="642873"/>
          </a:xfrm>
          <a:custGeom>
            <a:avLst/>
            <a:gdLst/>
            <a:ahLst/>
            <a:cxnLst/>
            <a:rect l="l" t="t" r="r" b="b"/>
            <a:pathLst>
              <a:path w="642873" h="642873">
                <a:moveTo>
                  <a:pt x="0" y="0"/>
                </a:moveTo>
                <a:lnTo>
                  <a:pt x="642873" y="0"/>
                </a:lnTo>
                <a:lnTo>
                  <a:pt x="642873" y="642873"/>
                </a:lnTo>
                <a:lnTo>
                  <a:pt x="0" y="64287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1" name="Freeform 11">
            <a:hlinkClick r:id="rId3" tooltip="https://www.facebook.com/profile.php?id=100075821234308"/>
          </p:cNvPr>
          <p:cNvSpPr/>
          <p:nvPr/>
        </p:nvSpPr>
        <p:spPr>
          <a:xfrm>
            <a:off x="16616427" y="8945350"/>
            <a:ext cx="642873" cy="642873"/>
          </a:xfrm>
          <a:custGeom>
            <a:avLst/>
            <a:gdLst/>
            <a:ahLst/>
            <a:cxnLst/>
            <a:rect l="l" t="t" r="r" b="b"/>
            <a:pathLst>
              <a:path w="642873" h="642873">
                <a:moveTo>
                  <a:pt x="0" y="0"/>
                </a:moveTo>
                <a:lnTo>
                  <a:pt x="642873" y="0"/>
                </a:lnTo>
                <a:lnTo>
                  <a:pt x="642873" y="642873"/>
                </a:lnTo>
                <a:lnTo>
                  <a:pt x="0" y="64287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12" name="TextBox 12"/>
          <p:cNvSpPr txBox="1"/>
          <p:nvPr/>
        </p:nvSpPr>
        <p:spPr>
          <a:xfrm>
            <a:off x="274289" y="4597862"/>
            <a:ext cx="17682999" cy="761555"/>
          </a:xfrm>
          <a:prstGeom prst="rect">
            <a:avLst/>
          </a:prstGeom>
        </p:spPr>
        <p:txBody>
          <a:bodyPr lIns="0" tIns="0" rIns="0" bIns="0" rtlCol="0" anchor="t">
            <a:spAutoFit/>
          </a:bodyPr>
          <a:lstStyle/>
          <a:p>
            <a:pPr algn="ctr">
              <a:lnSpc>
                <a:spcPts val="6749"/>
              </a:lnSpc>
            </a:pPr>
            <a:r>
              <a:rPr lang="en-US" sz="4450" dirty="0">
                <a:solidFill>
                  <a:srgbClr val="000000"/>
                </a:solidFill>
                <a:latin typeface="Tahoma"/>
                <a:ea typeface="Tahoma"/>
                <a:cs typeface="Tahoma"/>
              </a:rPr>
              <a:t>Contact us to learn more</a:t>
            </a:r>
          </a:p>
        </p:txBody>
      </p:sp>
      <p:sp>
        <p:nvSpPr>
          <p:cNvPr id="13" name="Freeform 13"/>
          <p:cNvSpPr/>
          <p:nvPr/>
        </p:nvSpPr>
        <p:spPr>
          <a:xfrm rot="999880">
            <a:off x="3806306" y="-2275657"/>
            <a:ext cx="14801958" cy="6050300"/>
          </a:xfrm>
          <a:custGeom>
            <a:avLst/>
            <a:gdLst/>
            <a:ahLst/>
            <a:cxnLst/>
            <a:rect l="l" t="t" r="r" b="b"/>
            <a:pathLst>
              <a:path w="14801958" h="6050300">
                <a:moveTo>
                  <a:pt x="0" y="0"/>
                </a:moveTo>
                <a:lnTo>
                  <a:pt x="14801958" y="0"/>
                </a:lnTo>
                <a:lnTo>
                  <a:pt x="14801958" y="6050301"/>
                </a:lnTo>
                <a:lnTo>
                  <a:pt x="0" y="605030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a:p>
        </p:txBody>
      </p:sp>
      <p:sp>
        <p:nvSpPr>
          <p:cNvPr id="14" name="AutoShape 14"/>
          <p:cNvSpPr/>
          <p:nvPr/>
        </p:nvSpPr>
        <p:spPr>
          <a:xfrm>
            <a:off x="5944345" y="4361330"/>
            <a:ext cx="6288456" cy="79860"/>
          </a:xfrm>
          <a:prstGeom prst="rect">
            <a:avLst/>
          </a:prstGeom>
          <a:solidFill>
            <a:srgbClr val="54287D"/>
          </a:solidFill>
        </p:spPr>
        <p:txBody>
          <a:bodyPr/>
          <a:lstStyle/>
          <a:p>
            <a:endParaRPr lang="en-GB"/>
          </a:p>
        </p:txBody>
      </p:sp>
      <p:sp>
        <p:nvSpPr>
          <p:cNvPr id="15" name="TextBox 15"/>
          <p:cNvSpPr txBox="1"/>
          <p:nvPr/>
        </p:nvSpPr>
        <p:spPr>
          <a:xfrm>
            <a:off x="247073" y="2626234"/>
            <a:ext cx="17682999" cy="1402500"/>
          </a:xfrm>
          <a:prstGeom prst="rect">
            <a:avLst/>
          </a:prstGeom>
        </p:spPr>
        <p:txBody>
          <a:bodyPr lIns="0" tIns="0" rIns="0" bIns="0" rtlCol="0" anchor="t">
            <a:spAutoFit/>
          </a:bodyPr>
          <a:lstStyle/>
          <a:p>
            <a:pPr algn="ctr">
              <a:lnSpc>
                <a:spcPts val="12180"/>
              </a:lnSpc>
            </a:pPr>
            <a:r>
              <a:rPr lang="en-US" sz="8700" b="1" dirty="0">
                <a:solidFill>
                  <a:srgbClr val="1B7046"/>
                </a:solidFill>
                <a:latin typeface="Tahoma"/>
                <a:ea typeface="Tahoma"/>
                <a:cs typeface="Tahoma"/>
              </a:rPr>
              <a:t>Thank You</a:t>
            </a:r>
          </a:p>
        </p:txBody>
      </p:sp>
      <p:sp>
        <p:nvSpPr>
          <p:cNvPr id="16" name="TextBox 16"/>
          <p:cNvSpPr txBox="1"/>
          <p:nvPr/>
        </p:nvSpPr>
        <p:spPr>
          <a:xfrm>
            <a:off x="247073" y="5497486"/>
            <a:ext cx="17682999" cy="1369697"/>
          </a:xfrm>
          <a:prstGeom prst="rect">
            <a:avLst/>
          </a:prstGeom>
        </p:spPr>
        <p:txBody>
          <a:bodyPr lIns="0" tIns="0" rIns="0" bIns="0" rtlCol="0" anchor="t">
            <a:spAutoFit/>
          </a:bodyPr>
          <a:lstStyle/>
          <a:p>
            <a:pPr algn="ctr">
              <a:lnSpc>
                <a:spcPts val="5639"/>
              </a:lnSpc>
            </a:pPr>
            <a:r>
              <a:rPr lang="en-US" sz="2950" dirty="0">
                <a:solidFill>
                  <a:srgbClr val="000000"/>
                </a:solidFill>
                <a:latin typeface="Tahoma"/>
                <a:ea typeface="Tahoma"/>
                <a:cs typeface="Tahoma"/>
                <a:hlinkClick r:id="rId15"/>
              </a:rPr>
              <a:t>Email: admin@iqmaward.com</a:t>
            </a:r>
          </a:p>
          <a:p>
            <a:pPr algn="ctr">
              <a:lnSpc>
                <a:spcPts val="5639"/>
              </a:lnSpc>
            </a:pPr>
            <a:r>
              <a:rPr lang="en-US" sz="2950" dirty="0">
                <a:solidFill>
                  <a:srgbClr val="000000"/>
                </a:solidFill>
                <a:latin typeface="Tahoma"/>
                <a:ea typeface="Tahoma"/>
                <a:cs typeface="Tahoma"/>
                <a:hlinkClick r:id="rId15"/>
              </a:rPr>
              <a:t>Phone: +44 287127 7857</a:t>
            </a:r>
          </a:p>
        </p:txBody>
      </p:sp>
      <p:sp>
        <p:nvSpPr>
          <p:cNvPr id="17" name="TextBox 17"/>
          <p:cNvSpPr txBox="1"/>
          <p:nvPr/>
        </p:nvSpPr>
        <p:spPr>
          <a:xfrm>
            <a:off x="-90812" y="7089959"/>
            <a:ext cx="18358768" cy="545919"/>
          </a:xfrm>
          <a:prstGeom prst="rect">
            <a:avLst/>
          </a:prstGeom>
        </p:spPr>
        <p:txBody>
          <a:bodyPr lIns="0" tIns="0" rIns="0" bIns="0" rtlCol="0" anchor="t">
            <a:spAutoFit/>
          </a:bodyPr>
          <a:lstStyle/>
          <a:p>
            <a:pPr algn="ctr">
              <a:lnSpc>
                <a:spcPts val="4821"/>
              </a:lnSpc>
            </a:pPr>
            <a:r>
              <a:rPr lang="en-US" sz="3200" u="sng" dirty="0">
                <a:solidFill>
                  <a:srgbClr val="000000"/>
                </a:solidFill>
                <a:latin typeface="Tahoma"/>
                <a:ea typeface="Tahoma"/>
                <a:cs typeface="Tahoma"/>
                <a:hlinkClick r:id="rId15"/>
              </a:rPr>
              <a:t>www.iqmaward.com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a:endParaRPr lang="en-GB"/>
          </a:p>
        </p:txBody>
      </p:sp>
      <p:sp>
        <p:nvSpPr>
          <p:cNvPr id="3" name="Freeform 3"/>
          <p:cNvSpPr/>
          <p:nvPr/>
        </p:nvSpPr>
        <p:spPr>
          <a:xfrm>
            <a:off x="1295071" y="1273762"/>
            <a:ext cx="950056" cy="950056"/>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622825" y="-2230104"/>
            <a:ext cx="4199569" cy="15101055"/>
          </a:xfrm>
          <a:custGeom>
            <a:avLst/>
            <a:gdLst/>
            <a:ahLst/>
            <a:cxnLst/>
            <a:rect l="l" t="t" r="r" b="b"/>
            <a:pathLst>
              <a:path w="4199569" h="15101055">
                <a:moveTo>
                  <a:pt x="0" y="0"/>
                </a:moveTo>
                <a:lnTo>
                  <a:pt x="4199569" y="0"/>
                </a:lnTo>
                <a:lnTo>
                  <a:pt x="4199569" y="15101055"/>
                </a:lnTo>
                <a:lnTo>
                  <a:pt x="0" y="15101055"/>
                </a:lnTo>
                <a:lnTo>
                  <a:pt x="0" y="0"/>
                </a:lnTo>
                <a:close/>
              </a:path>
            </a:pathLst>
          </a:custGeom>
          <a:blipFill>
            <a:blip r:embed="rId5">
              <a:extLst>
                <a:ext uri="{96DAC541-7B7A-43D3-8B79-37D633B846F1}">
                  <asvg:svgBlip xmlns:asvg="http://schemas.microsoft.com/office/drawing/2016/SVG/main" r:embed="rId6"/>
                </a:ext>
              </a:extLst>
            </a:blip>
            <a:stretch>
              <a:fillRect l="-259585"/>
            </a:stretch>
          </a:blipFill>
        </p:spPr>
        <p:txBody>
          <a:bodyPr/>
          <a:lstStyle/>
          <a:p>
            <a:endParaRPr lang="en-GB"/>
          </a:p>
        </p:txBody>
      </p:sp>
      <p:sp>
        <p:nvSpPr>
          <p:cNvPr id="5" name="TextBox 5"/>
          <p:cNvSpPr txBox="1"/>
          <p:nvPr/>
        </p:nvSpPr>
        <p:spPr>
          <a:xfrm>
            <a:off x="2456762" y="418900"/>
            <a:ext cx="15335771" cy="2373598"/>
          </a:xfrm>
          <a:prstGeom prst="rect">
            <a:avLst/>
          </a:prstGeom>
        </p:spPr>
        <p:txBody>
          <a:bodyPr wrap="square" lIns="0" tIns="0" rIns="0" bIns="0" rtlCol="0" anchor="t">
            <a:spAutoFit/>
          </a:bodyPr>
          <a:lstStyle/>
          <a:p>
            <a:pPr algn="ctr">
              <a:lnSpc>
                <a:spcPts val="9571"/>
              </a:lnSpc>
            </a:pPr>
            <a:r>
              <a:rPr lang="en-US" sz="7200" b="1" dirty="0">
                <a:solidFill>
                  <a:srgbClr val="1B7046"/>
                </a:solidFill>
                <a:latin typeface="Tahoma"/>
                <a:ea typeface="Tahoma"/>
                <a:cs typeface="Tahoma"/>
              </a:rPr>
              <a:t>Rationale</a:t>
            </a:r>
          </a:p>
          <a:p>
            <a:pPr algn="ctr">
              <a:lnSpc>
                <a:spcPts val="9571"/>
              </a:lnSpc>
            </a:pPr>
            <a:endParaRPr lang="en-US" sz="6836" dirty="0">
              <a:solidFill>
                <a:srgbClr val="000000"/>
              </a:solidFill>
              <a:latin typeface="Glacial Indifference Bold"/>
            </a:endParaRPr>
          </a:p>
        </p:txBody>
      </p:sp>
      <p:grpSp>
        <p:nvGrpSpPr>
          <p:cNvPr id="6" name="Group 6"/>
          <p:cNvGrpSpPr/>
          <p:nvPr/>
        </p:nvGrpSpPr>
        <p:grpSpPr>
          <a:xfrm>
            <a:off x="0" y="1028700"/>
            <a:ext cx="2977719" cy="8324867"/>
            <a:chOff x="0" y="0"/>
            <a:chExt cx="3970292" cy="11099823"/>
          </a:xfrm>
        </p:grpSpPr>
        <p:sp>
          <p:nvSpPr>
            <p:cNvPr id="7" name="Freeform 7">
              <a:hlinkClick r:id="rId7" tooltip="https://iqmaward.com/iqm-centre-of-excellence/"/>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txBody>
            <a:bodyPr/>
            <a:lstStyle/>
            <a:p>
              <a:endParaRPr lang="en-GB"/>
            </a:p>
          </p:txBody>
        </p:sp>
        <p:sp>
          <p:nvSpPr>
            <p:cNvPr id="8" name="Freeform 8">
              <a:hlinkClick r:id="rId7" tooltip="https://iqmaward.com/iqm-centre-of-excellence/"/>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txBody>
            <a:bodyPr/>
            <a:lstStyle/>
            <a:p>
              <a:endParaRPr lang="en-GB"/>
            </a:p>
          </p:txBody>
        </p:sp>
        <p:sp>
          <p:nvSpPr>
            <p:cNvPr id="9" name="Freeform 9">
              <a:hlinkClick r:id="rId10" tooltip="https://iqmaward.com/iqm-flagship-school/"/>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1"/>
              <a:stretch>
                <a:fillRect/>
              </a:stretch>
            </a:blipFill>
          </p:spPr>
          <p:txBody>
            <a:bodyPr/>
            <a:lstStyle/>
            <a:p>
              <a:endParaRPr lang="en-GB"/>
            </a:p>
          </p:txBody>
        </p:sp>
      </p:grpSp>
      <p:sp>
        <p:nvSpPr>
          <p:cNvPr id="11" name="TextBox 10">
            <a:extLst>
              <a:ext uri="{FF2B5EF4-FFF2-40B4-BE49-F238E27FC236}">
                <a16:creationId xmlns:a16="http://schemas.microsoft.com/office/drawing/2014/main" id="{40C9D154-4B83-8732-EB82-915D8328E505}"/>
              </a:ext>
            </a:extLst>
          </p:cNvPr>
          <p:cNvSpPr txBox="1"/>
          <p:nvPr/>
        </p:nvSpPr>
        <p:spPr>
          <a:xfrm>
            <a:off x="3949434" y="1890115"/>
            <a:ext cx="13620242" cy="6863417"/>
          </a:xfrm>
          <a:prstGeom prst="rect">
            <a:avLst/>
          </a:prstGeom>
          <a:noFill/>
        </p:spPr>
        <p:txBody>
          <a:bodyPr wrap="square" lIns="91440" tIns="45720" rIns="91440" bIns="45720" rtlCol="0" anchor="t">
            <a:spAutoFit/>
          </a:bodyPr>
          <a:lstStyle/>
          <a:p>
            <a:r>
              <a:rPr lang="en-GB" sz="4000" dirty="0">
                <a:latin typeface="Tahoma"/>
                <a:ea typeface="Tahoma"/>
                <a:cs typeface="Tahoma"/>
              </a:rPr>
              <a:t>The acute needs and poor outcomes of children in Alternative Provision (AP) and with special educational needs and disabilities (SEND), means the appropriate, targeted support is essential. The complex underlying needs of the SEND and AP cohorts mean that they can be some of the most disengaged children and young people in the education system. These needs often manifest as challenging or disruptive behaviour, which can have a severe impact on their education and that of other pupils. The aim of the multi-agency approach is that with intervention, these needs and risks are reduced.</a:t>
            </a:r>
          </a:p>
        </p:txBody>
      </p:sp>
      <p:pic>
        <p:nvPicPr>
          <p:cNvPr id="10" name="Picture 9">
            <a:extLst>
              <a:ext uri="{FF2B5EF4-FFF2-40B4-BE49-F238E27FC236}">
                <a16:creationId xmlns:a16="http://schemas.microsoft.com/office/drawing/2014/main" id="{B75456C6-A08C-0F03-9F6B-4C4D49405E4D}"/>
              </a:ext>
            </a:extLst>
          </p:cNvPr>
          <p:cNvPicPr>
            <a:picLocks noChangeAspect="1"/>
          </p:cNvPicPr>
          <p:nvPr/>
        </p:nvPicPr>
        <p:blipFill>
          <a:blip r:embed="rId12"/>
          <a:stretch>
            <a:fillRect/>
          </a:stretch>
        </p:blipFill>
        <p:spPr>
          <a:xfrm>
            <a:off x="14285505" y="9005804"/>
            <a:ext cx="3706689" cy="105469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a:endParaRPr lang="en-GB"/>
          </a:p>
        </p:txBody>
      </p:sp>
      <p:sp>
        <p:nvSpPr>
          <p:cNvPr id="3" name="Freeform 3"/>
          <p:cNvSpPr/>
          <p:nvPr/>
        </p:nvSpPr>
        <p:spPr>
          <a:xfrm>
            <a:off x="1295071" y="1273762"/>
            <a:ext cx="950056" cy="950056"/>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622825" y="-2230104"/>
            <a:ext cx="4199569" cy="15101055"/>
          </a:xfrm>
          <a:custGeom>
            <a:avLst/>
            <a:gdLst/>
            <a:ahLst/>
            <a:cxnLst/>
            <a:rect l="l" t="t" r="r" b="b"/>
            <a:pathLst>
              <a:path w="4199569" h="15101055">
                <a:moveTo>
                  <a:pt x="0" y="0"/>
                </a:moveTo>
                <a:lnTo>
                  <a:pt x="4199569" y="0"/>
                </a:lnTo>
                <a:lnTo>
                  <a:pt x="4199569" y="15101055"/>
                </a:lnTo>
                <a:lnTo>
                  <a:pt x="0" y="15101055"/>
                </a:lnTo>
                <a:lnTo>
                  <a:pt x="0" y="0"/>
                </a:lnTo>
                <a:close/>
              </a:path>
            </a:pathLst>
          </a:custGeom>
          <a:blipFill>
            <a:blip r:embed="rId5">
              <a:extLst>
                <a:ext uri="{96DAC541-7B7A-43D3-8B79-37D633B846F1}">
                  <asvg:svgBlip xmlns:asvg="http://schemas.microsoft.com/office/drawing/2016/SVG/main" r:embed="rId6"/>
                </a:ext>
              </a:extLst>
            </a:blip>
            <a:stretch>
              <a:fillRect l="-259585"/>
            </a:stretch>
          </a:blipFill>
        </p:spPr>
        <p:txBody>
          <a:bodyPr/>
          <a:lstStyle/>
          <a:p>
            <a:endParaRPr lang="en-GB"/>
          </a:p>
        </p:txBody>
      </p:sp>
      <p:sp>
        <p:nvSpPr>
          <p:cNvPr id="5" name="TextBox 5"/>
          <p:cNvSpPr txBox="1"/>
          <p:nvPr/>
        </p:nvSpPr>
        <p:spPr>
          <a:xfrm>
            <a:off x="3179623" y="340520"/>
            <a:ext cx="14355207" cy="3769136"/>
          </a:xfrm>
          <a:prstGeom prst="rect">
            <a:avLst/>
          </a:prstGeom>
        </p:spPr>
        <p:txBody>
          <a:bodyPr lIns="0" tIns="0" rIns="0" bIns="0" rtlCol="0" anchor="t">
            <a:spAutoFit/>
          </a:bodyPr>
          <a:lstStyle/>
          <a:p>
            <a:pPr algn="ctr">
              <a:lnSpc>
                <a:spcPts val="10044"/>
              </a:lnSpc>
            </a:pPr>
            <a:r>
              <a:rPr lang="en-US" sz="7200" b="1" dirty="0">
                <a:solidFill>
                  <a:srgbClr val="1B7046"/>
                </a:solidFill>
                <a:latin typeface="Tahoma"/>
                <a:ea typeface="Tahoma"/>
                <a:cs typeface="Tahoma"/>
              </a:rPr>
              <a:t>Target Outcomes of the Model</a:t>
            </a:r>
          </a:p>
          <a:p>
            <a:pPr algn="l">
              <a:lnSpc>
                <a:spcPts val="10044"/>
              </a:lnSpc>
            </a:pPr>
            <a:endParaRPr lang="en-US" sz="7174" dirty="0">
              <a:solidFill>
                <a:srgbClr val="000000"/>
              </a:solidFill>
              <a:latin typeface="Glacial Indifference Bold"/>
            </a:endParaRPr>
          </a:p>
          <a:p>
            <a:pPr algn="ctr">
              <a:lnSpc>
                <a:spcPts val="10044"/>
              </a:lnSpc>
            </a:pPr>
            <a:endParaRPr lang="en-US" sz="7174" dirty="0">
              <a:solidFill>
                <a:srgbClr val="000000"/>
              </a:solidFill>
              <a:latin typeface="Glacial Indifference Bold"/>
            </a:endParaRPr>
          </a:p>
        </p:txBody>
      </p:sp>
      <p:grpSp>
        <p:nvGrpSpPr>
          <p:cNvPr id="6" name="Group 6"/>
          <p:cNvGrpSpPr/>
          <p:nvPr/>
        </p:nvGrpSpPr>
        <p:grpSpPr>
          <a:xfrm>
            <a:off x="0" y="1028700"/>
            <a:ext cx="2977719" cy="8324867"/>
            <a:chOff x="0" y="0"/>
            <a:chExt cx="3970292" cy="11099823"/>
          </a:xfrm>
        </p:grpSpPr>
        <p:sp>
          <p:nvSpPr>
            <p:cNvPr id="7" name="Freeform 7">
              <a:hlinkClick r:id="rId7" tooltip="https://iqmaward.com/iqm-centre-of-excellence/"/>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txBody>
            <a:bodyPr/>
            <a:lstStyle/>
            <a:p>
              <a:endParaRPr lang="en-GB"/>
            </a:p>
          </p:txBody>
        </p:sp>
        <p:sp>
          <p:nvSpPr>
            <p:cNvPr id="8" name="Freeform 8">
              <a:hlinkClick r:id="rId7" tooltip="https://iqmaward.com/iqm-centre-of-excellence/"/>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txBody>
            <a:bodyPr/>
            <a:lstStyle/>
            <a:p>
              <a:endParaRPr lang="en-GB"/>
            </a:p>
          </p:txBody>
        </p:sp>
        <p:sp>
          <p:nvSpPr>
            <p:cNvPr id="9" name="Freeform 9">
              <a:hlinkClick r:id="rId10" tooltip="https://iqmaward.com/iqm-flagship-school/"/>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1"/>
              <a:stretch>
                <a:fillRect/>
              </a:stretch>
            </a:blipFill>
          </p:spPr>
          <p:txBody>
            <a:bodyPr/>
            <a:lstStyle/>
            <a:p>
              <a:endParaRPr lang="en-GB"/>
            </a:p>
          </p:txBody>
        </p:sp>
      </p:grpSp>
      <p:sp>
        <p:nvSpPr>
          <p:cNvPr id="11" name="TextBox 10">
            <a:extLst>
              <a:ext uri="{FF2B5EF4-FFF2-40B4-BE49-F238E27FC236}">
                <a16:creationId xmlns:a16="http://schemas.microsoft.com/office/drawing/2014/main" id="{D5AC35CA-7A77-BAFA-27D0-037506579A42}"/>
              </a:ext>
            </a:extLst>
          </p:cNvPr>
          <p:cNvSpPr txBox="1"/>
          <p:nvPr/>
        </p:nvSpPr>
        <p:spPr>
          <a:xfrm>
            <a:off x="3901746" y="1983988"/>
            <a:ext cx="14383438" cy="6863417"/>
          </a:xfrm>
          <a:prstGeom prst="rect">
            <a:avLst/>
          </a:prstGeom>
          <a:noFill/>
        </p:spPr>
        <p:txBody>
          <a:bodyPr wrap="square" lIns="91440" tIns="45720" rIns="91440" bIns="45720" rtlCol="0" anchor="t">
            <a:spAutoFit/>
          </a:bodyPr>
          <a:lstStyle/>
          <a:p>
            <a:r>
              <a:rPr lang="en-GB" sz="4000" dirty="0">
                <a:latin typeface="Tahoma"/>
                <a:ea typeface="Tahoma"/>
                <a:cs typeface="Tahoma"/>
              </a:rPr>
              <a:t>• Improved school attendance</a:t>
            </a:r>
          </a:p>
          <a:p>
            <a:r>
              <a:rPr lang="en-GB" sz="4000" dirty="0">
                <a:latin typeface="Tahoma"/>
                <a:ea typeface="Tahoma"/>
                <a:cs typeface="Tahoma"/>
              </a:rPr>
              <a:t>• Reintegration into mainstream education</a:t>
            </a:r>
          </a:p>
          <a:p>
            <a:r>
              <a:rPr lang="en-GB" sz="4000" dirty="0">
                <a:latin typeface="Tahoma"/>
                <a:ea typeface="Tahoma"/>
                <a:cs typeface="Tahoma"/>
              </a:rPr>
              <a:t>• Reduced NEET</a:t>
            </a:r>
          </a:p>
          <a:p>
            <a:r>
              <a:rPr lang="en-GB" sz="4000" dirty="0">
                <a:latin typeface="Tahoma"/>
                <a:ea typeface="Tahoma"/>
                <a:cs typeface="Tahoma"/>
              </a:rPr>
              <a:t>• Improved social, emotional and mental health (SEMH) wellbeing</a:t>
            </a:r>
          </a:p>
          <a:p>
            <a:r>
              <a:rPr lang="en-GB" sz="4000" dirty="0">
                <a:latin typeface="Tahoma"/>
                <a:ea typeface="Tahoma"/>
                <a:cs typeface="Tahoma"/>
              </a:rPr>
              <a:t>• Higher Academic Attainment</a:t>
            </a:r>
          </a:p>
          <a:p>
            <a:endParaRPr lang="en-GB" sz="4000" dirty="0">
              <a:latin typeface="Tahoma"/>
              <a:ea typeface="Tahoma"/>
              <a:cs typeface="Tahoma"/>
            </a:endParaRPr>
          </a:p>
          <a:p>
            <a:r>
              <a:rPr lang="en-GB" sz="4000" dirty="0">
                <a:latin typeface="Tahoma"/>
                <a:ea typeface="Tahoma"/>
                <a:cs typeface="Tahoma"/>
              </a:rPr>
              <a:t>There is currently an independent evaluation funded by the Youth Endowment Fund that is assessing the impact of the model on these outcomes through the DfE APST Pilot programme.</a:t>
            </a:r>
            <a:endParaRPr lang="en-GB" dirty="0">
              <a:latin typeface="Tahoma"/>
              <a:ea typeface="Tahoma"/>
              <a:cs typeface="Tahoma"/>
            </a:endParaRPr>
          </a:p>
        </p:txBody>
      </p:sp>
      <p:pic>
        <p:nvPicPr>
          <p:cNvPr id="10" name="Picture 9">
            <a:extLst>
              <a:ext uri="{FF2B5EF4-FFF2-40B4-BE49-F238E27FC236}">
                <a16:creationId xmlns:a16="http://schemas.microsoft.com/office/drawing/2014/main" id="{EE379A1A-BCC7-5CE2-AE97-5361F36DD19C}"/>
              </a:ext>
            </a:extLst>
          </p:cNvPr>
          <p:cNvPicPr>
            <a:picLocks noChangeAspect="1"/>
          </p:cNvPicPr>
          <p:nvPr/>
        </p:nvPicPr>
        <p:blipFill>
          <a:blip r:embed="rId12"/>
          <a:stretch>
            <a:fillRect/>
          </a:stretch>
        </p:blipFill>
        <p:spPr>
          <a:xfrm>
            <a:off x="14285505" y="9005804"/>
            <a:ext cx="3706689" cy="105469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3053" t="-3076" r="-3076" b="-3053"/>
            </a:stretch>
          </a:blipFill>
        </p:spPr>
        <p:txBody>
          <a:bodyPr/>
          <a:lstStyle/>
          <a:p>
            <a:endParaRPr lang="en-GB"/>
          </a:p>
        </p:txBody>
      </p:sp>
      <p:sp>
        <p:nvSpPr>
          <p:cNvPr id="3" name="Freeform 3"/>
          <p:cNvSpPr/>
          <p:nvPr/>
        </p:nvSpPr>
        <p:spPr>
          <a:xfrm>
            <a:off x="1295071" y="1273762"/>
            <a:ext cx="950056" cy="950056"/>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a:off x="-622825" y="-2230104"/>
            <a:ext cx="4199569" cy="15101055"/>
          </a:xfrm>
          <a:custGeom>
            <a:avLst/>
            <a:gdLst/>
            <a:ahLst/>
            <a:cxnLst/>
            <a:rect l="l" t="t" r="r" b="b"/>
            <a:pathLst>
              <a:path w="4199569" h="15101055">
                <a:moveTo>
                  <a:pt x="0" y="0"/>
                </a:moveTo>
                <a:lnTo>
                  <a:pt x="4199569" y="0"/>
                </a:lnTo>
                <a:lnTo>
                  <a:pt x="4199569" y="15101055"/>
                </a:lnTo>
                <a:lnTo>
                  <a:pt x="0" y="15101055"/>
                </a:lnTo>
                <a:lnTo>
                  <a:pt x="0" y="0"/>
                </a:lnTo>
                <a:close/>
              </a:path>
            </a:pathLst>
          </a:custGeom>
          <a:blipFill>
            <a:blip r:embed="rId6">
              <a:extLst>
                <a:ext uri="{96DAC541-7B7A-43D3-8B79-37D633B846F1}">
                  <asvg:svgBlip xmlns:asvg="http://schemas.microsoft.com/office/drawing/2016/SVG/main" r:embed="rId7"/>
                </a:ext>
              </a:extLst>
            </a:blip>
            <a:stretch>
              <a:fillRect l="-259585"/>
            </a:stretch>
          </a:blipFill>
        </p:spPr>
        <p:txBody>
          <a:bodyPr/>
          <a:lstStyle/>
          <a:p>
            <a:endParaRPr lang="en-GB"/>
          </a:p>
        </p:txBody>
      </p:sp>
      <p:sp>
        <p:nvSpPr>
          <p:cNvPr id="5" name="TextBox 5"/>
          <p:cNvSpPr txBox="1"/>
          <p:nvPr/>
        </p:nvSpPr>
        <p:spPr>
          <a:xfrm>
            <a:off x="2973057" y="340520"/>
            <a:ext cx="14355207" cy="3769136"/>
          </a:xfrm>
          <a:prstGeom prst="rect">
            <a:avLst/>
          </a:prstGeom>
        </p:spPr>
        <p:txBody>
          <a:bodyPr lIns="0" tIns="0" rIns="0" bIns="0" rtlCol="0" anchor="t">
            <a:spAutoFit/>
          </a:bodyPr>
          <a:lstStyle/>
          <a:p>
            <a:pPr algn="ctr">
              <a:lnSpc>
                <a:spcPts val="10044"/>
              </a:lnSpc>
            </a:pPr>
            <a:r>
              <a:rPr lang="en-US" sz="7200" b="1" dirty="0">
                <a:solidFill>
                  <a:srgbClr val="1B7046"/>
                </a:solidFill>
                <a:latin typeface="Tahoma"/>
                <a:ea typeface="Tahoma"/>
                <a:cs typeface="Tahoma"/>
              </a:rPr>
              <a:t>What could this look like?</a:t>
            </a:r>
          </a:p>
          <a:p>
            <a:pPr algn="l">
              <a:lnSpc>
                <a:spcPts val="10044"/>
              </a:lnSpc>
            </a:pPr>
            <a:endParaRPr lang="en-US" sz="7174" dirty="0">
              <a:solidFill>
                <a:srgbClr val="000000"/>
              </a:solidFill>
              <a:latin typeface="Glacial Indifference Bold"/>
            </a:endParaRPr>
          </a:p>
          <a:p>
            <a:pPr algn="ctr">
              <a:lnSpc>
                <a:spcPts val="10044"/>
              </a:lnSpc>
            </a:pPr>
            <a:endParaRPr lang="en-US" sz="7174" dirty="0">
              <a:solidFill>
                <a:srgbClr val="000000"/>
              </a:solidFill>
              <a:latin typeface="Glacial Indifference Bold"/>
            </a:endParaRPr>
          </a:p>
        </p:txBody>
      </p:sp>
      <p:grpSp>
        <p:nvGrpSpPr>
          <p:cNvPr id="6" name="Group 6"/>
          <p:cNvGrpSpPr/>
          <p:nvPr/>
        </p:nvGrpSpPr>
        <p:grpSpPr>
          <a:xfrm>
            <a:off x="0" y="1028700"/>
            <a:ext cx="2977719" cy="8324867"/>
            <a:chOff x="0" y="0"/>
            <a:chExt cx="3970292" cy="11099823"/>
          </a:xfrm>
        </p:grpSpPr>
        <p:sp>
          <p:nvSpPr>
            <p:cNvPr id="7" name="Freeform 7">
              <a:hlinkClick r:id="rId8" tooltip="https://iqmaward.com/iqm-centre-of-excellence/"/>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txBody>
            <a:bodyPr/>
            <a:lstStyle/>
            <a:p>
              <a:endParaRPr lang="en-GB"/>
            </a:p>
          </p:txBody>
        </p:sp>
        <p:sp>
          <p:nvSpPr>
            <p:cNvPr id="8" name="Freeform 8">
              <a:hlinkClick r:id="rId8" tooltip="https://iqmaward.com/iqm-centre-of-excellence/"/>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10"/>
              <a:stretch>
                <a:fillRect/>
              </a:stretch>
            </a:blipFill>
          </p:spPr>
          <p:txBody>
            <a:bodyPr/>
            <a:lstStyle/>
            <a:p>
              <a:endParaRPr lang="en-GB"/>
            </a:p>
          </p:txBody>
        </p:sp>
        <p:sp>
          <p:nvSpPr>
            <p:cNvPr id="9" name="Freeform 9">
              <a:hlinkClick r:id="rId11" tooltip="https://iqmaward.com/iqm-flagship-school/"/>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2"/>
              <a:stretch>
                <a:fillRect/>
              </a:stretch>
            </a:blipFill>
          </p:spPr>
          <p:txBody>
            <a:bodyPr/>
            <a:lstStyle/>
            <a:p>
              <a:endParaRPr lang="en-GB"/>
            </a:p>
          </p:txBody>
        </p:sp>
      </p:grpSp>
      <p:pic>
        <p:nvPicPr>
          <p:cNvPr id="13" name="Picture 12">
            <a:extLst>
              <a:ext uri="{FF2B5EF4-FFF2-40B4-BE49-F238E27FC236}">
                <a16:creationId xmlns:a16="http://schemas.microsoft.com/office/drawing/2014/main" id="{432FC51D-ED5D-1E73-C161-5D054322916C}"/>
              </a:ext>
            </a:extLst>
          </p:cNvPr>
          <p:cNvPicPr>
            <a:picLocks noChangeAspect="1"/>
          </p:cNvPicPr>
          <p:nvPr/>
        </p:nvPicPr>
        <p:blipFill>
          <a:blip r:embed="rId13"/>
          <a:stretch>
            <a:fillRect/>
          </a:stretch>
        </p:blipFill>
        <p:spPr>
          <a:xfrm>
            <a:off x="3405769" y="1626809"/>
            <a:ext cx="14321856" cy="7577059"/>
          </a:xfrm>
          <a:prstGeom prst="rect">
            <a:avLst/>
          </a:prstGeom>
        </p:spPr>
      </p:pic>
      <p:pic>
        <p:nvPicPr>
          <p:cNvPr id="11" name="Picture 10">
            <a:extLst>
              <a:ext uri="{FF2B5EF4-FFF2-40B4-BE49-F238E27FC236}">
                <a16:creationId xmlns:a16="http://schemas.microsoft.com/office/drawing/2014/main" id="{66F7260F-15C1-4098-48F8-89E574DAE976}"/>
              </a:ext>
            </a:extLst>
          </p:cNvPr>
          <p:cNvPicPr>
            <a:picLocks noChangeAspect="1"/>
          </p:cNvPicPr>
          <p:nvPr/>
        </p:nvPicPr>
        <p:blipFill>
          <a:blip r:embed="rId14"/>
          <a:stretch>
            <a:fillRect/>
          </a:stretch>
        </p:blipFill>
        <p:spPr>
          <a:xfrm>
            <a:off x="14285505" y="9005804"/>
            <a:ext cx="3706689" cy="1054699"/>
          </a:xfrm>
          <a:prstGeom prst="rect">
            <a:avLst/>
          </a:prstGeom>
        </p:spPr>
      </p:pic>
    </p:spTree>
    <p:extLst>
      <p:ext uri="{BB962C8B-B14F-4D97-AF65-F5344CB8AC3E}">
        <p14:creationId xmlns:p14="http://schemas.microsoft.com/office/powerpoint/2010/main" val="974610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3053" t="-3076" r="-3076" b="-3053"/>
            </a:stretch>
          </a:blipFill>
        </p:spPr>
        <p:txBody>
          <a:bodyPr/>
          <a:lstStyle/>
          <a:p>
            <a:endParaRPr lang="en-GB"/>
          </a:p>
        </p:txBody>
      </p:sp>
      <p:sp>
        <p:nvSpPr>
          <p:cNvPr id="3" name="Freeform 3"/>
          <p:cNvSpPr/>
          <p:nvPr/>
        </p:nvSpPr>
        <p:spPr>
          <a:xfrm>
            <a:off x="1295071" y="1273762"/>
            <a:ext cx="950056" cy="950056"/>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a:off x="-622825" y="-2230104"/>
            <a:ext cx="4199569" cy="15101055"/>
          </a:xfrm>
          <a:custGeom>
            <a:avLst/>
            <a:gdLst/>
            <a:ahLst/>
            <a:cxnLst/>
            <a:rect l="l" t="t" r="r" b="b"/>
            <a:pathLst>
              <a:path w="4199569" h="15101055">
                <a:moveTo>
                  <a:pt x="0" y="0"/>
                </a:moveTo>
                <a:lnTo>
                  <a:pt x="4199569" y="0"/>
                </a:lnTo>
                <a:lnTo>
                  <a:pt x="4199569" y="15101055"/>
                </a:lnTo>
                <a:lnTo>
                  <a:pt x="0" y="15101055"/>
                </a:lnTo>
                <a:lnTo>
                  <a:pt x="0" y="0"/>
                </a:lnTo>
                <a:close/>
              </a:path>
            </a:pathLst>
          </a:custGeom>
          <a:blipFill>
            <a:blip r:embed="rId6">
              <a:extLst>
                <a:ext uri="{96DAC541-7B7A-43D3-8B79-37D633B846F1}">
                  <asvg:svgBlip xmlns:asvg="http://schemas.microsoft.com/office/drawing/2016/SVG/main" r:embed="rId7"/>
                </a:ext>
              </a:extLst>
            </a:blip>
            <a:stretch>
              <a:fillRect l="-259585"/>
            </a:stretch>
          </a:blipFill>
        </p:spPr>
        <p:txBody>
          <a:bodyPr/>
          <a:lstStyle/>
          <a:p>
            <a:endParaRPr lang="en-GB"/>
          </a:p>
        </p:txBody>
      </p:sp>
      <p:sp>
        <p:nvSpPr>
          <p:cNvPr id="5" name="TextBox 5"/>
          <p:cNvSpPr txBox="1"/>
          <p:nvPr/>
        </p:nvSpPr>
        <p:spPr>
          <a:xfrm>
            <a:off x="2973057" y="492002"/>
            <a:ext cx="14355207" cy="3769136"/>
          </a:xfrm>
          <a:prstGeom prst="rect">
            <a:avLst/>
          </a:prstGeom>
        </p:spPr>
        <p:txBody>
          <a:bodyPr lIns="0" tIns="0" rIns="0" bIns="0" rtlCol="0" anchor="t">
            <a:spAutoFit/>
          </a:bodyPr>
          <a:lstStyle/>
          <a:p>
            <a:pPr algn="ctr">
              <a:lnSpc>
                <a:spcPts val="10044"/>
              </a:lnSpc>
            </a:pPr>
            <a:r>
              <a:rPr lang="en-US" sz="7200" b="1" dirty="0">
                <a:solidFill>
                  <a:srgbClr val="1B7046"/>
                </a:solidFill>
                <a:latin typeface="Tahoma"/>
                <a:ea typeface="Tahoma"/>
                <a:cs typeface="Tahoma"/>
              </a:rPr>
              <a:t>Let's hear from Danny and Liza</a:t>
            </a:r>
          </a:p>
          <a:p>
            <a:pPr algn="l">
              <a:lnSpc>
                <a:spcPts val="10044"/>
              </a:lnSpc>
            </a:pPr>
            <a:endParaRPr lang="en-US" sz="7174" dirty="0">
              <a:solidFill>
                <a:srgbClr val="000000"/>
              </a:solidFill>
              <a:latin typeface="Glacial Indifference Bold"/>
            </a:endParaRPr>
          </a:p>
          <a:p>
            <a:pPr algn="ctr">
              <a:lnSpc>
                <a:spcPts val="10044"/>
              </a:lnSpc>
            </a:pPr>
            <a:endParaRPr lang="en-US" sz="7174" dirty="0">
              <a:solidFill>
                <a:srgbClr val="000000"/>
              </a:solidFill>
              <a:latin typeface="Glacial Indifference Bold"/>
            </a:endParaRPr>
          </a:p>
        </p:txBody>
      </p:sp>
      <p:grpSp>
        <p:nvGrpSpPr>
          <p:cNvPr id="6" name="Group 6"/>
          <p:cNvGrpSpPr/>
          <p:nvPr/>
        </p:nvGrpSpPr>
        <p:grpSpPr>
          <a:xfrm>
            <a:off x="0" y="1028700"/>
            <a:ext cx="2977719" cy="8324867"/>
            <a:chOff x="0" y="0"/>
            <a:chExt cx="3970292" cy="11099823"/>
          </a:xfrm>
        </p:grpSpPr>
        <p:sp>
          <p:nvSpPr>
            <p:cNvPr id="7" name="Freeform 7">
              <a:hlinkClick r:id="rId8" tooltip="https://iqmaward.com/iqm-centre-of-excellence/"/>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txBody>
            <a:bodyPr/>
            <a:lstStyle/>
            <a:p>
              <a:endParaRPr lang="en-GB"/>
            </a:p>
          </p:txBody>
        </p:sp>
        <p:sp>
          <p:nvSpPr>
            <p:cNvPr id="8" name="Freeform 8">
              <a:hlinkClick r:id="rId8" tooltip="https://iqmaward.com/iqm-centre-of-excellence/"/>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10"/>
              <a:stretch>
                <a:fillRect/>
              </a:stretch>
            </a:blipFill>
          </p:spPr>
          <p:txBody>
            <a:bodyPr/>
            <a:lstStyle/>
            <a:p>
              <a:endParaRPr lang="en-GB"/>
            </a:p>
          </p:txBody>
        </p:sp>
        <p:sp>
          <p:nvSpPr>
            <p:cNvPr id="9" name="Freeform 9">
              <a:hlinkClick r:id="rId8" tooltip="https://iqmaward.com/iqm-flagship-school/"/>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1"/>
              <a:stretch>
                <a:fillRect/>
              </a:stretch>
            </a:blipFill>
          </p:spPr>
          <p:txBody>
            <a:bodyPr/>
            <a:lstStyle/>
            <a:p>
              <a:endParaRPr lang="en-GB"/>
            </a:p>
          </p:txBody>
        </p:sp>
      </p:grpSp>
      <p:pic>
        <p:nvPicPr>
          <p:cNvPr id="11" name="Picture 10">
            <a:extLst>
              <a:ext uri="{FF2B5EF4-FFF2-40B4-BE49-F238E27FC236}">
                <a16:creationId xmlns:a16="http://schemas.microsoft.com/office/drawing/2014/main" id="{66F7260F-15C1-4098-48F8-89E574DAE976}"/>
              </a:ext>
            </a:extLst>
          </p:cNvPr>
          <p:cNvPicPr>
            <a:picLocks noChangeAspect="1"/>
          </p:cNvPicPr>
          <p:nvPr/>
        </p:nvPicPr>
        <p:blipFill>
          <a:blip r:embed="rId12"/>
          <a:stretch>
            <a:fillRect/>
          </a:stretch>
        </p:blipFill>
        <p:spPr>
          <a:xfrm>
            <a:off x="14285505" y="9005804"/>
            <a:ext cx="3706689" cy="1054699"/>
          </a:xfrm>
          <a:prstGeom prst="rect">
            <a:avLst/>
          </a:prstGeom>
        </p:spPr>
      </p:pic>
      <p:sp>
        <p:nvSpPr>
          <p:cNvPr id="10" name="Text Placeholder 3">
            <a:extLst>
              <a:ext uri="{FF2B5EF4-FFF2-40B4-BE49-F238E27FC236}">
                <a16:creationId xmlns:a16="http://schemas.microsoft.com/office/drawing/2014/main" id="{30EAA2F4-B74F-921A-37D2-0C4C3E36B422}"/>
              </a:ext>
            </a:extLst>
          </p:cNvPr>
          <p:cNvSpPr txBox="1">
            <a:spLocks/>
          </p:cNvSpPr>
          <p:nvPr/>
        </p:nvSpPr>
        <p:spPr>
          <a:xfrm>
            <a:off x="4169589" y="2707546"/>
            <a:ext cx="9163618" cy="5822275"/>
          </a:xfrm>
          <a:prstGeom prst="rect">
            <a:avLst/>
          </a:prstGeom>
        </p:spPr>
        <p:txBody>
          <a:bodyPr lIns="91440" tIns="45720" rIns="91440" bIns="45720"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4000" dirty="0">
                <a:latin typeface="Tahoma"/>
                <a:ea typeface="Tahoma"/>
                <a:cs typeface="Tahoma"/>
              </a:rPr>
              <a:t>Mental Health Therapist </a:t>
            </a:r>
          </a:p>
          <a:p>
            <a:r>
              <a:rPr lang="en-GB" sz="4000" dirty="0">
                <a:latin typeface="Tahoma"/>
                <a:ea typeface="Tahoma"/>
                <a:cs typeface="Tahoma"/>
              </a:rPr>
              <a:t>Post-16 Transition Careers Specialist</a:t>
            </a:r>
          </a:p>
          <a:p>
            <a:r>
              <a:rPr lang="en-GB" sz="4000" dirty="0">
                <a:latin typeface="Tahoma"/>
                <a:ea typeface="Tahoma"/>
                <a:cs typeface="Tahoma"/>
              </a:rPr>
              <a:t>Family Support Worker </a:t>
            </a:r>
          </a:p>
          <a:p>
            <a:r>
              <a:rPr lang="en-GB" sz="4000" dirty="0">
                <a:latin typeface="Tahoma"/>
                <a:ea typeface="Tahoma"/>
                <a:cs typeface="Tahoma"/>
              </a:rPr>
              <a:t>Early Help Co-Ordinator</a:t>
            </a:r>
          </a:p>
          <a:p>
            <a:r>
              <a:rPr lang="en-GB" sz="4000" dirty="0">
                <a:latin typeface="Tahoma"/>
                <a:ea typeface="Tahoma"/>
                <a:cs typeface="Tahoma"/>
              </a:rPr>
              <a:t>Youth Justice Officer </a:t>
            </a:r>
          </a:p>
          <a:p>
            <a:r>
              <a:rPr lang="en-GB" sz="4000" dirty="0">
                <a:latin typeface="Tahoma"/>
                <a:ea typeface="Tahoma"/>
                <a:cs typeface="Tahoma"/>
              </a:rPr>
              <a:t>Speech and Language Therapists</a:t>
            </a:r>
          </a:p>
          <a:p>
            <a:r>
              <a:rPr lang="en-GB" sz="4000" dirty="0">
                <a:latin typeface="Tahoma"/>
                <a:ea typeface="Tahoma"/>
                <a:cs typeface="Tahoma"/>
              </a:rPr>
              <a:t>SENCO/Intervention Lead</a:t>
            </a:r>
          </a:p>
          <a:p>
            <a:r>
              <a:rPr lang="en-GB" sz="4000" dirty="0">
                <a:latin typeface="Tahoma"/>
                <a:ea typeface="Tahoma"/>
                <a:cs typeface="Tahoma"/>
              </a:rPr>
              <a:t>Leadership Oversight</a:t>
            </a:r>
          </a:p>
        </p:txBody>
      </p:sp>
      <p:pic>
        <p:nvPicPr>
          <p:cNvPr id="12" name="Picture 11">
            <a:extLst>
              <a:ext uri="{FF2B5EF4-FFF2-40B4-BE49-F238E27FC236}">
                <a16:creationId xmlns:a16="http://schemas.microsoft.com/office/drawing/2014/main" id="{82FED399-141C-EEFC-6C2D-45B6306ACF05}"/>
              </a:ext>
            </a:extLst>
          </p:cNvPr>
          <p:cNvPicPr>
            <a:picLocks noChangeAspect="1"/>
          </p:cNvPicPr>
          <p:nvPr/>
        </p:nvPicPr>
        <p:blipFill>
          <a:blip r:embed="rId13"/>
          <a:stretch>
            <a:fillRect/>
          </a:stretch>
        </p:blipFill>
        <p:spPr>
          <a:xfrm>
            <a:off x="13244570" y="2143593"/>
            <a:ext cx="4605414" cy="6635714"/>
          </a:xfrm>
          <a:prstGeom prst="rect">
            <a:avLst/>
          </a:prstGeom>
        </p:spPr>
      </p:pic>
    </p:spTree>
    <p:extLst>
      <p:ext uri="{BB962C8B-B14F-4D97-AF65-F5344CB8AC3E}">
        <p14:creationId xmlns:p14="http://schemas.microsoft.com/office/powerpoint/2010/main" val="1673600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29" y="4842"/>
            <a:ext cx="18288000" cy="10810301"/>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a:endParaRPr lang="en-GB"/>
          </a:p>
        </p:txBody>
      </p:sp>
      <p:sp>
        <p:nvSpPr>
          <p:cNvPr id="3" name="Freeform 3"/>
          <p:cNvSpPr/>
          <p:nvPr/>
        </p:nvSpPr>
        <p:spPr>
          <a:xfrm>
            <a:off x="1295071" y="1273762"/>
            <a:ext cx="950056" cy="950056"/>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622825" y="-2230104"/>
            <a:ext cx="4199569" cy="15101055"/>
          </a:xfrm>
          <a:custGeom>
            <a:avLst/>
            <a:gdLst/>
            <a:ahLst/>
            <a:cxnLst/>
            <a:rect l="l" t="t" r="r" b="b"/>
            <a:pathLst>
              <a:path w="4199569" h="15101055">
                <a:moveTo>
                  <a:pt x="0" y="0"/>
                </a:moveTo>
                <a:lnTo>
                  <a:pt x="4199569" y="0"/>
                </a:lnTo>
                <a:lnTo>
                  <a:pt x="4199569" y="15101055"/>
                </a:lnTo>
                <a:lnTo>
                  <a:pt x="0" y="15101055"/>
                </a:lnTo>
                <a:lnTo>
                  <a:pt x="0" y="0"/>
                </a:lnTo>
                <a:close/>
              </a:path>
            </a:pathLst>
          </a:custGeom>
          <a:blipFill>
            <a:blip r:embed="rId5">
              <a:extLst>
                <a:ext uri="{96DAC541-7B7A-43D3-8B79-37D633B846F1}">
                  <asvg:svgBlip xmlns:asvg="http://schemas.microsoft.com/office/drawing/2016/SVG/main" r:embed="rId6"/>
                </a:ext>
              </a:extLst>
            </a:blip>
            <a:stretch>
              <a:fillRect l="-259585"/>
            </a:stretch>
          </a:blipFill>
        </p:spPr>
        <p:txBody>
          <a:bodyPr/>
          <a:lstStyle/>
          <a:p>
            <a:endParaRPr lang="en-GB"/>
          </a:p>
        </p:txBody>
      </p:sp>
      <p:sp>
        <p:nvSpPr>
          <p:cNvPr id="5" name="TextBox 5"/>
          <p:cNvSpPr txBox="1"/>
          <p:nvPr/>
        </p:nvSpPr>
        <p:spPr>
          <a:xfrm>
            <a:off x="1967767" y="574628"/>
            <a:ext cx="14355207" cy="3769136"/>
          </a:xfrm>
          <a:prstGeom prst="rect">
            <a:avLst/>
          </a:prstGeom>
        </p:spPr>
        <p:txBody>
          <a:bodyPr lIns="0" tIns="0" rIns="0" bIns="0" rtlCol="0" anchor="t">
            <a:spAutoFit/>
          </a:bodyPr>
          <a:lstStyle/>
          <a:p>
            <a:pPr algn="ctr">
              <a:lnSpc>
                <a:spcPts val="10044"/>
              </a:lnSpc>
            </a:pPr>
            <a:r>
              <a:rPr lang="en-US" sz="7200" b="1" dirty="0">
                <a:solidFill>
                  <a:srgbClr val="1B7046"/>
                </a:solidFill>
                <a:latin typeface="Tahoma"/>
                <a:ea typeface="Tahoma"/>
                <a:cs typeface="Tahoma"/>
              </a:rPr>
              <a:t>Impact</a:t>
            </a:r>
          </a:p>
          <a:p>
            <a:pPr algn="l">
              <a:lnSpc>
                <a:spcPts val="10044"/>
              </a:lnSpc>
            </a:pPr>
            <a:endParaRPr lang="en-US" sz="7174" dirty="0">
              <a:solidFill>
                <a:srgbClr val="000000"/>
              </a:solidFill>
              <a:latin typeface="Glacial Indifference Bold"/>
            </a:endParaRPr>
          </a:p>
          <a:p>
            <a:pPr algn="ctr">
              <a:lnSpc>
                <a:spcPts val="10044"/>
              </a:lnSpc>
            </a:pPr>
            <a:endParaRPr lang="en-US" sz="7174" dirty="0">
              <a:solidFill>
                <a:srgbClr val="000000"/>
              </a:solidFill>
              <a:latin typeface="Glacial Indifference Bold"/>
            </a:endParaRPr>
          </a:p>
        </p:txBody>
      </p:sp>
      <p:grpSp>
        <p:nvGrpSpPr>
          <p:cNvPr id="6" name="Group 6"/>
          <p:cNvGrpSpPr/>
          <p:nvPr/>
        </p:nvGrpSpPr>
        <p:grpSpPr>
          <a:xfrm>
            <a:off x="0" y="1028700"/>
            <a:ext cx="2977719" cy="8324867"/>
            <a:chOff x="0" y="0"/>
            <a:chExt cx="3970292" cy="11099823"/>
          </a:xfrm>
        </p:grpSpPr>
        <p:sp>
          <p:nvSpPr>
            <p:cNvPr id="7" name="Freeform 7">
              <a:hlinkClick r:id="rId7" tooltip="https://iqmaward.com/iqm-centre-of-excellence/"/>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txBody>
            <a:bodyPr/>
            <a:lstStyle/>
            <a:p>
              <a:endParaRPr lang="en-GB"/>
            </a:p>
          </p:txBody>
        </p:sp>
        <p:sp>
          <p:nvSpPr>
            <p:cNvPr id="8" name="Freeform 8">
              <a:hlinkClick r:id="rId7" tooltip="https://iqmaward.com/iqm-centre-of-excellence/"/>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txBody>
            <a:bodyPr/>
            <a:lstStyle/>
            <a:p>
              <a:endParaRPr lang="en-GB"/>
            </a:p>
          </p:txBody>
        </p:sp>
        <p:sp>
          <p:nvSpPr>
            <p:cNvPr id="9" name="Freeform 9">
              <a:hlinkClick r:id="rId10" tooltip="https://iqmaward.com/iqm-flagship-school/"/>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1"/>
              <a:stretch>
                <a:fillRect/>
              </a:stretch>
            </a:blipFill>
          </p:spPr>
          <p:txBody>
            <a:bodyPr/>
            <a:lstStyle/>
            <a:p>
              <a:endParaRPr lang="en-GB"/>
            </a:p>
          </p:txBody>
        </p:sp>
      </p:grpSp>
      <p:sp>
        <p:nvSpPr>
          <p:cNvPr id="10" name="TextBox 9">
            <a:extLst>
              <a:ext uri="{FF2B5EF4-FFF2-40B4-BE49-F238E27FC236}">
                <a16:creationId xmlns:a16="http://schemas.microsoft.com/office/drawing/2014/main" id="{B4678041-C42B-64E7-41A1-635B2FEE5F9D}"/>
              </a:ext>
            </a:extLst>
          </p:cNvPr>
          <p:cNvSpPr txBox="1"/>
          <p:nvPr/>
        </p:nvSpPr>
        <p:spPr>
          <a:xfrm>
            <a:off x="3861376" y="2334199"/>
            <a:ext cx="13673805" cy="6832640"/>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GB" sz="2800" dirty="0">
                <a:latin typeface="Tahoma"/>
                <a:ea typeface="Tahoma"/>
                <a:cs typeface="Tahoma"/>
              </a:rPr>
              <a:t>Multi–Agency Approach, based on school site but operating from a separate building sharing the car park.  Hours of operation extended beyond the school day and allowing for evening interventions.</a:t>
            </a:r>
          </a:p>
          <a:p>
            <a:pPr marL="457200" indent="-457200">
              <a:buFont typeface="Arial" panose="020B0604020202020204" pitchFamily="34" charset="0"/>
              <a:buChar char="•"/>
            </a:pPr>
            <a:r>
              <a:rPr lang="en-GB" sz="2800" dirty="0">
                <a:solidFill>
                  <a:srgbClr val="1B7046"/>
                </a:solidFill>
                <a:latin typeface="Tahoma"/>
                <a:ea typeface="Tahoma"/>
                <a:cs typeface="Tahoma"/>
              </a:rPr>
              <a:t>The APST are regularly in the building, supporting learners and building relationships. This has made it easier to engage with parents and carers in the home. </a:t>
            </a:r>
          </a:p>
          <a:p>
            <a:pPr marL="457200" indent="-457200">
              <a:buFont typeface="Arial" panose="020B0604020202020204" pitchFamily="34" charset="0"/>
              <a:buChar char="•"/>
            </a:pPr>
            <a:r>
              <a:rPr lang="en-GB" sz="2800" dirty="0">
                <a:latin typeface="Tahoma"/>
                <a:ea typeface="Tahoma"/>
                <a:cs typeface="Tahoma"/>
              </a:rPr>
              <a:t>Early Help ‘RAG'-rate every student and can expedite referrals through the system, cutting down on red tape. Average time from referral to work starting is now 2 days (if not hours), down from 6 weeks plus!</a:t>
            </a:r>
          </a:p>
          <a:p>
            <a:pPr marL="457200" indent="-457200">
              <a:buFont typeface="Arial" panose="020B0604020202020204" pitchFamily="34" charset="0"/>
              <a:buChar char="•"/>
            </a:pPr>
            <a:r>
              <a:rPr lang="en-GB" sz="2800" dirty="0">
                <a:solidFill>
                  <a:srgbClr val="1B7046"/>
                </a:solidFill>
                <a:latin typeface="Tahoma"/>
                <a:ea typeface="Tahoma"/>
                <a:cs typeface="Tahoma"/>
              </a:rPr>
              <a:t>Youth Justice Work has seen earlier intervention have a greater effect. The YJW has seen his caseload double, however </a:t>
            </a:r>
            <a:r>
              <a:rPr lang="en-GB" sz="2800">
                <a:solidFill>
                  <a:srgbClr val="1B7046"/>
                </a:solidFill>
                <a:latin typeface="Tahoma"/>
                <a:ea typeface="Tahoma"/>
                <a:cs typeface="Tahoma"/>
              </a:rPr>
              <a:t>most</a:t>
            </a:r>
            <a:r>
              <a:rPr lang="en-GB" sz="2800" dirty="0">
                <a:solidFill>
                  <a:srgbClr val="1B7046"/>
                </a:solidFill>
                <a:latin typeface="Tahoma"/>
                <a:ea typeface="Tahoma"/>
                <a:cs typeface="Tahoma"/>
              </a:rPr>
              <a:t> interventions are now pre-court rather </a:t>
            </a:r>
            <a:r>
              <a:rPr lang="en-GB" sz="2800">
                <a:solidFill>
                  <a:srgbClr val="1B7046"/>
                </a:solidFill>
                <a:latin typeface="Tahoma"/>
                <a:ea typeface="Tahoma"/>
                <a:cs typeface="Tahoma"/>
              </a:rPr>
              <a:t>than</a:t>
            </a:r>
            <a:r>
              <a:rPr lang="en-GB" sz="2800" dirty="0">
                <a:solidFill>
                  <a:srgbClr val="1B7046"/>
                </a:solidFill>
                <a:latin typeface="Tahoma"/>
                <a:ea typeface="Tahoma"/>
                <a:cs typeface="Tahoma"/>
              </a:rPr>
              <a:t> post-court.</a:t>
            </a:r>
          </a:p>
          <a:p>
            <a:pPr marL="457200" indent="-457200">
              <a:buFont typeface="Arial" panose="020B0604020202020204" pitchFamily="34" charset="0"/>
              <a:buChar char="•"/>
            </a:pPr>
            <a:r>
              <a:rPr lang="en-GB" sz="2800" dirty="0">
                <a:latin typeface="Tahoma"/>
                <a:ea typeface="Tahoma"/>
                <a:cs typeface="Tahoma"/>
              </a:rPr>
              <a:t>Trauma-informed interventions start with the Counsellor / Mental Health Worker in our ‘Wellbeing Suite’ and are interwoven throughout the school meaning more time is spent getting to the </a:t>
            </a:r>
            <a:r>
              <a:rPr lang="en-GB" sz="2800">
                <a:latin typeface="Tahoma"/>
                <a:ea typeface="Tahoma"/>
                <a:cs typeface="Tahoma"/>
              </a:rPr>
              <a:t>root</a:t>
            </a:r>
            <a:r>
              <a:rPr lang="en-GB" sz="2800" dirty="0">
                <a:latin typeface="Tahoma"/>
                <a:ea typeface="Tahoma"/>
                <a:cs typeface="Tahoma"/>
              </a:rPr>
              <a:t> cause of negative behaviours.</a:t>
            </a:r>
          </a:p>
          <a:p>
            <a:endParaRPr lang="en-GB" dirty="0"/>
          </a:p>
        </p:txBody>
      </p:sp>
      <p:pic>
        <p:nvPicPr>
          <p:cNvPr id="11" name="Picture 10">
            <a:extLst>
              <a:ext uri="{FF2B5EF4-FFF2-40B4-BE49-F238E27FC236}">
                <a16:creationId xmlns:a16="http://schemas.microsoft.com/office/drawing/2014/main" id="{66F7260F-15C1-4098-48F8-89E574DAE976}"/>
              </a:ext>
            </a:extLst>
          </p:cNvPr>
          <p:cNvPicPr>
            <a:picLocks noChangeAspect="1"/>
          </p:cNvPicPr>
          <p:nvPr/>
        </p:nvPicPr>
        <p:blipFill>
          <a:blip r:embed="rId12"/>
          <a:stretch>
            <a:fillRect/>
          </a:stretch>
        </p:blipFill>
        <p:spPr>
          <a:xfrm>
            <a:off x="14285505" y="9005804"/>
            <a:ext cx="3706689" cy="105469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17264" y="-8929"/>
            <a:ext cx="18288000" cy="10300771"/>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a:endParaRPr lang="en-GB"/>
          </a:p>
        </p:txBody>
      </p:sp>
      <p:sp>
        <p:nvSpPr>
          <p:cNvPr id="3" name="Freeform 3"/>
          <p:cNvSpPr/>
          <p:nvPr/>
        </p:nvSpPr>
        <p:spPr>
          <a:xfrm>
            <a:off x="1295071" y="1273762"/>
            <a:ext cx="950056" cy="950056"/>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622825" y="-2230104"/>
            <a:ext cx="4199569" cy="15101055"/>
          </a:xfrm>
          <a:custGeom>
            <a:avLst/>
            <a:gdLst/>
            <a:ahLst/>
            <a:cxnLst/>
            <a:rect l="l" t="t" r="r" b="b"/>
            <a:pathLst>
              <a:path w="4199569" h="15101055">
                <a:moveTo>
                  <a:pt x="0" y="0"/>
                </a:moveTo>
                <a:lnTo>
                  <a:pt x="4199569" y="0"/>
                </a:lnTo>
                <a:lnTo>
                  <a:pt x="4199569" y="15101055"/>
                </a:lnTo>
                <a:lnTo>
                  <a:pt x="0" y="15101055"/>
                </a:lnTo>
                <a:lnTo>
                  <a:pt x="0" y="0"/>
                </a:lnTo>
                <a:close/>
              </a:path>
            </a:pathLst>
          </a:custGeom>
          <a:blipFill>
            <a:blip r:embed="rId5">
              <a:extLst>
                <a:ext uri="{96DAC541-7B7A-43D3-8B79-37D633B846F1}">
                  <asvg:svgBlip xmlns:asvg="http://schemas.microsoft.com/office/drawing/2016/SVG/main" r:embed="rId6"/>
                </a:ext>
              </a:extLst>
            </a:blip>
            <a:stretch>
              <a:fillRect l="-259585"/>
            </a:stretch>
          </a:blipFill>
        </p:spPr>
        <p:txBody>
          <a:bodyPr/>
          <a:lstStyle/>
          <a:p>
            <a:endParaRPr lang="en-GB"/>
          </a:p>
        </p:txBody>
      </p:sp>
      <p:sp>
        <p:nvSpPr>
          <p:cNvPr id="5" name="TextBox 5"/>
          <p:cNvSpPr txBox="1"/>
          <p:nvPr/>
        </p:nvSpPr>
        <p:spPr>
          <a:xfrm>
            <a:off x="2284502" y="519544"/>
            <a:ext cx="14355207" cy="3769136"/>
          </a:xfrm>
          <a:prstGeom prst="rect">
            <a:avLst/>
          </a:prstGeom>
        </p:spPr>
        <p:txBody>
          <a:bodyPr lIns="0" tIns="0" rIns="0" bIns="0" rtlCol="0" anchor="t">
            <a:spAutoFit/>
          </a:bodyPr>
          <a:lstStyle/>
          <a:p>
            <a:pPr algn="ctr">
              <a:lnSpc>
                <a:spcPts val="10044"/>
              </a:lnSpc>
            </a:pPr>
            <a:r>
              <a:rPr lang="en-US" sz="7200" b="1" dirty="0">
                <a:solidFill>
                  <a:srgbClr val="1B7046"/>
                </a:solidFill>
                <a:latin typeface="Tahoma"/>
                <a:ea typeface="Tahoma"/>
                <a:cs typeface="Tahoma"/>
              </a:rPr>
              <a:t>Impact &amp; Evidence</a:t>
            </a:r>
          </a:p>
          <a:p>
            <a:pPr algn="l">
              <a:lnSpc>
                <a:spcPts val="10044"/>
              </a:lnSpc>
            </a:pPr>
            <a:endParaRPr lang="en-US" sz="7174" dirty="0">
              <a:solidFill>
                <a:srgbClr val="000000"/>
              </a:solidFill>
              <a:latin typeface="Glacial Indifference Bold"/>
            </a:endParaRPr>
          </a:p>
          <a:p>
            <a:pPr algn="ctr">
              <a:lnSpc>
                <a:spcPts val="10044"/>
              </a:lnSpc>
            </a:pPr>
            <a:endParaRPr lang="en-US" sz="7174" dirty="0">
              <a:solidFill>
                <a:srgbClr val="000000"/>
              </a:solidFill>
              <a:latin typeface="Glacial Indifference Bold"/>
            </a:endParaRPr>
          </a:p>
        </p:txBody>
      </p:sp>
      <p:grpSp>
        <p:nvGrpSpPr>
          <p:cNvPr id="6" name="Group 6"/>
          <p:cNvGrpSpPr/>
          <p:nvPr/>
        </p:nvGrpSpPr>
        <p:grpSpPr>
          <a:xfrm>
            <a:off x="0" y="1028700"/>
            <a:ext cx="2977719" cy="8324867"/>
            <a:chOff x="0" y="0"/>
            <a:chExt cx="3970292" cy="11099823"/>
          </a:xfrm>
        </p:grpSpPr>
        <p:sp>
          <p:nvSpPr>
            <p:cNvPr id="7" name="Freeform 7">
              <a:hlinkClick r:id="rId7" tooltip="https://iqmaward.com/iqm-centre-of-excellence/"/>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txBody>
            <a:bodyPr/>
            <a:lstStyle/>
            <a:p>
              <a:endParaRPr lang="en-GB"/>
            </a:p>
          </p:txBody>
        </p:sp>
        <p:sp>
          <p:nvSpPr>
            <p:cNvPr id="8" name="Freeform 8">
              <a:hlinkClick r:id="rId7" tooltip="https://iqmaward.com/iqm-centre-of-excellence/"/>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txBody>
            <a:bodyPr/>
            <a:lstStyle/>
            <a:p>
              <a:endParaRPr lang="en-GB"/>
            </a:p>
          </p:txBody>
        </p:sp>
        <p:sp>
          <p:nvSpPr>
            <p:cNvPr id="9" name="Freeform 9">
              <a:hlinkClick r:id="rId10" tooltip="https://iqmaward.com/iqm-flagship-school/"/>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1"/>
              <a:stretch>
                <a:fillRect/>
              </a:stretch>
            </a:blipFill>
          </p:spPr>
          <p:txBody>
            <a:bodyPr/>
            <a:lstStyle/>
            <a:p>
              <a:endParaRPr lang="en-GB"/>
            </a:p>
          </p:txBody>
        </p:sp>
      </p:grpSp>
      <p:sp>
        <p:nvSpPr>
          <p:cNvPr id="10" name="TextBox 9">
            <a:extLst>
              <a:ext uri="{FF2B5EF4-FFF2-40B4-BE49-F238E27FC236}">
                <a16:creationId xmlns:a16="http://schemas.microsoft.com/office/drawing/2014/main" id="{B4678041-C42B-64E7-41A1-635B2FEE5F9D}"/>
              </a:ext>
            </a:extLst>
          </p:cNvPr>
          <p:cNvSpPr txBox="1"/>
          <p:nvPr/>
        </p:nvSpPr>
        <p:spPr>
          <a:xfrm>
            <a:off x="4233195" y="1908870"/>
            <a:ext cx="12988005" cy="4031873"/>
          </a:xfrm>
          <a:prstGeom prst="rect">
            <a:avLst/>
          </a:prstGeom>
          <a:noFill/>
        </p:spPr>
        <p:txBody>
          <a:bodyPr wrap="square" lIns="91440" tIns="45720" rIns="91440" bIns="45720" rtlCol="0" anchor="t">
            <a:spAutoFit/>
          </a:bodyPr>
          <a:lstStyle/>
          <a:p>
            <a:pPr marL="457200" indent="-457200" algn="just">
              <a:buFont typeface="Arial" panose="020B0604020202020204" pitchFamily="34" charset="0"/>
              <a:buChar char="•"/>
            </a:pPr>
            <a:r>
              <a:rPr lang="en-GB" sz="3200" dirty="0">
                <a:latin typeface="Tahoma"/>
                <a:ea typeface="Tahoma"/>
                <a:cs typeface="Tahoma"/>
              </a:rPr>
              <a:t>In November, the Youth Endowment Fund as part of their evidence in practice series, ran a session which focussed on the work and learning from the Department of Education’s Alternative Provision Specialist Taskforces (APSTs). This 2-year programme aims to keep pupils that are in alternative provision – including those who have been excluded from school – engaged in education, getting them back on track with their studies and preventing them from being criminally exploited.</a:t>
            </a:r>
            <a:endParaRPr lang="en-GB" dirty="0">
              <a:latin typeface="Tahoma"/>
              <a:ea typeface="Tahoma"/>
              <a:cs typeface="Tahoma"/>
            </a:endParaRPr>
          </a:p>
        </p:txBody>
      </p:sp>
      <p:pic>
        <p:nvPicPr>
          <p:cNvPr id="11" name="Picture 10">
            <a:extLst>
              <a:ext uri="{FF2B5EF4-FFF2-40B4-BE49-F238E27FC236}">
                <a16:creationId xmlns:a16="http://schemas.microsoft.com/office/drawing/2014/main" id="{66F7260F-15C1-4098-48F8-89E574DAE976}"/>
              </a:ext>
            </a:extLst>
          </p:cNvPr>
          <p:cNvPicPr>
            <a:picLocks noChangeAspect="1"/>
          </p:cNvPicPr>
          <p:nvPr/>
        </p:nvPicPr>
        <p:blipFill>
          <a:blip r:embed="rId12"/>
          <a:stretch>
            <a:fillRect/>
          </a:stretch>
        </p:blipFill>
        <p:spPr>
          <a:xfrm>
            <a:off x="14285505" y="9005804"/>
            <a:ext cx="3706689" cy="1054699"/>
          </a:xfrm>
          <a:prstGeom prst="rect">
            <a:avLst/>
          </a:prstGeom>
        </p:spPr>
      </p:pic>
      <p:sp>
        <p:nvSpPr>
          <p:cNvPr id="13" name="TextBox 12">
            <a:extLst>
              <a:ext uri="{FF2B5EF4-FFF2-40B4-BE49-F238E27FC236}">
                <a16:creationId xmlns:a16="http://schemas.microsoft.com/office/drawing/2014/main" id="{6F6D1A4C-AAF3-AAAF-2D8D-8AE0F0CD32D1}"/>
              </a:ext>
            </a:extLst>
          </p:cNvPr>
          <p:cNvSpPr txBox="1"/>
          <p:nvPr/>
        </p:nvSpPr>
        <p:spPr>
          <a:xfrm>
            <a:off x="4724400" y="8636472"/>
            <a:ext cx="9466288" cy="1200329"/>
          </a:xfrm>
          <a:prstGeom prst="rect">
            <a:avLst/>
          </a:prstGeom>
          <a:noFill/>
        </p:spPr>
        <p:txBody>
          <a:bodyPr wrap="square" lIns="91440" tIns="45720" rIns="91440" bIns="45720" anchor="t">
            <a:spAutoFit/>
          </a:bodyPr>
          <a:lstStyle/>
          <a:p>
            <a:r>
              <a:rPr lang="en-GB" sz="2000" dirty="0">
                <a:ea typeface="+mn-lt"/>
                <a:cs typeface="+mn-lt"/>
                <a:hlinkClick r:id="rId13"/>
              </a:rPr>
              <a:t>https://youthendowmentfund.org.uk/events/alternative-provision-keeping-children-in-education-safe-from-violence/</a:t>
            </a:r>
            <a:endParaRPr lang="en-US" sz="2000">
              <a:ea typeface="+mn-lt"/>
              <a:cs typeface="+mn-lt"/>
            </a:endParaRPr>
          </a:p>
          <a:p>
            <a:endParaRPr lang="en-GB" sz="3200" dirty="0">
              <a:ea typeface="Calibri"/>
              <a:cs typeface="Calibri"/>
            </a:endParaRPr>
          </a:p>
        </p:txBody>
      </p:sp>
      <p:pic>
        <p:nvPicPr>
          <p:cNvPr id="14" name="Picture 13">
            <a:extLst>
              <a:ext uri="{FF2B5EF4-FFF2-40B4-BE49-F238E27FC236}">
                <a16:creationId xmlns:a16="http://schemas.microsoft.com/office/drawing/2014/main" id="{5CB79803-3882-8791-09F0-8017F3F813AA}"/>
              </a:ext>
            </a:extLst>
          </p:cNvPr>
          <p:cNvPicPr>
            <a:picLocks noChangeAspect="1"/>
          </p:cNvPicPr>
          <p:nvPr/>
        </p:nvPicPr>
        <p:blipFill>
          <a:blip r:embed="rId14"/>
          <a:stretch>
            <a:fillRect/>
          </a:stretch>
        </p:blipFill>
        <p:spPr>
          <a:xfrm>
            <a:off x="12239020" y="5712947"/>
            <a:ext cx="6034680" cy="2104045"/>
          </a:xfrm>
          <a:prstGeom prst="rect">
            <a:avLst/>
          </a:prstGeom>
        </p:spPr>
      </p:pic>
      <p:sp>
        <p:nvSpPr>
          <p:cNvPr id="16" name="TextBox 15">
            <a:extLst>
              <a:ext uri="{FF2B5EF4-FFF2-40B4-BE49-F238E27FC236}">
                <a16:creationId xmlns:a16="http://schemas.microsoft.com/office/drawing/2014/main" id="{BBE2DE10-D532-3BD5-8E5C-02C147578295}"/>
              </a:ext>
            </a:extLst>
          </p:cNvPr>
          <p:cNvSpPr txBox="1"/>
          <p:nvPr/>
        </p:nvSpPr>
        <p:spPr>
          <a:xfrm>
            <a:off x="4724400" y="6152746"/>
            <a:ext cx="7034646" cy="2062103"/>
          </a:xfrm>
          <a:prstGeom prst="rect">
            <a:avLst/>
          </a:prstGeom>
          <a:noFill/>
        </p:spPr>
        <p:txBody>
          <a:bodyPr wrap="square" lIns="91440" tIns="45720" rIns="91440" bIns="45720" anchor="t">
            <a:spAutoFit/>
          </a:bodyPr>
          <a:lstStyle/>
          <a:p>
            <a:r>
              <a:rPr lang="en-GB" sz="3200" b="1" dirty="0">
                <a:latin typeface="Tahoma"/>
                <a:ea typeface="Tahoma"/>
                <a:cs typeface="Tahoma"/>
              </a:rPr>
              <a:t>The Youth Endowment  “Virtual Learning Café Event: Alternative Provision: Keeping Children in Education &amp; Safe from Violence”</a:t>
            </a:r>
          </a:p>
        </p:txBody>
      </p:sp>
    </p:spTree>
    <p:extLst>
      <p:ext uri="{BB962C8B-B14F-4D97-AF65-F5344CB8AC3E}">
        <p14:creationId xmlns:p14="http://schemas.microsoft.com/office/powerpoint/2010/main" val="2209626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82517" y="4841"/>
            <a:ext cx="18288000" cy="10397169"/>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a:endParaRPr lang="en-GB"/>
          </a:p>
        </p:txBody>
      </p:sp>
      <p:sp>
        <p:nvSpPr>
          <p:cNvPr id="3" name="Freeform 3"/>
          <p:cNvSpPr/>
          <p:nvPr/>
        </p:nvSpPr>
        <p:spPr>
          <a:xfrm>
            <a:off x="1295071" y="1273762"/>
            <a:ext cx="950056" cy="950056"/>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622825" y="-2230104"/>
            <a:ext cx="4199569" cy="15101055"/>
          </a:xfrm>
          <a:custGeom>
            <a:avLst/>
            <a:gdLst/>
            <a:ahLst/>
            <a:cxnLst/>
            <a:rect l="l" t="t" r="r" b="b"/>
            <a:pathLst>
              <a:path w="4199569" h="15101055">
                <a:moveTo>
                  <a:pt x="0" y="0"/>
                </a:moveTo>
                <a:lnTo>
                  <a:pt x="4199569" y="0"/>
                </a:lnTo>
                <a:lnTo>
                  <a:pt x="4199569" y="15101055"/>
                </a:lnTo>
                <a:lnTo>
                  <a:pt x="0" y="15101055"/>
                </a:lnTo>
                <a:lnTo>
                  <a:pt x="0" y="0"/>
                </a:lnTo>
                <a:close/>
              </a:path>
            </a:pathLst>
          </a:custGeom>
          <a:blipFill>
            <a:blip r:embed="rId5">
              <a:extLst>
                <a:ext uri="{96DAC541-7B7A-43D3-8B79-37D633B846F1}">
                  <asvg:svgBlip xmlns:asvg="http://schemas.microsoft.com/office/drawing/2016/SVG/main" r:embed="rId6"/>
                </a:ext>
              </a:extLst>
            </a:blip>
            <a:stretch>
              <a:fillRect l="-259585"/>
            </a:stretch>
          </a:blipFill>
        </p:spPr>
        <p:txBody>
          <a:bodyPr/>
          <a:lstStyle/>
          <a:p>
            <a:endParaRPr lang="en-GB"/>
          </a:p>
        </p:txBody>
      </p:sp>
      <p:sp>
        <p:nvSpPr>
          <p:cNvPr id="5" name="TextBox 5"/>
          <p:cNvSpPr txBox="1"/>
          <p:nvPr/>
        </p:nvSpPr>
        <p:spPr>
          <a:xfrm>
            <a:off x="2449755" y="464460"/>
            <a:ext cx="14355207" cy="3769136"/>
          </a:xfrm>
          <a:prstGeom prst="rect">
            <a:avLst/>
          </a:prstGeom>
        </p:spPr>
        <p:txBody>
          <a:bodyPr lIns="0" tIns="0" rIns="0" bIns="0" rtlCol="0" anchor="t">
            <a:spAutoFit/>
          </a:bodyPr>
          <a:lstStyle/>
          <a:p>
            <a:pPr algn="ctr">
              <a:lnSpc>
                <a:spcPts val="10044"/>
              </a:lnSpc>
            </a:pPr>
            <a:r>
              <a:rPr lang="en-US" sz="7200" b="1" dirty="0">
                <a:solidFill>
                  <a:srgbClr val="1B7046"/>
                </a:solidFill>
                <a:latin typeface="Tahoma"/>
                <a:ea typeface="Tahoma"/>
                <a:cs typeface="Tahoma"/>
              </a:rPr>
              <a:t>Impact &amp; Evidence</a:t>
            </a:r>
          </a:p>
          <a:p>
            <a:pPr algn="l">
              <a:lnSpc>
                <a:spcPts val="10044"/>
              </a:lnSpc>
            </a:pPr>
            <a:endParaRPr lang="en-US" sz="7174" dirty="0">
              <a:solidFill>
                <a:srgbClr val="000000"/>
              </a:solidFill>
              <a:latin typeface="Glacial Indifference Bold"/>
            </a:endParaRPr>
          </a:p>
          <a:p>
            <a:pPr algn="ctr">
              <a:lnSpc>
                <a:spcPts val="10044"/>
              </a:lnSpc>
            </a:pPr>
            <a:endParaRPr lang="en-US" sz="7174" dirty="0">
              <a:solidFill>
                <a:srgbClr val="000000"/>
              </a:solidFill>
              <a:latin typeface="Glacial Indifference Bold"/>
            </a:endParaRPr>
          </a:p>
        </p:txBody>
      </p:sp>
      <p:grpSp>
        <p:nvGrpSpPr>
          <p:cNvPr id="6" name="Group 6"/>
          <p:cNvGrpSpPr/>
          <p:nvPr/>
        </p:nvGrpSpPr>
        <p:grpSpPr>
          <a:xfrm>
            <a:off x="0" y="1028700"/>
            <a:ext cx="2977719" cy="8324867"/>
            <a:chOff x="0" y="0"/>
            <a:chExt cx="3970292" cy="11099823"/>
          </a:xfrm>
        </p:grpSpPr>
        <p:sp>
          <p:nvSpPr>
            <p:cNvPr id="7" name="Freeform 7">
              <a:hlinkClick r:id="rId7" tooltip="https://iqmaward.com/iqm-centre-of-excellence/"/>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txBody>
            <a:bodyPr/>
            <a:lstStyle/>
            <a:p>
              <a:endParaRPr lang="en-GB"/>
            </a:p>
          </p:txBody>
        </p:sp>
        <p:sp>
          <p:nvSpPr>
            <p:cNvPr id="8" name="Freeform 8">
              <a:hlinkClick r:id="rId7" tooltip="https://iqmaward.com/iqm-centre-of-excellence/"/>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txBody>
            <a:bodyPr/>
            <a:lstStyle/>
            <a:p>
              <a:endParaRPr lang="en-GB"/>
            </a:p>
          </p:txBody>
        </p:sp>
        <p:sp>
          <p:nvSpPr>
            <p:cNvPr id="9" name="Freeform 9">
              <a:hlinkClick r:id="rId10" tooltip="https://iqmaward.com/iqm-flagship-school/"/>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1"/>
              <a:stretch>
                <a:fillRect/>
              </a:stretch>
            </a:blipFill>
          </p:spPr>
          <p:txBody>
            <a:bodyPr/>
            <a:lstStyle/>
            <a:p>
              <a:endParaRPr lang="en-GB"/>
            </a:p>
          </p:txBody>
        </p:sp>
      </p:grpSp>
      <p:pic>
        <p:nvPicPr>
          <p:cNvPr id="11" name="Picture 10">
            <a:extLst>
              <a:ext uri="{FF2B5EF4-FFF2-40B4-BE49-F238E27FC236}">
                <a16:creationId xmlns:a16="http://schemas.microsoft.com/office/drawing/2014/main" id="{66F7260F-15C1-4098-48F8-89E574DAE976}"/>
              </a:ext>
            </a:extLst>
          </p:cNvPr>
          <p:cNvPicPr>
            <a:picLocks noChangeAspect="1"/>
          </p:cNvPicPr>
          <p:nvPr/>
        </p:nvPicPr>
        <p:blipFill>
          <a:blip r:embed="rId12"/>
          <a:stretch>
            <a:fillRect/>
          </a:stretch>
        </p:blipFill>
        <p:spPr>
          <a:xfrm>
            <a:off x="14285505" y="9005804"/>
            <a:ext cx="3706689" cy="1054699"/>
          </a:xfrm>
          <a:prstGeom prst="rect">
            <a:avLst/>
          </a:prstGeom>
        </p:spPr>
      </p:pic>
      <p:sp>
        <p:nvSpPr>
          <p:cNvPr id="15" name="Rectangle 1">
            <a:extLst>
              <a:ext uri="{FF2B5EF4-FFF2-40B4-BE49-F238E27FC236}">
                <a16:creationId xmlns:a16="http://schemas.microsoft.com/office/drawing/2014/main" id="{C5E99675-534C-967E-A87E-4FC705914DD9}"/>
              </a:ext>
            </a:extLst>
          </p:cNvPr>
          <p:cNvSpPr>
            <a:spLocks noChangeArrowheads="1"/>
          </p:cNvSpPr>
          <p:nvPr/>
        </p:nvSpPr>
        <p:spPr bwMode="auto">
          <a:xfrm>
            <a:off x="3993329" y="2565572"/>
            <a:ext cx="1296713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3200" b="0" i="0" u="none" strike="noStrike" cap="none" normalizeH="0" baseline="0" dirty="0">
                <a:ln>
                  <a:noFill/>
                </a:ln>
                <a:effectLst/>
                <a:latin typeface="Tahoma"/>
                <a:ea typeface="Calibri"/>
                <a:cs typeface="Times New Roman"/>
              </a:rPr>
              <a:t>The St. Wilfrid’s APST has supported over 400 students from 41 different schools since November 2021. </a:t>
            </a:r>
          </a:p>
        </p:txBody>
      </p:sp>
      <p:pic>
        <p:nvPicPr>
          <p:cNvPr id="18" name="Picture 17">
            <a:extLst>
              <a:ext uri="{FF2B5EF4-FFF2-40B4-BE49-F238E27FC236}">
                <a16:creationId xmlns:a16="http://schemas.microsoft.com/office/drawing/2014/main" id="{E1FF4F39-C086-31B2-A995-5AC0AAEAABA4}"/>
              </a:ext>
            </a:extLst>
          </p:cNvPr>
          <p:cNvPicPr>
            <a:picLocks noChangeAspect="1"/>
          </p:cNvPicPr>
          <p:nvPr/>
        </p:nvPicPr>
        <p:blipFill>
          <a:blip r:embed="rId13"/>
          <a:stretch>
            <a:fillRect/>
          </a:stretch>
        </p:blipFill>
        <p:spPr>
          <a:xfrm>
            <a:off x="3992695" y="4594907"/>
            <a:ext cx="12983123" cy="3332424"/>
          </a:xfrm>
          <a:prstGeom prst="rect">
            <a:avLst/>
          </a:prstGeom>
        </p:spPr>
      </p:pic>
    </p:spTree>
    <p:extLst>
      <p:ext uri="{BB962C8B-B14F-4D97-AF65-F5344CB8AC3E}">
        <p14:creationId xmlns:p14="http://schemas.microsoft.com/office/powerpoint/2010/main" val="2148674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a:endParaRPr lang="en-GB"/>
          </a:p>
        </p:txBody>
      </p:sp>
      <p:sp>
        <p:nvSpPr>
          <p:cNvPr id="3" name="Freeform 3"/>
          <p:cNvSpPr/>
          <p:nvPr/>
        </p:nvSpPr>
        <p:spPr>
          <a:xfrm>
            <a:off x="1295071" y="1273762"/>
            <a:ext cx="950056" cy="950056"/>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622825" y="-2230104"/>
            <a:ext cx="4199569" cy="15101055"/>
          </a:xfrm>
          <a:custGeom>
            <a:avLst/>
            <a:gdLst/>
            <a:ahLst/>
            <a:cxnLst/>
            <a:rect l="l" t="t" r="r" b="b"/>
            <a:pathLst>
              <a:path w="4199569" h="15101055">
                <a:moveTo>
                  <a:pt x="0" y="0"/>
                </a:moveTo>
                <a:lnTo>
                  <a:pt x="4199569" y="0"/>
                </a:lnTo>
                <a:lnTo>
                  <a:pt x="4199569" y="15101055"/>
                </a:lnTo>
                <a:lnTo>
                  <a:pt x="0" y="15101055"/>
                </a:lnTo>
                <a:lnTo>
                  <a:pt x="0" y="0"/>
                </a:lnTo>
                <a:close/>
              </a:path>
            </a:pathLst>
          </a:custGeom>
          <a:blipFill>
            <a:blip r:embed="rId5">
              <a:extLst>
                <a:ext uri="{96DAC541-7B7A-43D3-8B79-37D633B846F1}">
                  <asvg:svgBlip xmlns:asvg="http://schemas.microsoft.com/office/drawing/2016/SVG/main" r:embed="rId6"/>
                </a:ext>
              </a:extLst>
            </a:blip>
            <a:stretch>
              <a:fillRect l="-259585"/>
            </a:stretch>
          </a:blipFill>
        </p:spPr>
        <p:txBody>
          <a:bodyPr/>
          <a:lstStyle/>
          <a:p>
            <a:endParaRPr lang="en-GB"/>
          </a:p>
        </p:txBody>
      </p:sp>
      <p:sp>
        <p:nvSpPr>
          <p:cNvPr id="5" name="TextBox 5"/>
          <p:cNvSpPr txBox="1"/>
          <p:nvPr/>
        </p:nvSpPr>
        <p:spPr>
          <a:xfrm>
            <a:off x="2449756" y="285435"/>
            <a:ext cx="16007736" cy="5039008"/>
          </a:xfrm>
          <a:prstGeom prst="rect">
            <a:avLst/>
          </a:prstGeom>
        </p:spPr>
        <p:txBody>
          <a:bodyPr wrap="square" lIns="0" tIns="0" rIns="0" bIns="0" rtlCol="0" anchor="t">
            <a:spAutoFit/>
          </a:bodyPr>
          <a:lstStyle/>
          <a:p>
            <a:pPr algn="ctr">
              <a:lnSpc>
                <a:spcPts val="10044"/>
              </a:lnSpc>
            </a:pPr>
            <a:r>
              <a:rPr lang="en-US" sz="7200" b="1" dirty="0">
                <a:solidFill>
                  <a:srgbClr val="1B7046"/>
                </a:solidFill>
                <a:latin typeface="Tahoma"/>
                <a:ea typeface="Tahoma"/>
                <a:cs typeface="Tahoma"/>
              </a:rPr>
              <a:t>Learning points</a:t>
            </a:r>
            <a:endParaRPr lang="en-US" dirty="0"/>
          </a:p>
          <a:p>
            <a:pPr algn="l">
              <a:lnSpc>
                <a:spcPts val="10044"/>
              </a:lnSpc>
            </a:pPr>
            <a:endParaRPr lang="en-US" sz="7174" dirty="0">
              <a:solidFill>
                <a:srgbClr val="000000"/>
              </a:solidFill>
              <a:latin typeface="Glacial Indifference Bold"/>
            </a:endParaRPr>
          </a:p>
          <a:p>
            <a:pPr algn="l">
              <a:lnSpc>
                <a:spcPts val="10044"/>
              </a:lnSpc>
            </a:pPr>
            <a:endParaRPr lang="en-US" sz="7174" dirty="0">
              <a:solidFill>
                <a:srgbClr val="000000"/>
              </a:solidFill>
              <a:latin typeface="Glacial Indifference Bold"/>
            </a:endParaRPr>
          </a:p>
          <a:p>
            <a:pPr algn="ctr">
              <a:lnSpc>
                <a:spcPts val="10044"/>
              </a:lnSpc>
            </a:pPr>
            <a:endParaRPr lang="en-US" sz="7174" dirty="0">
              <a:solidFill>
                <a:srgbClr val="000000"/>
              </a:solidFill>
              <a:latin typeface="Glacial Indifference Bold"/>
            </a:endParaRPr>
          </a:p>
        </p:txBody>
      </p:sp>
      <p:grpSp>
        <p:nvGrpSpPr>
          <p:cNvPr id="6" name="Group 6"/>
          <p:cNvGrpSpPr/>
          <p:nvPr/>
        </p:nvGrpSpPr>
        <p:grpSpPr>
          <a:xfrm>
            <a:off x="0" y="1028700"/>
            <a:ext cx="2977719" cy="8324867"/>
            <a:chOff x="0" y="0"/>
            <a:chExt cx="3970292" cy="11099823"/>
          </a:xfrm>
        </p:grpSpPr>
        <p:sp>
          <p:nvSpPr>
            <p:cNvPr id="7" name="Freeform 7">
              <a:hlinkClick r:id="rId7" tooltip="https://iqmaward.com/iqm-centre-of-excellence/"/>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txBody>
            <a:bodyPr/>
            <a:lstStyle/>
            <a:p>
              <a:endParaRPr lang="en-GB"/>
            </a:p>
          </p:txBody>
        </p:sp>
        <p:sp>
          <p:nvSpPr>
            <p:cNvPr id="8" name="Freeform 8">
              <a:hlinkClick r:id="rId7" tooltip="https://iqmaward.com/iqm-centre-of-excellence/"/>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txBody>
            <a:bodyPr/>
            <a:lstStyle/>
            <a:p>
              <a:endParaRPr lang="en-GB"/>
            </a:p>
          </p:txBody>
        </p:sp>
        <p:sp>
          <p:nvSpPr>
            <p:cNvPr id="9" name="Freeform 9">
              <a:hlinkClick r:id="rId10" tooltip="https://iqmaward.com/iqm-flagship-school/"/>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1"/>
              <a:stretch>
                <a:fillRect/>
              </a:stretch>
            </a:blipFill>
          </p:spPr>
          <p:txBody>
            <a:bodyPr/>
            <a:lstStyle/>
            <a:p>
              <a:endParaRPr lang="en-GB"/>
            </a:p>
          </p:txBody>
        </p:sp>
      </p:grpSp>
      <p:sp>
        <p:nvSpPr>
          <p:cNvPr id="10" name="TextBox 9">
            <a:extLst>
              <a:ext uri="{FF2B5EF4-FFF2-40B4-BE49-F238E27FC236}">
                <a16:creationId xmlns:a16="http://schemas.microsoft.com/office/drawing/2014/main" id="{636B72AB-1A87-C948-EB33-B33E7CF2437D}"/>
              </a:ext>
            </a:extLst>
          </p:cNvPr>
          <p:cNvSpPr txBox="1"/>
          <p:nvPr/>
        </p:nvSpPr>
        <p:spPr>
          <a:xfrm>
            <a:off x="4193323" y="2237757"/>
            <a:ext cx="13610063" cy="7078861"/>
          </a:xfrm>
          <a:prstGeom prst="rect">
            <a:avLst/>
          </a:prstGeom>
          <a:noFill/>
        </p:spPr>
        <p:txBody>
          <a:bodyPr wrap="square" lIns="91440" tIns="45720" rIns="91440" bIns="45720" rtlCol="0" anchor="t">
            <a:spAutoFit/>
          </a:bodyPr>
          <a:lstStyle/>
          <a:p>
            <a:pPr marL="571500" indent="-571500">
              <a:buFont typeface="Arial" panose="020B0604020202020204" pitchFamily="34" charset="0"/>
              <a:buChar char="•"/>
            </a:pPr>
            <a:r>
              <a:rPr lang="en-GB" sz="3600" dirty="0">
                <a:latin typeface="Tahoma"/>
                <a:ea typeface="Tahoma"/>
                <a:cs typeface="Tahoma"/>
              </a:rPr>
              <a:t>Don’t get hung up with the potential financial cost of a multi-agency approach. All of these professionals already exist within your Local Authority.</a:t>
            </a:r>
          </a:p>
          <a:p>
            <a:pPr marL="571500" indent="-571500">
              <a:buFont typeface="Arial" panose="020B0604020202020204" pitchFamily="34" charset="0"/>
              <a:buChar char="•"/>
            </a:pPr>
            <a:r>
              <a:rPr lang="en-GB" sz="3600" dirty="0">
                <a:solidFill>
                  <a:srgbClr val="1B7046"/>
                </a:solidFill>
                <a:latin typeface="Tahoma"/>
                <a:ea typeface="Tahoma"/>
                <a:cs typeface="Tahoma"/>
              </a:rPr>
              <a:t>The question needs to be HOW or WHO needs to convince them to change their working practice.</a:t>
            </a:r>
          </a:p>
          <a:p>
            <a:pPr marL="571500" indent="-571500">
              <a:buFont typeface="Arial" panose="020B0604020202020204" pitchFamily="34" charset="0"/>
              <a:buChar char="•"/>
            </a:pPr>
            <a:r>
              <a:rPr lang="en-GB" sz="3600" dirty="0">
                <a:latin typeface="Tahoma"/>
                <a:ea typeface="Tahoma"/>
                <a:cs typeface="Tahoma"/>
              </a:rPr>
              <a:t>Build on existing relationships:</a:t>
            </a:r>
          </a:p>
          <a:p>
            <a:pPr marL="1028700" lvl="1" indent="-571500">
              <a:buFont typeface="Courier New" panose="020B0604020202020204" pitchFamily="34" charset="0"/>
              <a:buChar char="o"/>
            </a:pPr>
            <a:r>
              <a:rPr lang="en-GB" sz="3600" dirty="0">
                <a:latin typeface="Tahoma"/>
                <a:ea typeface="Tahoma"/>
                <a:cs typeface="Tahoma"/>
              </a:rPr>
              <a:t>SENCO Network</a:t>
            </a:r>
          </a:p>
          <a:p>
            <a:pPr marL="1028700" lvl="1" indent="-571500">
              <a:buFont typeface="Courier New" panose="020B0604020202020204" pitchFamily="34" charset="0"/>
              <a:buChar char="o"/>
            </a:pPr>
            <a:r>
              <a:rPr lang="en-GB" sz="3600" dirty="0">
                <a:latin typeface="Tahoma"/>
                <a:ea typeface="Tahoma"/>
                <a:cs typeface="Tahoma"/>
              </a:rPr>
              <a:t>NHS School Nursing</a:t>
            </a:r>
          </a:p>
          <a:p>
            <a:pPr marL="1028700" lvl="1" indent="-571500">
              <a:buFont typeface="Courier New" panose="020B0604020202020204" pitchFamily="34" charset="0"/>
              <a:buChar char="o"/>
            </a:pPr>
            <a:r>
              <a:rPr lang="en-GB" sz="3600" dirty="0">
                <a:latin typeface="Tahoma"/>
                <a:ea typeface="Tahoma"/>
                <a:cs typeface="Tahoma"/>
              </a:rPr>
              <a:t>CAMHS</a:t>
            </a:r>
          </a:p>
          <a:p>
            <a:pPr marL="1028700" lvl="1" indent="-571500">
              <a:buFont typeface="Courier New" panose="020B0604020202020204" pitchFamily="34" charset="0"/>
              <a:buChar char="o"/>
            </a:pPr>
            <a:r>
              <a:rPr lang="en-GB" sz="3600" dirty="0">
                <a:latin typeface="Tahoma"/>
                <a:ea typeface="Tahoma"/>
                <a:cs typeface="Tahoma"/>
              </a:rPr>
              <a:t>Educational Psychologists</a:t>
            </a:r>
          </a:p>
          <a:p>
            <a:pPr marL="571500" indent="-571500">
              <a:buFont typeface="Arial" panose="020B0604020202020204" pitchFamily="34" charset="0"/>
              <a:buChar char="•"/>
            </a:pPr>
            <a:r>
              <a:rPr lang="en-GB" sz="3600" dirty="0">
                <a:solidFill>
                  <a:srgbClr val="1B7046"/>
                </a:solidFill>
                <a:latin typeface="Tahoma"/>
                <a:ea typeface="Tahoma"/>
                <a:cs typeface="Tahoma"/>
              </a:rPr>
              <a:t>Look at local professional sports clubs for mentor programmes. </a:t>
            </a:r>
          </a:p>
          <a:p>
            <a:endParaRPr lang="en-GB" sz="4000" dirty="0"/>
          </a:p>
          <a:p>
            <a:endParaRPr lang="en-GB" dirty="0"/>
          </a:p>
        </p:txBody>
      </p:sp>
      <p:pic>
        <p:nvPicPr>
          <p:cNvPr id="11" name="Picture 10">
            <a:extLst>
              <a:ext uri="{FF2B5EF4-FFF2-40B4-BE49-F238E27FC236}">
                <a16:creationId xmlns:a16="http://schemas.microsoft.com/office/drawing/2014/main" id="{826BC09C-3A47-1404-3A01-D30028DE6BA9}"/>
              </a:ext>
            </a:extLst>
          </p:cNvPr>
          <p:cNvPicPr>
            <a:picLocks noChangeAspect="1"/>
          </p:cNvPicPr>
          <p:nvPr/>
        </p:nvPicPr>
        <p:blipFill>
          <a:blip r:embed="rId12"/>
          <a:stretch>
            <a:fillRect/>
          </a:stretch>
        </p:blipFill>
        <p:spPr>
          <a:xfrm>
            <a:off x="14285505" y="9005804"/>
            <a:ext cx="3706689" cy="105469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59ce971-8e4f-45dd-970f-28b2c027d3e3">
      <Terms xmlns="http://schemas.microsoft.com/office/infopath/2007/PartnerControls"/>
    </lcf76f155ced4ddcb4097134ff3c332f>
    <TaxCatchAll xmlns="6e3d52fe-50b3-4eff-a469-deeccc962dc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A8D93F5BFFD5243A1963B60F3485A07" ma:contentTypeVersion="15" ma:contentTypeDescription="Create a new document." ma:contentTypeScope="" ma:versionID="45cba8a91e4b6768a2810845adf1c285">
  <xsd:schema xmlns:xsd="http://www.w3.org/2001/XMLSchema" xmlns:xs="http://www.w3.org/2001/XMLSchema" xmlns:p="http://schemas.microsoft.com/office/2006/metadata/properties" xmlns:ns2="259ce971-8e4f-45dd-970f-28b2c027d3e3" xmlns:ns3="6e3d52fe-50b3-4eff-a469-deeccc962dc4" targetNamespace="http://schemas.microsoft.com/office/2006/metadata/properties" ma:root="true" ma:fieldsID="a005b20fd4ec57cc7b4b0000cf229d05" ns2:_="" ns3:_="">
    <xsd:import namespace="259ce971-8e4f-45dd-970f-28b2c027d3e3"/>
    <xsd:import namespace="6e3d52fe-50b3-4eff-a469-deeccc962dc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9ce971-8e4f-45dd-970f-28b2c027d3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de486aba-4ae0-446c-829b-2528bae80bd0"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3d52fe-50b3-4eff-a469-deeccc962dc4"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825485df-fef4-433c-961e-91cf44355d6c}" ma:internalName="TaxCatchAll" ma:showField="CatchAllData" ma:web="6e3d52fe-50b3-4eff-a469-deeccc962dc4">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5CB43B-F8EB-4BC2-B1F4-DC63C85D7147}">
  <ds:schemaRefs>
    <ds:schemaRef ds:uri="http://schemas.microsoft.com/sharepoint/v3/contenttype/forms"/>
  </ds:schemaRefs>
</ds:datastoreItem>
</file>

<file path=customXml/itemProps2.xml><?xml version="1.0" encoding="utf-8"?>
<ds:datastoreItem xmlns:ds="http://schemas.openxmlformats.org/officeDocument/2006/customXml" ds:itemID="{74FC34CC-833E-450E-9220-6E96078D3DFF}">
  <ds:schemaRefs>
    <ds:schemaRef ds:uri="http://schemas.microsoft.com/office/2006/metadata/properties"/>
    <ds:schemaRef ds:uri="http://schemas.microsoft.com/office/infopath/2007/PartnerControls"/>
    <ds:schemaRef ds:uri="259ce971-8e4f-45dd-970f-28b2c027d3e3"/>
    <ds:schemaRef ds:uri="6e3d52fe-50b3-4eff-a469-deeccc962dc4"/>
  </ds:schemaRefs>
</ds:datastoreItem>
</file>

<file path=customXml/itemProps3.xml><?xml version="1.0" encoding="utf-8"?>
<ds:datastoreItem xmlns:ds="http://schemas.openxmlformats.org/officeDocument/2006/customXml" ds:itemID="{EE444967-DDF2-4744-BB6C-A871C66D93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9ce971-8e4f-45dd-970f-28b2c027d3e3"/>
    <ds:schemaRef ds:uri="6e3d52fe-50b3-4eff-a469-deeccc962d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105</TotalTime>
  <Words>777</Words>
  <Application>Microsoft Office PowerPoint</Application>
  <PresentationFormat>Custom</PresentationFormat>
  <Paragraphs>67</Paragraphs>
  <Slides>12</Slides>
  <Notes>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Conference 2024 workshop presentation</dc:title>
  <dc:creator>Dirk Pittard</dc:creator>
  <cp:lastModifiedBy>Dirk Pittard</cp:lastModifiedBy>
  <cp:revision>193</cp:revision>
  <dcterms:created xsi:type="dcterms:W3CDTF">2006-08-16T00:00:00Z</dcterms:created>
  <dcterms:modified xsi:type="dcterms:W3CDTF">2024-10-08T08:41:00Z</dcterms:modified>
  <dc:identifier>DAGGIpwCrXM</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0x0101009A8D93F5BFFD5243A1963B60F3485A07</vt:lpwstr>
  </property>
  <property fmtid="{D5CDD505-2E9C-101B-9397-08002B2CF9AE}" pid="3" name="MediaServiceImageTags">
    <vt:lpwstr/>
  </property>
</Properties>
</file>