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Glacial Indifference" panose="020B0604020202020204" charset="0"/>
      <p:regular r:id="rId15"/>
    </p:embeddedFont>
    <p:embeddedFont>
      <p:font typeface="Glacial Indifference Bold" panose="020B0604020202020204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0A10B-4E40-5053-E0E0-B596CB220809}" v="51" dt="2024-09-26T15:28:40.391"/>
    <p1510:client id="{C63FF213-1CAB-FCA2-0787-3BA6F747247C}" v="115" dt="2024-09-27T15:55:19.108"/>
    <p1510:client id="{CF6EDA87-5042-D014-31DF-42CC0C8B2442}" v="51" dt="2024-09-27T11:15:31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Linari" userId="S::sarah@iqmaward.com::b54a578e-493b-4154-b663-164597524d09" providerId="AD" clId="Web-{C63FF213-1CAB-FCA2-0787-3BA6F747247C}"/>
    <pc:docChg chg="modSld">
      <pc:chgData name="Sarah Linari" userId="S::sarah@iqmaward.com::b54a578e-493b-4154-b663-164597524d09" providerId="AD" clId="Web-{C63FF213-1CAB-FCA2-0787-3BA6F747247C}" dt="2024-09-27T15:55:17.467" v="66" actId="20577"/>
      <pc:docMkLst>
        <pc:docMk/>
      </pc:docMkLst>
      <pc:sldChg chg="modSp">
        <pc:chgData name="Sarah Linari" userId="S::sarah@iqmaward.com::b54a578e-493b-4154-b663-164597524d09" providerId="AD" clId="Web-{C63FF213-1CAB-FCA2-0787-3BA6F747247C}" dt="2024-09-27T15:51:01.317" v="0" actId="20577"/>
        <pc:sldMkLst>
          <pc:docMk/>
          <pc:sldMk cId="0" sldId="256"/>
        </pc:sldMkLst>
        <pc:spChg chg="mod">
          <ac:chgData name="Sarah Linari" userId="S::sarah@iqmaward.com::b54a578e-493b-4154-b663-164597524d09" providerId="AD" clId="Web-{C63FF213-1CAB-FCA2-0787-3BA6F747247C}" dt="2024-09-27T15:51:01.317" v="0" actId="20577"/>
          <ac:spMkLst>
            <pc:docMk/>
            <pc:sldMk cId="0" sldId="256"/>
            <ac:spMk id="15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C63FF213-1CAB-FCA2-0787-3BA6F747247C}" dt="2024-09-27T15:51:50.491" v="18" actId="20577"/>
        <pc:sldMkLst>
          <pc:docMk/>
          <pc:sldMk cId="0" sldId="257"/>
        </pc:sldMkLst>
        <pc:spChg chg="mod">
          <ac:chgData name="Sarah Linari" userId="S::sarah@iqmaward.com::b54a578e-493b-4154-b663-164597524d09" providerId="AD" clId="Web-{C63FF213-1CAB-FCA2-0787-3BA6F747247C}" dt="2024-09-27T15:51:50.491" v="18" actId="20577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Linari" userId="S::sarah@iqmaward.com::b54a578e-493b-4154-b663-164597524d09" providerId="AD" clId="Web-{C63FF213-1CAB-FCA2-0787-3BA6F747247C}" dt="2024-09-27T15:53:23.400" v="42" actId="20577"/>
        <pc:sldMkLst>
          <pc:docMk/>
          <pc:sldMk cId="0" sldId="258"/>
        </pc:sldMkLst>
        <pc:spChg chg="mod">
          <ac:chgData name="Sarah Linari" userId="S::sarah@iqmaward.com::b54a578e-493b-4154-b663-164597524d09" providerId="AD" clId="Web-{C63FF213-1CAB-FCA2-0787-3BA6F747247C}" dt="2024-09-27T15:52:40.430" v="29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C63FF213-1CAB-FCA2-0787-3BA6F747247C}" dt="2024-09-27T15:53:23.400" v="42" actId="20577"/>
          <ac:spMkLst>
            <pc:docMk/>
            <pc:sldMk cId="0" sldId="258"/>
            <ac:spMk id="11" creationId="{D5AC35CA-7A77-BAFA-27D0-037506579A42}"/>
          </ac:spMkLst>
        </pc:spChg>
      </pc:sldChg>
      <pc:sldChg chg="modSp">
        <pc:chgData name="Sarah Linari" userId="S::sarah@iqmaward.com::b54a578e-493b-4154-b663-164597524d09" providerId="AD" clId="Web-{C63FF213-1CAB-FCA2-0787-3BA6F747247C}" dt="2024-09-27T15:54:24.043" v="51" actId="20577"/>
        <pc:sldMkLst>
          <pc:docMk/>
          <pc:sldMk cId="0" sldId="260"/>
        </pc:sldMkLst>
        <pc:spChg chg="mod">
          <ac:chgData name="Sarah Linari" userId="S::sarah@iqmaward.com::b54a578e-493b-4154-b663-164597524d09" providerId="AD" clId="Web-{C63FF213-1CAB-FCA2-0787-3BA6F747247C}" dt="2024-09-27T15:54:07.418" v="48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C63FF213-1CAB-FCA2-0787-3BA6F747247C}" dt="2024-09-27T15:54:24.043" v="51" actId="20577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Sarah Linari" userId="S::sarah@iqmaward.com::b54a578e-493b-4154-b663-164597524d09" providerId="AD" clId="Web-{C63FF213-1CAB-FCA2-0787-3BA6F747247C}" dt="2024-09-27T15:55:17.467" v="66" actId="20577"/>
        <pc:sldMkLst>
          <pc:docMk/>
          <pc:sldMk cId="0" sldId="261"/>
        </pc:sldMkLst>
        <pc:spChg chg="mod">
          <ac:chgData name="Sarah Linari" userId="S::sarah@iqmaward.com::b54a578e-493b-4154-b663-164597524d09" providerId="AD" clId="Web-{C63FF213-1CAB-FCA2-0787-3BA6F747247C}" dt="2024-09-27T15:55:17.467" v="66" actId="20577"/>
          <ac:spMkLst>
            <pc:docMk/>
            <pc:sldMk cId="0" sldId="261"/>
            <ac:spMk id="10" creationId="{0270425E-2A16-CBE3-3A7A-3559A15B33D1}"/>
          </ac:spMkLst>
        </pc:spChg>
      </pc:sldChg>
      <pc:sldChg chg="modSp">
        <pc:chgData name="Sarah Linari" userId="S::sarah@iqmaward.com::b54a578e-493b-4154-b663-164597524d09" providerId="AD" clId="Web-{C63FF213-1CAB-FCA2-0787-3BA6F747247C}" dt="2024-09-27T15:52:25.945" v="28" actId="20577"/>
        <pc:sldMkLst>
          <pc:docMk/>
          <pc:sldMk cId="2815295054" sldId="264"/>
        </pc:sldMkLst>
        <pc:spChg chg="mod">
          <ac:chgData name="Sarah Linari" userId="S::sarah@iqmaward.com::b54a578e-493b-4154-b663-164597524d09" providerId="AD" clId="Web-{C63FF213-1CAB-FCA2-0787-3BA6F747247C}" dt="2024-09-27T15:52:25.945" v="28" actId="20577"/>
          <ac:spMkLst>
            <pc:docMk/>
            <pc:sldMk cId="2815295054" sldId="264"/>
            <ac:spMk id="11" creationId="{D5AC35CA-7A77-BAFA-27D0-037506579A42}"/>
          </ac:spMkLst>
        </pc:spChg>
      </pc:sldChg>
    </pc:docChg>
  </pc:docChgLst>
  <pc:docChgLst>
    <pc:chgData name="Sarah Henderson" userId="S::sarah2@iqmaward.com::f3a0dc45-998b-46a3-98e7-b10293c4b1c7" providerId="AD" clId="Web-{4A5D64BC-01C6-AAFA-BC02-DC87D2B26156}"/>
    <pc:docChg chg="modSld">
      <pc:chgData name="Sarah Henderson" userId="S::sarah2@iqmaward.com::f3a0dc45-998b-46a3-98e7-b10293c4b1c7" providerId="AD" clId="Web-{4A5D64BC-01C6-AAFA-BC02-DC87D2B26156}" dt="2024-09-20T09:11:11.947" v="56" actId="1076"/>
      <pc:docMkLst>
        <pc:docMk/>
      </pc:docMkLst>
      <pc:sldChg chg="modSp">
        <pc:chgData name="Sarah Henderson" userId="S::sarah2@iqmaward.com::f3a0dc45-998b-46a3-98e7-b10293c4b1c7" providerId="AD" clId="Web-{4A5D64BC-01C6-AAFA-BC02-DC87D2B26156}" dt="2024-09-20T09:07:40.454" v="55" actId="1076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4A5D64BC-01C6-AAFA-BC02-DC87D2B26156}" dt="2024-09-20T09:07:35.782" v="5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07:40.454" v="55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03:24.710" v="6" actId="1076"/>
          <ac:spMkLst>
            <pc:docMk/>
            <pc:sldMk cId="0" sldId="256"/>
            <ac:spMk id="16" creationId="{525C4B98-7151-D85D-8855-41CE39EAFDF8}"/>
          </ac:spMkLst>
        </pc:spChg>
      </pc:sldChg>
      <pc:sldChg chg="modSp">
        <pc:chgData name="Sarah Henderson" userId="S::sarah2@iqmaward.com::f3a0dc45-998b-46a3-98e7-b10293c4b1c7" providerId="AD" clId="Web-{4A5D64BC-01C6-AAFA-BC02-DC87D2B26156}" dt="2024-09-20T09:03:42.414" v="10" actId="20577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4A5D64BC-01C6-AAFA-BC02-DC87D2B26156}" dt="2024-09-20T09:03:34.257" v="8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03:42.414" v="10" actId="20577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Henderson" userId="S::sarah2@iqmaward.com::f3a0dc45-998b-46a3-98e7-b10293c4b1c7" providerId="AD" clId="Web-{4A5D64BC-01C6-AAFA-BC02-DC87D2B26156}" dt="2024-09-20T09:04:21.274" v="22" actId="1076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4A5D64BC-01C6-AAFA-BC02-DC87D2B26156}" dt="2024-09-20T09:04:13.509" v="20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04:21.274" v="22" actId="1076"/>
          <ac:spMkLst>
            <pc:docMk/>
            <pc:sldMk cId="0" sldId="258"/>
            <ac:spMk id="11" creationId="{D5AC35CA-7A77-BAFA-27D0-037506579A42}"/>
          </ac:spMkLst>
        </pc:spChg>
      </pc:sldChg>
      <pc:sldChg chg="modSp">
        <pc:chgData name="Sarah Henderson" userId="S::sarah2@iqmaward.com::f3a0dc45-998b-46a3-98e7-b10293c4b1c7" providerId="AD" clId="Web-{4A5D64BC-01C6-AAFA-BC02-DC87D2B26156}" dt="2024-09-20T09:04:46.338" v="27" actId="1076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4A5D64BC-01C6-AAFA-BC02-DC87D2B26156}" dt="2024-09-20T09:04:35.416" v="25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04:46.338" v="27" actId="1076"/>
          <ac:spMkLst>
            <pc:docMk/>
            <pc:sldMk cId="0" sldId="259"/>
            <ac:spMk id="10" creationId="{B4678041-C42B-64E7-41A1-635B2FEE5F9D}"/>
          </ac:spMkLst>
        </pc:spChg>
      </pc:sldChg>
      <pc:sldChg chg="modSp">
        <pc:chgData name="Sarah Henderson" userId="S::sarah2@iqmaward.com::f3a0dc45-998b-46a3-98e7-b10293c4b1c7" providerId="AD" clId="Web-{4A5D64BC-01C6-AAFA-BC02-DC87D2B26156}" dt="2024-09-20T09:05:07.245" v="35" actId="1076"/>
        <pc:sldMkLst>
          <pc:docMk/>
          <pc:sldMk cId="0" sldId="260"/>
        </pc:sldMkLst>
        <pc:spChg chg="mod">
          <ac:chgData name="Sarah Henderson" userId="S::sarah2@iqmaward.com::f3a0dc45-998b-46a3-98e7-b10293c4b1c7" providerId="AD" clId="Web-{4A5D64BC-01C6-AAFA-BC02-DC87D2B26156}" dt="2024-09-20T09:04:54.745" v="33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05:07.245" v="35" actId="1076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Sarah Henderson" userId="S::sarah2@iqmaward.com::f3a0dc45-998b-46a3-98e7-b10293c4b1c7" providerId="AD" clId="Web-{4A5D64BC-01C6-AAFA-BC02-DC87D2B26156}" dt="2024-09-20T09:05:56.700" v="41" actId="1076"/>
        <pc:sldMkLst>
          <pc:docMk/>
          <pc:sldMk cId="0" sldId="261"/>
        </pc:sldMkLst>
        <pc:spChg chg="mod">
          <ac:chgData name="Sarah Henderson" userId="S::sarah2@iqmaward.com::f3a0dc45-998b-46a3-98e7-b10293c4b1c7" providerId="AD" clId="Web-{4A5D64BC-01C6-AAFA-BC02-DC87D2B26156}" dt="2024-09-20T09:05:45.715" v="38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05:56.700" v="41" actId="1076"/>
          <ac:spMkLst>
            <pc:docMk/>
            <pc:sldMk cId="0" sldId="261"/>
            <ac:spMk id="10" creationId="{0270425E-2A16-CBE3-3A7A-3559A15B33D1}"/>
          </ac:spMkLst>
        </pc:spChg>
      </pc:sldChg>
      <pc:sldChg chg="modSp">
        <pc:chgData name="Sarah Henderson" userId="S::sarah2@iqmaward.com::f3a0dc45-998b-46a3-98e7-b10293c4b1c7" providerId="AD" clId="Web-{4A5D64BC-01C6-AAFA-BC02-DC87D2B26156}" dt="2024-09-20T09:06:19.373" v="44" actId="1076"/>
        <pc:sldMkLst>
          <pc:docMk/>
          <pc:sldMk cId="0" sldId="262"/>
        </pc:sldMkLst>
        <pc:spChg chg="mod">
          <ac:chgData name="Sarah Henderson" userId="S::sarah2@iqmaward.com::f3a0dc45-998b-46a3-98e7-b10293c4b1c7" providerId="AD" clId="Web-{4A5D64BC-01C6-AAFA-BC02-DC87D2B26156}" dt="2024-09-20T09:06:19.373" v="44" actId="1076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A5D64BC-01C6-AAFA-BC02-DC87D2B26156}" dt="2024-09-20T09:06:43.233" v="52" actId="20577"/>
        <pc:sldMkLst>
          <pc:docMk/>
          <pc:sldMk cId="0" sldId="263"/>
        </pc:sldMkLst>
        <pc:spChg chg="mod">
          <ac:chgData name="Sarah Henderson" userId="S::sarah2@iqmaward.com::f3a0dc45-998b-46a3-98e7-b10293c4b1c7" providerId="AD" clId="Web-{4A5D64BC-01C6-AAFA-BC02-DC87D2B26156}" dt="2024-09-20T09:06:32.373" v="49" actId="20577"/>
          <ac:spMkLst>
            <pc:docMk/>
            <pc:sldMk cId="0" sldId="263"/>
            <ac:spMk id="12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06:29.639" v="47" actId="2057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06:36.780" v="50" actId="20577"/>
          <ac:spMkLst>
            <pc:docMk/>
            <pc:sldMk cId="0" sldId="263"/>
            <ac:spMk id="16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06:43.233" v="52" actId="20577"/>
          <ac:spMkLst>
            <pc:docMk/>
            <pc:sldMk cId="0" sldId="263"/>
            <ac:spMk id="17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4A5D64BC-01C6-AAFA-BC02-DC87D2B26156}" dt="2024-09-20T09:11:11.947" v="56" actId="1076"/>
        <pc:sldMkLst>
          <pc:docMk/>
          <pc:sldMk cId="2815295054" sldId="264"/>
        </pc:sldMkLst>
        <pc:spChg chg="mod">
          <ac:chgData name="Sarah Henderson" userId="S::sarah2@iqmaward.com::f3a0dc45-998b-46a3-98e7-b10293c4b1c7" providerId="AD" clId="Web-{4A5D64BC-01C6-AAFA-BC02-DC87D2B26156}" dt="2024-09-20T09:03:52.086" v="12" actId="20577"/>
          <ac:spMkLst>
            <pc:docMk/>
            <pc:sldMk cId="2815295054" sldId="264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4A5D64BC-01C6-AAFA-BC02-DC87D2B26156}" dt="2024-09-20T09:11:11.947" v="56" actId="1076"/>
          <ac:spMkLst>
            <pc:docMk/>
            <pc:sldMk cId="2815295054" sldId="264"/>
            <ac:spMk id="11" creationId="{D5AC35CA-7A77-BAFA-27D0-037506579A42}"/>
          </ac:spMkLst>
        </pc:spChg>
      </pc:sldChg>
    </pc:docChg>
  </pc:docChgLst>
  <pc:docChgLst>
    <pc:chgData name="Sarah Henderson" userId="S::sarah2@iqmaward.com::f3a0dc45-998b-46a3-98e7-b10293c4b1c7" providerId="AD" clId="Web-{75E0A10B-4E40-5053-E0E0-B596CB220809}"/>
    <pc:docChg chg="modSld">
      <pc:chgData name="Sarah Henderson" userId="S::sarah2@iqmaward.com::f3a0dc45-998b-46a3-98e7-b10293c4b1c7" providerId="AD" clId="Web-{75E0A10B-4E40-5053-E0E0-B596CB220809}" dt="2024-09-26T15:28:40.391" v="31" actId="1076"/>
      <pc:docMkLst>
        <pc:docMk/>
      </pc:docMkLst>
      <pc:sldChg chg="addSp modSp">
        <pc:chgData name="Sarah Henderson" userId="S::sarah2@iqmaward.com::f3a0dc45-998b-46a3-98e7-b10293c4b1c7" providerId="AD" clId="Web-{75E0A10B-4E40-5053-E0E0-B596CB220809}" dt="2024-09-26T15:28:40.391" v="31" actId="1076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75E0A10B-4E40-5053-E0E0-B596CB220809}" dt="2024-09-26T15:28:29.453" v="26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75E0A10B-4E40-5053-E0E0-B596CB220809}" dt="2024-09-26T15:28:31.687" v="28" actId="20577"/>
          <ac:spMkLst>
            <pc:docMk/>
            <pc:sldMk cId="0" sldId="256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75E0A10B-4E40-5053-E0E0-B596CB220809}" dt="2024-09-26T15:24:55.508" v="0" actId="1076"/>
          <ac:spMkLst>
            <pc:docMk/>
            <pc:sldMk cId="0" sldId="256"/>
            <ac:spMk id="16" creationId="{525C4B98-7151-D85D-8855-41CE39EAFDF8}"/>
          </ac:spMkLst>
        </pc:spChg>
        <pc:picChg chg="add mod">
          <ac:chgData name="Sarah Henderson" userId="S::sarah2@iqmaward.com::f3a0dc45-998b-46a3-98e7-b10293c4b1c7" providerId="AD" clId="Web-{75E0A10B-4E40-5053-E0E0-B596CB220809}" dt="2024-09-26T15:28:40.391" v="31" actId="1076"/>
          <ac:picMkLst>
            <pc:docMk/>
            <pc:sldMk cId="0" sldId="256"/>
            <ac:picMk id="10" creationId="{030E3FAE-956F-6337-4239-CCE6A216005F}"/>
          </ac:picMkLst>
        </pc:picChg>
      </pc:sldChg>
    </pc:docChg>
  </pc:docChgLst>
  <pc:docChgLst>
    <pc:chgData name="Sarah Henderson" userId="S::sarah2@iqmaward.com::f3a0dc45-998b-46a3-98e7-b10293c4b1c7" providerId="AD" clId="Web-{CF6EDA87-5042-D014-31DF-42CC0C8B2442}"/>
    <pc:docChg chg="modSld">
      <pc:chgData name="Sarah Henderson" userId="S::sarah2@iqmaward.com::f3a0dc45-998b-46a3-98e7-b10293c4b1c7" providerId="AD" clId="Web-{CF6EDA87-5042-D014-31DF-42CC0C8B2442}" dt="2024-09-27T11:15:31.779" v="27" actId="20577"/>
      <pc:docMkLst>
        <pc:docMk/>
      </pc:docMkLst>
      <pc:sldChg chg="modSp">
        <pc:chgData name="Sarah Henderson" userId="S::sarah2@iqmaward.com::f3a0dc45-998b-46a3-98e7-b10293c4b1c7" providerId="AD" clId="Web-{CF6EDA87-5042-D014-31DF-42CC0C8B2442}" dt="2024-09-27T11:14:24.246" v="4" actId="20577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CF6EDA87-5042-D014-31DF-42CC0C8B2442}" dt="2024-09-27T11:14:19.543" v="2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CF6EDA87-5042-D014-31DF-42CC0C8B2442}" dt="2024-09-27T11:14:24.246" v="4" actId="20577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Henderson" userId="S::sarah2@iqmaward.com::f3a0dc45-998b-46a3-98e7-b10293c4b1c7" providerId="AD" clId="Web-{CF6EDA87-5042-D014-31DF-42CC0C8B2442}" dt="2024-09-27T11:14:41.965" v="12" actId="1076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CF6EDA87-5042-D014-31DF-42CC0C8B2442}" dt="2024-09-27T11:14:41.965" v="12" actId="1076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CF6EDA87-5042-D014-31DF-42CC0C8B2442}" dt="2024-09-27T11:14:51.996" v="15" actId="1076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CF6EDA87-5042-D014-31DF-42CC0C8B2442}" dt="2024-09-27T11:14:51.996" v="15" actId="1076"/>
          <ac:spMkLst>
            <pc:docMk/>
            <pc:sldMk cId="0" sldId="259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CF6EDA87-5042-D014-31DF-42CC0C8B2442}" dt="2024-09-27T11:15:16.591" v="21" actId="1076"/>
        <pc:sldMkLst>
          <pc:docMk/>
          <pc:sldMk cId="0" sldId="260"/>
        </pc:sldMkLst>
        <pc:spChg chg="mod">
          <ac:chgData name="Sarah Henderson" userId="S::sarah2@iqmaward.com::f3a0dc45-998b-46a3-98e7-b10293c4b1c7" providerId="AD" clId="Web-{CF6EDA87-5042-D014-31DF-42CC0C8B2442}" dt="2024-09-27T11:15:16.591" v="21" actId="1076"/>
          <ac:spMkLst>
            <pc:docMk/>
            <pc:sldMk cId="0" sldId="260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CF6EDA87-5042-D014-31DF-42CC0C8B2442}" dt="2024-09-27T11:15:24.591" v="25" actId="20577"/>
        <pc:sldMkLst>
          <pc:docMk/>
          <pc:sldMk cId="0" sldId="261"/>
        </pc:sldMkLst>
        <pc:spChg chg="mod">
          <ac:chgData name="Sarah Henderson" userId="S::sarah2@iqmaward.com::f3a0dc45-998b-46a3-98e7-b10293c4b1c7" providerId="AD" clId="Web-{CF6EDA87-5042-D014-31DF-42CC0C8B2442}" dt="2024-09-27T11:15:24.591" v="25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CF6EDA87-5042-D014-31DF-42CC0C8B2442}" dt="2024-09-27T11:15:31.779" v="27" actId="20577"/>
        <pc:sldMkLst>
          <pc:docMk/>
          <pc:sldMk cId="0" sldId="262"/>
        </pc:sldMkLst>
        <pc:spChg chg="mod">
          <ac:chgData name="Sarah Henderson" userId="S::sarah2@iqmaward.com::f3a0dc45-998b-46a3-98e7-b10293c4b1c7" providerId="AD" clId="Web-{CF6EDA87-5042-D014-31DF-42CC0C8B2442}" dt="2024-09-27T11:15:31.779" v="27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CF6EDA87-5042-D014-31DF-42CC0C8B2442}" dt="2024-09-27T11:14:30.527" v="6" actId="20577"/>
        <pc:sldMkLst>
          <pc:docMk/>
          <pc:sldMk cId="2815295054" sldId="264"/>
        </pc:sldMkLst>
        <pc:spChg chg="mod">
          <ac:chgData name="Sarah Henderson" userId="S::sarah2@iqmaward.com::f3a0dc45-998b-46a3-98e7-b10293c4b1c7" providerId="AD" clId="Web-{CF6EDA87-5042-D014-31DF-42CC0C8B2442}" dt="2024-09-27T11:14:30.527" v="6" actId="20577"/>
          <ac:spMkLst>
            <pc:docMk/>
            <pc:sldMk cId="2815295054" sldId="264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14F8C-5EEC-40C5-8011-F5CD08869673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2E7F7-40E1-4E00-976E-4471251A6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9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2E7F7-40E1-4E00-976E-4471251A64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qmaward.com/iqm-flagship-school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hyperlink" Target="https://iqmaward.com/iqm-centre-of-excellence/" TargetMode="External"/><Relationship Id="rId10" Type="http://schemas.openxmlformats.org/officeDocument/2006/relationships/hyperlink" Target="mailto:admin@hopefields.org.uk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qmaward.com/iqm-centre-of-excellence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hyperlink" Target="https://iqmaward.com/iqm-flagship-school/" TargetMode="External"/><Relationship Id="rId5" Type="http://schemas.openxmlformats.org/officeDocument/2006/relationships/image" Target="../media/image9.sv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facebook.com/profile.php?id=100075821234308" TargetMode="External"/><Relationship Id="rId18" Type="http://schemas.openxmlformats.org/officeDocument/2006/relationships/hyperlink" Target="mailto:admin@iqmaward.com" TargetMode="External"/><Relationship Id="rId3" Type="http://schemas.openxmlformats.org/officeDocument/2006/relationships/hyperlink" Target="https://iqmaward.com" TargetMode="External"/><Relationship Id="rId7" Type="http://schemas.openxmlformats.org/officeDocument/2006/relationships/hyperlink" Target="https://www.linkedin.com/company/18252076/admin/" TargetMode="External"/><Relationship Id="rId12" Type="http://schemas.openxmlformats.org/officeDocument/2006/relationships/image" Target="../media/image16.svg"/><Relationship Id="rId17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8.svg"/><Relationship Id="rId10" Type="http://schemas.openxmlformats.org/officeDocument/2006/relationships/hyperlink" Target="https://twitter.com/iqmaward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9" y="-159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89712" y="8900309"/>
            <a:ext cx="5371769" cy="537176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475460" y="-2230104"/>
            <a:ext cx="4227497" cy="15201482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12" name="Freeform 12">
              <a:hlinkClick r:id="rId5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>
              <a:hlinkClick r:id="rId5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>
              <a:hlinkClick r:id="rId8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345284" y="2444896"/>
            <a:ext cx="11242181" cy="633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4"/>
              </a:lnSpc>
            </a:pPr>
            <a:r>
              <a:rPr lang="en-US" sz="4800" b="1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Preventing EBSA</a:t>
            </a:r>
          </a:p>
          <a:p>
            <a:pPr>
              <a:lnSpc>
                <a:spcPts val="8434"/>
              </a:lnSpc>
            </a:pPr>
            <a:r>
              <a:rPr lang="en-US" sz="4800" spc="407" dirty="0" err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Hopefields</a:t>
            </a:r>
            <a:r>
              <a:rPr lang="en-US" sz="4800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 School</a:t>
            </a:r>
          </a:p>
          <a:p>
            <a:pPr algn="l">
              <a:lnSpc>
                <a:spcPts val="8434"/>
              </a:lnSpc>
            </a:pPr>
            <a:endParaRPr lang="en-US" sz="3600" spc="407" dirty="0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ts val="8434"/>
              </a:lnSpc>
            </a:pPr>
            <a:r>
              <a:rPr lang="en-US" sz="3600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Emily Greenhalgh - Headteacher</a:t>
            </a:r>
            <a:endParaRPr lang="en-US" dirty="0"/>
          </a:p>
          <a:p>
            <a:pPr algn="l">
              <a:lnSpc>
                <a:spcPts val="8434"/>
              </a:lnSpc>
            </a:pPr>
            <a:r>
              <a:rPr lang="en-US" sz="3600" spc="407" dirty="0">
                <a:solidFill>
                  <a:srgbClr val="1B7046"/>
                </a:solidFill>
                <a:latin typeface="Tahoma"/>
                <a:ea typeface="Tahoma"/>
                <a:cs typeface="Tahoma"/>
                <a:hlinkClick r:id="rId10"/>
              </a:rPr>
              <a:t>admin@hopefields.org.uk</a:t>
            </a:r>
          </a:p>
          <a:p>
            <a:pPr algn="l">
              <a:lnSpc>
                <a:spcPts val="8434"/>
              </a:lnSpc>
            </a:pPr>
            <a:endParaRPr lang="en-US" sz="4400" spc="407" dirty="0">
              <a:solidFill>
                <a:srgbClr val="1B7046"/>
              </a:solidFill>
              <a:latin typeface="Glacial Indifferenc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C4B98-7151-D85D-8855-41CE39EAFDF8}"/>
              </a:ext>
            </a:extLst>
          </p:cNvPr>
          <p:cNvSpPr txBox="1"/>
          <p:nvPr/>
        </p:nvSpPr>
        <p:spPr>
          <a:xfrm>
            <a:off x="3024629" y="374454"/>
            <a:ext cx="122513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b="1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Inclusion Quality Mark</a:t>
            </a:r>
            <a:r>
              <a:rPr lang="en-US" sz="8000" b="1" spc="407" dirty="0">
                <a:solidFill>
                  <a:srgbClr val="1B7046"/>
                </a:solidFill>
                <a:latin typeface="Glacial Indifference"/>
              </a:rPr>
              <a:t> </a:t>
            </a:r>
            <a:endParaRPr lang="en-GB" sz="8000" b="1" dirty="0"/>
          </a:p>
        </p:txBody>
      </p:sp>
      <p:pic>
        <p:nvPicPr>
          <p:cNvPr id="10" name="Picture 9" descr="SERVICES">
            <a:extLst>
              <a:ext uri="{FF2B5EF4-FFF2-40B4-BE49-F238E27FC236}">
                <a16:creationId xmlns:a16="http://schemas.microsoft.com/office/drawing/2014/main" id="{030E3FAE-956F-6337-4239-CCE6A21600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3400" y="7821887"/>
            <a:ext cx="4078994" cy="2148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980063" y="460213"/>
            <a:ext cx="13903579" cy="1142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71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Who we are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C9D154-4B83-8732-EB82-915D8328E505}"/>
              </a:ext>
            </a:extLst>
          </p:cNvPr>
          <p:cNvSpPr txBox="1"/>
          <p:nvPr/>
        </p:nvSpPr>
        <p:spPr>
          <a:xfrm>
            <a:off x="3610094" y="2500885"/>
            <a:ext cx="14568405" cy="8710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 err="1">
                <a:latin typeface="Tahoma"/>
                <a:ea typeface="Tahoma"/>
                <a:cs typeface="Tahoma"/>
              </a:rPr>
              <a:t>Hopefields</a:t>
            </a:r>
            <a:r>
              <a:rPr lang="en-GB" sz="4000" dirty="0">
                <a:latin typeface="Tahoma"/>
                <a:ea typeface="Tahoma"/>
                <a:cs typeface="Tahoma"/>
              </a:rPr>
              <a:t> School is an Independent School, set up in March 2020 as a non-profit, community interest company. We are the only Nurtured Heart Approach school in the UK.</a:t>
            </a:r>
          </a:p>
          <a:p>
            <a:endParaRPr lang="en-GB" sz="4000" dirty="0">
              <a:latin typeface="Tahoma"/>
              <a:ea typeface="Tahoma"/>
              <a:cs typeface="Tahoma"/>
            </a:endParaRP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Originally an </a:t>
            </a:r>
            <a:r>
              <a:rPr lang="en-GB" sz="4000">
                <a:latin typeface="Tahoma"/>
                <a:ea typeface="Tahoma"/>
                <a:cs typeface="Tahoma"/>
              </a:rPr>
              <a:t>Alternative</a:t>
            </a:r>
            <a:r>
              <a:rPr lang="en-GB" sz="4000" dirty="0">
                <a:latin typeface="Tahoma"/>
                <a:ea typeface="Tahoma"/>
                <a:cs typeface="Tahoma"/>
              </a:rPr>
              <a:t> Provision, most of our students now have an EHCP and we are a specialist, trauma-informed school for young people with complex SEMH needs. This year, we have developed our outreach service through</a:t>
            </a:r>
            <a:r>
              <a:rPr lang="en-GB" sz="4000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40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The Montana Project.</a:t>
            </a:r>
          </a:p>
          <a:p>
            <a:endParaRPr lang="en-GB" sz="4000" dirty="0">
              <a:latin typeface="Tahoma"/>
              <a:ea typeface="Tahoma"/>
              <a:cs typeface="Tahoma"/>
            </a:endParaRPr>
          </a:p>
          <a:p>
            <a:r>
              <a:rPr lang="en-GB" sz="4000">
                <a:latin typeface="Tahoma"/>
                <a:ea typeface="Tahoma"/>
                <a:cs typeface="Tahoma"/>
              </a:rPr>
              <a:t>All</a:t>
            </a:r>
            <a:r>
              <a:rPr lang="en-GB" sz="4000" dirty="0">
                <a:latin typeface="Tahoma"/>
                <a:ea typeface="Tahoma"/>
                <a:cs typeface="Tahoma"/>
              </a:rPr>
              <a:t> our learners have had a disjointed/difficult school experience prior to joining </a:t>
            </a:r>
            <a:r>
              <a:rPr lang="en-GB" sz="4000" err="1">
                <a:latin typeface="Tahoma"/>
                <a:ea typeface="Tahoma"/>
                <a:cs typeface="Tahoma"/>
              </a:rPr>
              <a:t>Hopefields</a:t>
            </a:r>
            <a:r>
              <a:rPr lang="en-GB" sz="4000" dirty="0">
                <a:latin typeface="Tahoma"/>
                <a:ea typeface="Tahoma"/>
                <a:cs typeface="Tahoma"/>
              </a:rPr>
              <a:t>.</a:t>
            </a:r>
          </a:p>
          <a:p>
            <a:endParaRPr lang="en-GB" sz="4000" dirty="0">
              <a:latin typeface="Glacial Indifference" panose="020B0604020202020204" charset="0"/>
            </a:endParaRPr>
          </a:p>
          <a:p>
            <a:endParaRPr lang="en-GB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3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2474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The Nurtured Heart Approach</a:t>
            </a: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3803822" y="2101509"/>
            <a:ext cx="13923803" cy="111722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latin typeface="Tahoma"/>
                <a:ea typeface="Tahoma"/>
                <a:cs typeface="Tahoma"/>
              </a:rPr>
              <a:t>The NHA is fundamental to every single interaction and connection between staff/students/staff.</a:t>
            </a:r>
          </a:p>
          <a:p>
            <a:endParaRPr lang="en-GB" sz="3600" dirty="0">
              <a:latin typeface="Tahoma"/>
              <a:ea typeface="Tahoma"/>
              <a:cs typeface="Tahoma"/>
            </a:endParaRPr>
          </a:p>
          <a:p>
            <a:r>
              <a:rPr lang="en-GB" sz="3600" dirty="0">
                <a:latin typeface="Tahoma"/>
                <a:ea typeface="Tahoma"/>
                <a:cs typeface="Tahoma"/>
              </a:rPr>
              <a:t>Transformation, not improvement, is the key to success.</a:t>
            </a:r>
          </a:p>
          <a:p>
            <a:endParaRPr lang="en-GB" sz="3600" dirty="0">
              <a:latin typeface="Tahoma"/>
              <a:ea typeface="Tahoma"/>
              <a:cs typeface="Tahoma"/>
            </a:endParaRPr>
          </a:p>
          <a:p>
            <a:r>
              <a:rPr lang="en-GB" sz="3600" dirty="0">
                <a:latin typeface="Tahoma"/>
                <a:ea typeface="Tahoma"/>
                <a:cs typeface="Tahoma"/>
              </a:rPr>
              <a:t>A positive, relationship-based approach where we all grow in greatness is used for every interaction.</a:t>
            </a:r>
          </a:p>
          <a:p>
            <a:endParaRPr lang="en-GB" sz="3600" dirty="0">
              <a:latin typeface="Tahoma"/>
              <a:ea typeface="Tahoma"/>
              <a:cs typeface="Tahoma"/>
            </a:endParaRPr>
          </a:p>
          <a:p>
            <a:r>
              <a:rPr lang="en-GB" sz="3600" dirty="0">
                <a:latin typeface="Tahoma"/>
                <a:ea typeface="Tahoma"/>
                <a:cs typeface="Tahoma"/>
              </a:rPr>
              <a:t>The Three Stands. We like ‘strands’ better.</a:t>
            </a:r>
          </a:p>
          <a:p>
            <a:endParaRPr lang="en-GB" sz="3600" dirty="0">
              <a:latin typeface="Tahoma"/>
              <a:ea typeface="Tahoma"/>
              <a:cs typeface="Tahoma"/>
            </a:endParaRPr>
          </a:p>
          <a:p>
            <a:r>
              <a:rPr lang="en-GB" sz="3600" dirty="0">
                <a:latin typeface="Tahoma"/>
                <a:ea typeface="Tahoma"/>
                <a:cs typeface="Tahoma"/>
              </a:rPr>
              <a:t>4 people across the organisation trained to Certified Trainer Level, providing family support.</a:t>
            </a:r>
          </a:p>
          <a:p>
            <a:endParaRPr lang="en-GB" sz="3600" dirty="0">
              <a:latin typeface="Tahoma"/>
              <a:ea typeface="Tahoma"/>
              <a:cs typeface="Tahoma"/>
            </a:endParaRPr>
          </a:p>
          <a:p>
            <a:r>
              <a:rPr lang="en-GB" sz="3600" dirty="0">
                <a:latin typeface="Tahoma"/>
                <a:ea typeface="Tahoma"/>
                <a:cs typeface="Tahoma"/>
              </a:rPr>
              <a:t>Adults are in authority, yet not authoritarian. We keep you safe.</a:t>
            </a:r>
          </a:p>
          <a:p>
            <a:endParaRPr lang="en-GB" sz="3600" dirty="0">
              <a:latin typeface="Glacial Indifference" panose="020B0604020202020204" charset="0"/>
            </a:endParaRPr>
          </a:p>
          <a:p>
            <a:endParaRPr lang="en-GB" sz="3600" dirty="0">
              <a:latin typeface="Glacial Indifference" panose="020B0604020202020204" charset="0"/>
            </a:endParaRPr>
          </a:p>
          <a:p>
            <a:endParaRPr lang="en-GB" sz="3600" dirty="0">
              <a:latin typeface="Glacial Indifference" panose="020B0604020202020204" charset="0"/>
            </a:endParaRPr>
          </a:p>
          <a:p>
            <a:endParaRPr lang="en-GB" sz="3600" dirty="0">
              <a:latin typeface="Glacial Indifference" panose="020B0604020202020204" charset="0"/>
            </a:endParaRPr>
          </a:p>
          <a:p>
            <a:endParaRPr lang="en-GB" sz="3600" dirty="0">
              <a:latin typeface="Glacial Indifference" panose="020B0604020202020204" charset="0"/>
            </a:endParaRPr>
          </a:p>
          <a:p>
            <a:endParaRPr lang="en-GB" sz="3600" dirty="0"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9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174334" y="202809"/>
            <a:ext cx="16117905" cy="375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Implementation</a:t>
            </a: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8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8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1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3830021" y="1761131"/>
            <a:ext cx="14160430" cy="82791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Home/school communication.</a:t>
            </a:r>
            <a:endParaRPr lang="en-US"/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Significant induction programme tailored and bespoke – utilising a part time timetable where necessary.</a:t>
            </a: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Team Teach – de-escalation strategies. Knowing the self is the real actionable process. </a:t>
            </a: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Whole School PLD</a:t>
            </a: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Ensure your website information is easily accessible for parents</a:t>
            </a: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A space to regulate – we use ‘Reset’ and it is a good place. But the ‘main game’ is in the classroom.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latin typeface="Calibri"/>
              <a:ea typeface="Calibri"/>
              <a:cs typeface="Calibri"/>
            </a:endParaRPr>
          </a:p>
          <a:p>
            <a:endParaRPr lang="en-GB" sz="14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243189" y="340520"/>
            <a:ext cx="14355207" cy="376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Impact</a:t>
            </a: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678041-C42B-64E7-41A1-635B2FEE5F9D}"/>
              </a:ext>
            </a:extLst>
          </p:cNvPr>
          <p:cNvSpPr txBox="1"/>
          <p:nvPr/>
        </p:nvSpPr>
        <p:spPr>
          <a:xfrm>
            <a:off x="3680148" y="1626366"/>
            <a:ext cx="14355207" cy="89870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>
                <a:latin typeface="Tahoma"/>
                <a:ea typeface="Tahoma"/>
                <a:cs typeface="Tahoma"/>
              </a:rPr>
              <a:t>Current attendance for the last academic year: 70.38% </a:t>
            </a: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Last school year attendance for all combined (prior): 14.71%</a:t>
            </a:r>
          </a:p>
          <a:p>
            <a:endParaRPr lang="en-GB" sz="4000" dirty="0">
              <a:latin typeface="Tahoma"/>
              <a:ea typeface="Tahoma"/>
              <a:cs typeface="Tahoma"/>
            </a:endParaRP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Student voice comments are included on our website – as banners so easily seen. Student voice collection is paramount. We hear you. We notice you. Experiential and creative recognition.</a:t>
            </a:r>
          </a:p>
          <a:p>
            <a:endParaRPr lang="en-GB" sz="4000" dirty="0">
              <a:latin typeface="Tahoma"/>
              <a:ea typeface="Tahoma"/>
              <a:cs typeface="Tahoma"/>
            </a:endParaRP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Exam results. </a:t>
            </a:r>
          </a:p>
          <a:p>
            <a:endParaRPr lang="en-GB" sz="4000" dirty="0">
              <a:latin typeface="Tahoma"/>
              <a:ea typeface="Tahoma"/>
              <a:cs typeface="Tahoma"/>
            </a:endParaRP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Parents report ‘transformed’ children at home.</a:t>
            </a:r>
          </a:p>
          <a:p>
            <a:endParaRPr lang="en-GB" sz="4000" dirty="0">
              <a:latin typeface="Tahoma"/>
              <a:ea typeface="Tahoma"/>
              <a:cs typeface="Tahoma"/>
            </a:endParaRP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Our IQM report wasn’t too shabby either!</a:t>
            </a:r>
          </a:p>
          <a:p>
            <a:endParaRPr lang="en-GB" sz="40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449756" y="285435"/>
            <a:ext cx="16269387" cy="375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Obstacles</a:t>
            </a:r>
            <a:endParaRPr lang="en-US" dirty="0">
              <a:ea typeface="Calibri"/>
              <a:cs typeface="Calibri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6B72AB-1A87-C948-EB33-B33E7CF2437D}"/>
              </a:ext>
            </a:extLst>
          </p:cNvPr>
          <p:cNvSpPr txBox="1"/>
          <p:nvPr/>
        </p:nvSpPr>
        <p:spPr>
          <a:xfrm>
            <a:off x="3799726" y="1886483"/>
            <a:ext cx="14249400" cy="106798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Money – more staff = job easier.</a:t>
            </a:r>
            <a:endParaRPr lang="en-US"/>
          </a:p>
          <a:p>
            <a:pPr marL="571500" indent="-571500">
              <a:buFont typeface="Arial"/>
              <a:buChar char="•"/>
            </a:pPr>
            <a:endParaRPr lang="en-GB" sz="40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The new statutory guidelines – not clear… Also doesn’t help parental engagement for those who are genuinely trying to get their child to school.</a:t>
            </a:r>
          </a:p>
          <a:p>
            <a:pPr marL="571500" indent="-571500">
              <a:buFont typeface="Arial"/>
              <a:buChar char="•"/>
            </a:pPr>
            <a:endParaRPr lang="en-GB" sz="40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Long waiting times. We should be needs led, not diagnosis led. Not always possible.</a:t>
            </a:r>
          </a:p>
          <a:p>
            <a:pPr marL="571500" indent="-571500">
              <a:buFont typeface="Arial"/>
              <a:buChar char="•"/>
            </a:pPr>
            <a:endParaRPr lang="en-GB" sz="40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95% of the time on 5% of the population.</a:t>
            </a:r>
          </a:p>
          <a:p>
            <a:endParaRPr lang="en-GB" sz="4800" dirty="0">
              <a:latin typeface="Glacial Indifference" panose="020B0604020202020204" charset="0"/>
            </a:endParaRPr>
          </a:p>
          <a:p>
            <a:endParaRPr lang="en-GB" sz="4800" dirty="0">
              <a:latin typeface="Glacial Indifference" panose="020B0604020202020204" charset="0"/>
            </a:endParaRPr>
          </a:p>
          <a:p>
            <a:endParaRPr lang="en-GB" sz="4800" dirty="0">
              <a:latin typeface="Glacial Indifference" panose="020B0604020202020204" charset="0"/>
            </a:endParaRPr>
          </a:p>
          <a:p>
            <a:endParaRPr lang="en-GB" sz="4800" dirty="0">
              <a:latin typeface="Glacial Indifference" panose="020B0604020202020204" charset="0"/>
            </a:endParaRPr>
          </a:p>
          <a:p>
            <a:endParaRPr lang="en-GB" sz="4800" dirty="0">
              <a:latin typeface="Glacial Indifference" panose="020B0604020202020204" charset="0"/>
            </a:endParaRPr>
          </a:p>
          <a:p>
            <a:endParaRPr lang="en-GB" sz="4800" dirty="0">
              <a:latin typeface="Glacial Indifference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2474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SEN and the LA - funding</a:t>
            </a:r>
            <a:endParaRPr lang="en-US">
              <a:solidFill>
                <a:srgbClr val="1B7046"/>
              </a:solidFill>
              <a:cs typeface="Calibri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70425E-2A16-CBE3-3A7A-3559A15B33D1}"/>
              </a:ext>
            </a:extLst>
          </p:cNvPr>
          <p:cNvSpPr txBox="1"/>
          <p:nvPr/>
        </p:nvSpPr>
        <p:spPr>
          <a:xfrm>
            <a:off x="3883279" y="2568244"/>
            <a:ext cx="14120943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Speak to your SENCo – or a decision maker. Are you getting the right funding? How far do you want to ‘push’ this? </a:t>
            </a:r>
            <a:endParaRPr lang="en-US"/>
          </a:p>
          <a:p>
            <a:pPr marL="571500" indent="-571500">
              <a:buFont typeface="Arial"/>
              <a:buChar char="•"/>
            </a:pPr>
            <a:endParaRPr lang="en-GB" sz="40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Garry Freeman is a person to talk to regarding this.</a:t>
            </a:r>
          </a:p>
          <a:p>
            <a:pPr marL="571500" indent="-571500">
              <a:buFont typeface="Arial"/>
              <a:buChar char="•"/>
            </a:pPr>
            <a:endParaRPr lang="en-GB" sz="40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Tahoma"/>
                <a:ea typeface="Tahoma"/>
                <a:cs typeface="Tahoma"/>
              </a:rPr>
              <a:t>You need parents and carers on side to challenge the LA and remind them of their statutory duties.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532382" y="574628"/>
            <a:ext cx="14355207" cy="630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Questions</a:t>
            </a: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4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808770" y="785642"/>
            <a:ext cx="3504683" cy="1926296"/>
            <a:chOff x="0" y="0"/>
            <a:chExt cx="4672911" cy="256839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55498"/>
              <a:ext cx="4672911" cy="2057400"/>
              <a:chOff x="0" y="0"/>
              <a:chExt cx="923044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2304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23044" h="406400">
                    <a:moveTo>
                      <a:pt x="719844" y="0"/>
                    </a:moveTo>
                    <a:cubicBezTo>
                      <a:pt x="832068" y="0"/>
                      <a:pt x="923044" y="90976"/>
                      <a:pt x="923044" y="203200"/>
                    </a:cubicBezTo>
                    <a:cubicBezTo>
                      <a:pt x="923044" y="315424"/>
                      <a:pt x="832068" y="406400"/>
                      <a:pt x="71984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54287D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9230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>
              <a:hlinkClick r:id="rId3" tooltip="https://iqmaward.com"/>
            </p:cNvPr>
            <p:cNvSpPr/>
            <p:nvPr/>
          </p:nvSpPr>
          <p:spPr>
            <a:xfrm>
              <a:off x="2104516" y="0"/>
              <a:ext cx="2568395" cy="2568395"/>
            </a:xfrm>
            <a:custGeom>
              <a:avLst/>
              <a:gdLst/>
              <a:ahLst/>
              <a:cxnLst/>
              <a:rect l="l" t="t" r="r" b="b"/>
              <a:pathLst>
                <a:path w="2568395" h="2568395">
                  <a:moveTo>
                    <a:pt x="0" y="0"/>
                  </a:moveTo>
                  <a:lnTo>
                    <a:pt x="2568395" y="0"/>
                  </a:lnTo>
                  <a:lnTo>
                    <a:pt x="2568395" y="2568395"/>
                  </a:lnTo>
                  <a:lnTo>
                    <a:pt x="0" y="2568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-70768" y="8314750"/>
            <a:ext cx="18358768" cy="3396372"/>
          </a:xfrm>
          <a:custGeom>
            <a:avLst/>
            <a:gdLst/>
            <a:ahLst/>
            <a:cxnLst/>
            <a:rect l="l" t="t" r="r" b="b"/>
            <a:pathLst>
              <a:path w="18358768" h="3396372">
                <a:moveTo>
                  <a:pt x="0" y="0"/>
                </a:moveTo>
                <a:lnTo>
                  <a:pt x="18358768" y="0"/>
                </a:lnTo>
                <a:lnTo>
                  <a:pt x="18358768" y="3396372"/>
                </a:lnTo>
                <a:lnTo>
                  <a:pt x="0" y="3396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hlinkClick r:id="rId7" tooltip="https://www.linkedin.com/company/18252076/admin/"/>
          </p:cNvPr>
          <p:cNvSpPr/>
          <p:nvPr/>
        </p:nvSpPr>
        <p:spPr>
          <a:xfrm>
            <a:off x="15783651" y="8940510"/>
            <a:ext cx="635580" cy="635580"/>
          </a:xfrm>
          <a:custGeom>
            <a:avLst/>
            <a:gdLst/>
            <a:ahLst/>
            <a:cxnLst/>
            <a:rect l="l" t="t" r="r" b="b"/>
            <a:pathLst>
              <a:path w="635580" h="635580">
                <a:moveTo>
                  <a:pt x="0" y="0"/>
                </a:moveTo>
                <a:lnTo>
                  <a:pt x="635579" y="0"/>
                </a:lnTo>
                <a:lnTo>
                  <a:pt x="635579" y="635580"/>
                </a:lnTo>
                <a:lnTo>
                  <a:pt x="0" y="6355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hlinkClick r:id="rId10" tooltip="https://twitter.com/iqmaward"/>
          </p:cNvPr>
          <p:cNvSpPr/>
          <p:nvPr/>
        </p:nvSpPr>
        <p:spPr>
          <a:xfrm>
            <a:off x="14961864" y="8945350"/>
            <a:ext cx="642873" cy="642873"/>
          </a:xfrm>
          <a:custGeom>
            <a:avLst/>
            <a:gdLst/>
            <a:ahLst/>
            <a:cxnLst/>
            <a:rect l="l" t="t" r="r" b="b"/>
            <a:pathLst>
              <a:path w="642873" h="642873">
                <a:moveTo>
                  <a:pt x="0" y="0"/>
                </a:moveTo>
                <a:lnTo>
                  <a:pt x="642873" y="0"/>
                </a:lnTo>
                <a:lnTo>
                  <a:pt x="642873" y="642873"/>
                </a:lnTo>
                <a:lnTo>
                  <a:pt x="0" y="6428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hlinkClick r:id="rId13" tooltip="https://www.facebook.com/profile.php?id=100075821234308"/>
          </p:cNvPr>
          <p:cNvSpPr/>
          <p:nvPr/>
        </p:nvSpPr>
        <p:spPr>
          <a:xfrm>
            <a:off x="16616427" y="8945350"/>
            <a:ext cx="642873" cy="642873"/>
          </a:xfrm>
          <a:custGeom>
            <a:avLst/>
            <a:gdLst/>
            <a:ahLst/>
            <a:cxnLst/>
            <a:rect l="l" t="t" r="r" b="b"/>
            <a:pathLst>
              <a:path w="642873" h="642873">
                <a:moveTo>
                  <a:pt x="0" y="0"/>
                </a:moveTo>
                <a:lnTo>
                  <a:pt x="642873" y="0"/>
                </a:lnTo>
                <a:lnTo>
                  <a:pt x="642873" y="642873"/>
                </a:lnTo>
                <a:lnTo>
                  <a:pt x="0" y="6428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274289" y="4597862"/>
            <a:ext cx="17682999" cy="76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9"/>
              </a:lnSpc>
            </a:pPr>
            <a:r>
              <a:rPr lang="en-US" sz="445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Contact us to learn more</a:t>
            </a:r>
          </a:p>
        </p:txBody>
      </p:sp>
      <p:sp>
        <p:nvSpPr>
          <p:cNvPr id="13" name="Freeform 13"/>
          <p:cNvSpPr/>
          <p:nvPr/>
        </p:nvSpPr>
        <p:spPr>
          <a:xfrm rot="999880">
            <a:off x="3806306" y="-2275657"/>
            <a:ext cx="14801958" cy="6050300"/>
          </a:xfrm>
          <a:custGeom>
            <a:avLst/>
            <a:gdLst/>
            <a:ahLst/>
            <a:cxnLst/>
            <a:rect l="l" t="t" r="r" b="b"/>
            <a:pathLst>
              <a:path w="14801958" h="6050300">
                <a:moveTo>
                  <a:pt x="0" y="0"/>
                </a:moveTo>
                <a:lnTo>
                  <a:pt x="14801958" y="0"/>
                </a:lnTo>
                <a:lnTo>
                  <a:pt x="14801958" y="6050301"/>
                </a:lnTo>
                <a:lnTo>
                  <a:pt x="0" y="60503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>
            <a:off x="5944345" y="4361330"/>
            <a:ext cx="6288456" cy="79860"/>
          </a:xfrm>
          <a:prstGeom prst="rect">
            <a:avLst/>
          </a:prstGeom>
          <a:solidFill>
            <a:srgbClr val="54287D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47073" y="2626234"/>
            <a:ext cx="17682999" cy="140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Thank you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7073" y="5497486"/>
            <a:ext cx="17682999" cy="136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9"/>
              </a:lnSpc>
            </a:pPr>
            <a:r>
              <a:rPr lang="en-US" sz="2950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18" tooltip="mailto:admin@iqmaward.com"/>
              </a:rPr>
              <a:t>Email: admin@iqmaward.com</a:t>
            </a:r>
            <a:endParaRPr lang="en-US" sz="29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ts val="5639"/>
              </a:lnSpc>
            </a:pPr>
            <a:r>
              <a:rPr lang="en-US" sz="2950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18" tooltip="mailto:admin@iqmaward.com"/>
              </a:rPr>
              <a:t>Phone: +44 287127 7857</a:t>
            </a:r>
            <a:endParaRPr lang="en-US" sz="2950" dirty="0">
              <a:solidFill>
                <a:srgbClr val="000000"/>
              </a:solidFill>
              <a:latin typeface="Tahoma"/>
              <a:ea typeface="Tahoma"/>
              <a:cs typeface="Tahoma"/>
              <a:hlinkClick r:id="rId1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-90812" y="7089959"/>
            <a:ext cx="18358768" cy="54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sz="3200" u="sng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3" tooltip="https://iqmaward.com"/>
              </a:rPr>
              <a:t>www.iqmaward.com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Props1.xml><?xml version="1.0" encoding="utf-8"?>
<ds:datastoreItem xmlns:ds="http://schemas.openxmlformats.org/officeDocument/2006/customXml" ds:itemID="{A15CB43B-F8EB-4BC2-B1F4-DC63C85D7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1295C2-972D-4671-BD82-F0A446401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ce971-8e4f-45dd-970f-28b2c027d3e3"/>
    <ds:schemaRef ds:uri="6e3d52fe-50b3-4eff-a469-deeccc962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FC34CC-833E-450E-9220-6E96078D3DFF}">
  <ds:schemaRefs>
    <ds:schemaRef ds:uri="http://purl.org/dc/elements/1.1/"/>
    <ds:schemaRef ds:uri="259ce971-8e4f-45dd-970f-28b2c027d3e3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e3d52fe-50b3-4eff-a469-deeccc962dc4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529</Words>
  <Application>Microsoft Office PowerPoint</Application>
  <PresentationFormat>Custom</PresentationFormat>
  <Paragraphs>82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Conference 2024 workshop presentation</dc:title>
  <cp:lastModifiedBy>Sarah Henderson</cp:lastModifiedBy>
  <cp:revision>88</cp:revision>
  <dcterms:created xsi:type="dcterms:W3CDTF">2006-08-16T00:00:00Z</dcterms:created>
  <dcterms:modified xsi:type="dcterms:W3CDTF">2024-09-27T15:55:20Z</dcterms:modified>
  <dc:identifier>DAGGIpwCrXM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  <property fmtid="{D5CDD505-2E9C-101B-9397-08002B2CF9AE}" pid="3" name="MediaServiceImageTags">
    <vt:lpwstr/>
  </property>
</Properties>
</file>