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57" r:id="rId6"/>
    <p:sldId id="282" r:id="rId7"/>
    <p:sldId id="258" r:id="rId8"/>
    <p:sldId id="264" r:id="rId9"/>
    <p:sldId id="265" r:id="rId10"/>
    <p:sldId id="277" r:id="rId11"/>
    <p:sldId id="270" r:id="rId12"/>
    <p:sldId id="269" r:id="rId13"/>
    <p:sldId id="259" r:id="rId14"/>
    <p:sldId id="279" r:id="rId15"/>
    <p:sldId id="278" r:id="rId16"/>
    <p:sldId id="271" r:id="rId17"/>
    <p:sldId id="280" r:id="rId18"/>
    <p:sldId id="281" r:id="rId19"/>
    <p:sldId id="260" r:id="rId20"/>
    <p:sldId id="283" r:id="rId21"/>
    <p:sldId id="261" r:id="rId22"/>
    <p:sldId id="262" r:id="rId23"/>
    <p:sldId id="272" r:id="rId24"/>
    <p:sldId id="263" r:id="rId25"/>
  </p:sldIdLst>
  <p:sldSz cx="18288000" cy="10287000"/>
  <p:notesSz cx="6858000" cy="9144000"/>
  <p:embeddedFontLst>
    <p:embeddedFont>
      <p:font typeface="Glacial Indifference" panose="020B0604020202020204" charset="0"/>
      <p:regular r:id="rId27"/>
    </p:embeddedFont>
    <p:embeddedFont>
      <p:font typeface="Glacial Indifference Bold" panose="020B0604020202020204" charset="0"/>
      <p:regular r:id="rId28"/>
    </p:embeddedFont>
    <p:embeddedFont>
      <p:font typeface="Tahoma" panose="020B060403050404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9DC77-A473-F8F2-09C9-020413E1EFE6}" v="7" dt="2024-10-08T08:44:28.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8" d="100"/>
          <a:sy n="58" d="100"/>
        </p:scale>
        <p:origin x="684"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C6B7F-6E8F-4E66-9B26-C3D1C8852CD2}"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77CDD-0129-44A7-A10F-AB63F28C8A22}" type="slidenum">
              <a:rPr lang="en-GB" smtClean="0"/>
              <a:t>‹#›</a:t>
            </a:fld>
            <a:endParaRPr lang="en-GB"/>
          </a:p>
        </p:txBody>
      </p:sp>
    </p:spTree>
    <p:extLst>
      <p:ext uri="{BB962C8B-B14F-4D97-AF65-F5344CB8AC3E}">
        <p14:creationId xmlns:p14="http://schemas.microsoft.com/office/powerpoint/2010/main" val="252634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hyperlink" Target="https://iqmaward.com/iqm-centre-of-excellence/" TargetMode="External"/><Relationship Id="rId10" Type="http://schemas.openxmlformats.org/officeDocument/2006/relationships/hyperlink" Target="mailto:office@st-peters-farnworth.bolton.sch.uk" TargetMode="External"/><Relationship Id="rId4" Type="http://schemas.openxmlformats.org/officeDocument/2006/relationships/image" Target="../media/image3.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facebook.com/profile.php?id=100075821234308" TargetMode="External"/><Relationship Id="rId18" Type="http://schemas.openxmlformats.org/officeDocument/2006/relationships/hyperlink" Target="mailto:admin@iqmaward.com" TargetMode="External"/><Relationship Id="rId3" Type="http://schemas.openxmlformats.org/officeDocument/2006/relationships/hyperlink" Target="https://iqmaward.com" TargetMode="External"/><Relationship Id="rId7" Type="http://schemas.openxmlformats.org/officeDocument/2006/relationships/hyperlink" Target="https://www.linkedin.com/company/18252076/admin/" TargetMode="External"/><Relationship Id="rId12" Type="http://schemas.openxmlformats.org/officeDocument/2006/relationships/image" Target="../media/image22.sv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4.svg"/><Relationship Id="rId10" Type="http://schemas.openxmlformats.org/officeDocument/2006/relationships/hyperlink" Target="https://twitter.com/iqmaward" TargetMode="External"/><Relationship Id="rId4" Type="http://schemas.openxmlformats.org/officeDocument/2006/relationships/image" Target="../media/image16.png"/><Relationship Id="rId9" Type="http://schemas.openxmlformats.org/officeDocument/2006/relationships/image" Target="../media/image20.sv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LUB_5JLmC9I?si=o4QVbfJfNARATslC" TargetMode="Externa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872C4234-43A4-1C1C-E3F4-1C9936BB7B08}"/>
              </a:ext>
            </a:extLst>
          </p:cNvPr>
          <p:cNvSpPr/>
          <p:nvPr/>
        </p:nvSpPr>
        <p:spPr>
          <a:xfrm>
            <a:off x="228600" y="-601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14689712" y="-3968528"/>
            <a:ext cx="6166608" cy="61666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689712" y="8900309"/>
            <a:ext cx="5371769" cy="537176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sp>
      <p:grpSp>
        <p:nvGrpSpPr>
          <p:cNvPr id="11" name="Group 11"/>
          <p:cNvGrpSpPr/>
          <p:nvPr/>
        </p:nvGrpSpPr>
        <p:grpSpPr>
          <a:xfrm>
            <a:off x="0" y="1028700"/>
            <a:ext cx="2977719" cy="8324867"/>
            <a:chOff x="0" y="0"/>
            <a:chExt cx="3970292" cy="11099823"/>
          </a:xfrm>
        </p:grpSpPr>
        <p:sp>
          <p:nvSpPr>
            <p:cNvPr id="12" name="Freeform 12">
              <a:hlinkClick r:id="rId5"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sp>
        <p:sp>
          <p:nvSpPr>
            <p:cNvPr id="13" name="Freeform 13">
              <a:hlinkClick r:id="rId5"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sp>
        <p:sp>
          <p:nvSpPr>
            <p:cNvPr id="14" name="Freeform 14">
              <a:hlinkClick r:id="rId8"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sp>
      </p:grpSp>
      <p:sp>
        <p:nvSpPr>
          <p:cNvPr id="16" name="TextBox 15">
            <a:extLst>
              <a:ext uri="{FF2B5EF4-FFF2-40B4-BE49-F238E27FC236}">
                <a16:creationId xmlns:a16="http://schemas.microsoft.com/office/drawing/2014/main" id="{525C4B98-7151-D85D-8855-41CE39EAFDF8}"/>
              </a:ext>
            </a:extLst>
          </p:cNvPr>
          <p:cNvSpPr txBox="1"/>
          <p:nvPr/>
        </p:nvSpPr>
        <p:spPr>
          <a:xfrm>
            <a:off x="3017200" y="374454"/>
            <a:ext cx="12251312" cy="1323439"/>
          </a:xfrm>
          <a:prstGeom prst="rect">
            <a:avLst/>
          </a:prstGeom>
          <a:noFill/>
        </p:spPr>
        <p:txBody>
          <a:bodyPr wrap="square" lIns="91440" tIns="45720" rIns="91440" bIns="45720" rtlCol="0" anchor="t">
            <a:spAutoFit/>
          </a:bodyPr>
          <a:lstStyle/>
          <a:p>
            <a:r>
              <a:rPr lang="en-US" sz="7200" b="1" dirty="0">
                <a:solidFill>
                  <a:srgbClr val="1B7046"/>
                </a:solidFill>
                <a:latin typeface="Tahoma"/>
                <a:ea typeface="Tahoma"/>
                <a:cs typeface="Tahoma"/>
              </a:rPr>
              <a:t>Inclusion</a:t>
            </a:r>
            <a:r>
              <a:rPr lang="en-US" sz="8000" b="1" dirty="0">
                <a:solidFill>
                  <a:srgbClr val="1B7046"/>
                </a:solidFill>
                <a:latin typeface="Tahoma"/>
                <a:ea typeface="Tahoma"/>
                <a:cs typeface="Tahoma"/>
              </a:rPr>
              <a:t> Quality Mark</a:t>
            </a:r>
            <a:r>
              <a:rPr lang="en-US" sz="8000" b="1" spc="407" dirty="0">
                <a:solidFill>
                  <a:srgbClr val="1B7046"/>
                </a:solidFill>
                <a:latin typeface="Glacial Indifference"/>
              </a:rPr>
              <a:t> </a:t>
            </a:r>
            <a:endParaRPr lang="en-GB" sz="8000" b="1" dirty="0"/>
          </a:p>
        </p:txBody>
      </p:sp>
      <p:sp>
        <p:nvSpPr>
          <p:cNvPr id="2" name="TextBox 15">
            <a:extLst>
              <a:ext uri="{FF2B5EF4-FFF2-40B4-BE49-F238E27FC236}">
                <a16:creationId xmlns:a16="http://schemas.microsoft.com/office/drawing/2014/main" id="{AC445CC0-0016-85B1-90F1-80F5B20B79C0}"/>
              </a:ext>
            </a:extLst>
          </p:cNvPr>
          <p:cNvSpPr txBox="1"/>
          <p:nvPr/>
        </p:nvSpPr>
        <p:spPr>
          <a:xfrm>
            <a:off x="3965379" y="1700411"/>
            <a:ext cx="14323763" cy="831381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spc="407" dirty="0">
                <a:solidFill>
                  <a:srgbClr val="1B7046"/>
                </a:solidFill>
                <a:latin typeface="Tahoma"/>
                <a:ea typeface="Tahoma"/>
                <a:cs typeface="Tahoma"/>
              </a:rPr>
              <a:t>High standards within an inclusive culture</a:t>
            </a:r>
            <a:endParaRPr lang="en-US" b="1" dirty="0"/>
          </a:p>
          <a:p>
            <a:endParaRPr lang="en-US" sz="4800" spc="407" dirty="0">
              <a:solidFill>
                <a:srgbClr val="1B7046"/>
              </a:solidFill>
              <a:latin typeface="Tahoma"/>
              <a:ea typeface="Tahoma"/>
              <a:cs typeface="Tahoma"/>
            </a:endParaRPr>
          </a:p>
          <a:p>
            <a:r>
              <a:rPr lang="en-US" sz="4800" spc="407" dirty="0">
                <a:solidFill>
                  <a:srgbClr val="1B7046"/>
                </a:solidFill>
                <a:latin typeface="Tahoma"/>
                <a:ea typeface="Tahoma"/>
                <a:cs typeface="Tahoma"/>
              </a:rPr>
              <a:t>St Peter’s CE Primary School</a:t>
            </a:r>
            <a:endParaRPr lang="en-US" dirty="0"/>
          </a:p>
          <a:p>
            <a:endParaRPr lang="en-US" sz="3600" b="1" spc="407" dirty="0">
              <a:solidFill>
                <a:srgbClr val="1B7046"/>
              </a:solidFill>
              <a:latin typeface="Tahoma"/>
              <a:ea typeface="Tahoma"/>
              <a:cs typeface="Tahoma"/>
            </a:endParaRPr>
          </a:p>
          <a:p>
            <a:r>
              <a:rPr lang="en-US" sz="3600" spc="407" dirty="0">
                <a:solidFill>
                  <a:srgbClr val="1B7046"/>
                </a:solidFill>
                <a:latin typeface="Tahoma"/>
                <a:ea typeface="Tahoma"/>
                <a:cs typeface="Tahoma"/>
              </a:rPr>
              <a:t>Matt Lane – Assistant Headteacher </a:t>
            </a:r>
            <a:endParaRPr lang="en-US" sz="3600" dirty="0">
              <a:latin typeface="Tahoma"/>
              <a:ea typeface="Tahoma"/>
              <a:cs typeface="Tahoma"/>
            </a:endParaRPr>
          </a:p>
          <a:p>
            <a:pPr>
              <a:lnSpc>
                <a:spcPts val="8434"/>
              </a:lnSpc>
            </a:pPr>
            <a:r>
              <a:rPr lang="en-US" sz="3600" spc="407" dirty="0">
                <a:solidFill>
                  <a:srgbClr val="1B7046"/>
                </a:solidFill>
                <a:latin typeface="Tahoma"/>
                <a:ea typeface="Tahoma"/>
                <a:cs typeface="Tahoma"/>
              </a:rPr>
              <a:t>Yvonne Price – Assistant Headteacher </a:t>
            </a:r>
          </a:p>
          <a:p>
            <a:pPr>
              <a:lnSpc>
                <a:spcPts val="8434"/>
              </a:lnSpc>
            </a:pPr>
            <a:r>
              <a:rPr lang="en-US" sz="3600" spc="407" dirty="0">
                <a:solidFill>
                  <a:srgbClr val="1B7046"/>
                </a:solidFill>
                <a:latin typeface="Tahoma"/>
                <a:ea typeface="Tahoma"/>
                <a:cs typeface="Tahoma"/>
                <a:hlinkClick r:id="rId10"/>
              </a:rPr>
              <a:t>office@st-peters-farnworth.bolton.sch.uk</a:t>
            </a:r>
            <a:endParaRPr lang="en-US"/>
          </a:p>
          <a:p>
            <a:pPr marL="1143000" indent="-1143000">
              <a:lnSpc>
                <a:spcPts val="8434"/>
              </a:lnSpc>
              <a:buFont typeface="Arial" panose="020B0604020202020204" pitchFamily="34" charset="0"/>
              <a:buChar char="•"/>
            </a:pPr>
            <a:endParaRPr lang="en-US" sz="6600" spc="407" dirty="0">
              <a:solidFill>
                <a:srgbClr val="1B7046"/>
              </a:solidFill>
              <a:latin typeface="Tahoma"/>
              <a:ea typeface="Tahoma"/>
              <a:cs typeface="Tahoma"/>
            </a:endParaRPr>
          </a:p>
          <a:p>
            <a:pPr marL="1143000" indent="-1143000">
              <a:lnSpc>
                <a:spcPts val="8434"/>
              </a:lnSpc>
              <a:buFont typeface="Arial" panose="020B0604020202020204" pitchFamily="34" charset="0"/>
              <a:buChar char="•"/>
            </a:pPr>
            <a:endParaRPr lang="en-US" sz="6600" spc="407" dirty="0">
              <a:solidFill>
                <a:srgbClr val="1B7046"/>
              </a:solidFill>
              <a:latin typeface="Glacial Indifference"/>
            </a:endParaRPr>
          </a:p>
        </p:txBody>
      </p:sp>
      <p:pic>
        <p:nvPicPr>
          <p:cNvPr id="17" name="Picture 16" descr="letterheadlogo green">
            <a:extLst>
              <a:ext uri="{FF2B5EF4-FFF2-40B4-BE49-F238E27FC236}">
                <a16:creationId xmlns:a16="http://schemas.microsoft.com/office/drawing/2014/main" id="{6B016690-3809-7702-1777-4CB8042C78D8}"/>
              </a:ext>
            </a:extLst>
          </p:cNvPr>
          <p:cNvPicPr>
            <a:picLocks noChangeAspect="1"/>
          </p:cNvPicPr>
          <p:nvPr/>
        </p:nvPicPr>
        <p:blipFill>
          <a:blip r:embed="rId11"/>
          <a:stretch>
            <a:fillRect/>
          </a:stretch>
        </p:blipFill>
        <p:spPr>
          <a:xfrm>
            <a:off x="4020790" y="7938442"/>
            <a:ext cx="2609850" cy="2352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243189" y="340520"/>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B4678041-C42B-64E7-41A1-635B2FEE5F9D}"/>
              </a:ext>
            </a:extLst>
          </p:cNvPr>
          <p:cNvSpPr txBox="1"/>
          <p:nvPr/>
        </p:nvSpPr>
        <p:spPr>
          <a:xfrm>
            <a:off x="4419600" y="2445425"/>
            <a:ext cx="13449535" cy="7140416"/>
          </a:xfrm>
          <a:prstGeom prst="rect">
            <a:avLst/>
          </a:prstGeom>
          <a:noFill/>
        </p:spPr>
        <p:txBody>
          <a:bodyPr wrap="square" lIns="91440" tIns="45720" rIns="91440" bIns="45720" rtlCol="0" anchor="t">
            <a:spAutoFit/>
          </a:bodyPr>
          <a:lstStyle/>
          <a:p>
            <a:r>
              <a:rPr lang="en-GB" sz="4000" b="1" dirty="0">
                <a:latin typeface="Tahoma"/>
                <a:ea typeface="Tahoma"/>
                <a:cs typeface="Tahoma"/>
              </a:rPr>
              <a:t>School SIP Feedback (Mark Mullin)</a:t>
            </a:r>
          </a:p>
          <a:p>
            <a:r>
              <a:rPr lang="en-GB" sz="4000" i="1" dirty="0">
                <a:latin typeface="Tahoma"/>
                <a:ea typeface="Tahoma"/>
                <a:cs typeface="Tahoma"/>
              </a:rPr>
              <a:t>"This is a superb initiative.  It gives clarity to staff and children and makes it clear of the expectations which make the organisation outstanding."</a:t>
            </a:r>
          </a:p>
          <a:p>
            <a:endParaRPr lang="en-GB" sz="4000" i="1" dirty="0">
              <a:latin typeface="Tahoma"/>
              <a:ea typeface="Tahoma"/>
              <a:cs typeface="Tahoma"/>
            </a:endParaRPr>
          </a:p>
          <a:p>
            <a:r>
              <a:rPr lang="en-GB" sz="4000" b="1" dirty="0">
                <a:latin typeface="Tahoma"/>
                <a:ea typeface="Tahoma"/>
                <a:cs typeface="Tahoma"/>
              </a:rPr>
              <a:t>Jenny Scott (Headteacher)</a:t>
            </a:r>
          </a:p>
          <a:p>
            <a:r>
              <a:rPr lang="en-GB" sz="4000" i="1" dirty="0">
                <a:latin typeface="Tahoma"/>
                <a:ea typeface="Tahoma"/>
                <a:cs typeface="Tahoma"/>
              </a:rPr>
              <a:t>"The fortnightly focus has given us the clarity to ensure that the highest of expectations, for both staff and children, run throughout key areas of our organisation."</a:t>
            </a:r>
          </a:p>
          <a:p>
            <a:endParaRPr lang="en-GB" sz="4000" dirty="0"/>
          </a:p>
          <a:p>
            <a:endParaRPr lang="en-GB" sz="4000" dirty="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973057" y="216580"/>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B4678041-C42B-64E7-41A1-635B2FEE5F9D}"/>
              </a:ext>
            </a:extLst>
          </p:cNvPr>
          <p:cNvSpPr txBox="1"/>
          <p:nvPr/>
        </p:nvSpPr>
        <p:spPr>
          <a:xfrm>
            <a:off x="4199263" y="1440136"/>
            <a:ext cx="13449535" cy="10218182"/>
          </a:xfrm>
          <a:prstGeom prst="rect">
            <a:avLst/>
          </a:prstGeom>
          <a:noFill/>
        </p:spPr>
        <p:txBody>
          <a:bodyPr wrap="square" lIns="91440" tIns="45720" rIns="91440" bIns="45720" rtlCol="0" anchor="t">
            <a:spAutoFit/>
          </a:bodyPr>
          <a:lstStyle/>
          <a:p>
            <a:r>
              <a:rPr lang="en-GB" sz="4000" b="1" dirty="0">
                <a:latin typeface="Tahoma"/>
                <a:ea typeface="Tahoma"/>
                <a:cs typeface="Tahoma"/>
              </a:rPr>
              <a:t>Class Teacher (Mrs Cowell)</a:t>
            </a:r>
          </a:p>
          <a:p>
            <a:r>
              <a:rPr lang="en-GB" sz="4000" i="1" dirty="0">
                <a:latin typeface="Tahoma"/>
                <a:ea typeface="Tahoma"/>
                <a:cs typeface="Tahoma"/>
              </a:rPr>
              <a:t>"This has really encouraged the children to constantly think about and be aware of the high expectations we have at St Peter’s in terms of presentation and behaviour.  The children have responded very well and can explain what is expected for each focus." </a:t>
            </a:r>
          </a:p>
          <a:p>
            <a:endParaRPr lang="en-GB" sz="4000" i="1" dirty="0">
              <a:solidFill>
                <a:srgbClr val="FF0000"/>
              </a:solidFill>
              <a:latin typeface="Tahoma"/>
              <a:ea typeface="Tahoma"/>
              <a:cs typeface="Tahoma"/>
            </a:endParaRPr>
          </a:p>
          <a:p>
            <a:r>
              <a:rPr lang="en-GB" sz="4000" b="1" i="1" dirty="0">
                <a:latin typeface="Tahoma"/>
                <a:ea typeface="Tahoma"/>
                <a:cs typeface="Tahoma"/>
              </a:rPr>
              <a:t>Teaching Assistant </a:t>
            </a:r>
            <a:r>
              <a:rPr lang="en-GB" sz="4000" b="1" dirty="0">
                <a:latin typeface="Tahoma"/>
                <a:ea typeface="Tahoma"/>
                <a:cs typeface="Tahoma"/>
              </a:rPr>
              <a:t>(Melissa Smith)</a:t>
            </a:r>
          </a:p>
          <a:p>
            <a:r>
              <a:rPr lang="en-GB" sz="4000" i="1" dirty="0">
                <a:latin typeface="Tahoma"/>
                <a:ea typeface="Tahoma"/>
                <a:cs typeface="Tahoma"/>
              </a:rPr>
              <a:t>"The Fortnightly Focus was an opportunity for me to make some suggestions on areas that could be improved during our break times.  Having watched the children outside, it was pleasing that my voice was heard and suggestions I had were implemented and led to improved playground behaviour." </a:t>
            </a:r>
          </a:p>
          <a:p>
            <a:endParaRPr lang="en-GB" sz="4000" dirty="0"/>
          </a:p>
          <a:p>
            <a:endParaRPr lang="en-GB" sz="4000" dirty="0"/>
          </a:p>
          <a:p>
            <a:endParaRPr lang="en-GB" dirty="0"/>
          </a:p>
        </p:txBody>
      </p:sp>
    </p:spTree>
    <p:extLst>
      <p:ext uri="{BB962C8B-B14F-4D97-AF65-F5344CB8AC3E}">
        <p14:creationId xmlns:p14="http://schemas.microsoft.com/office/powerpoint/2010/main" val="373911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380900" y="189038"/>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B4678041-C42B-64E7-41A1-635B2FEE5F9D}"/>
              </a:ext>
            </a:extLst>
          </p:cNvPr>
          <p:cNvSpPr txBox="1"/>
          <p:nvPr/>
        </p:nvSpPr>
        <p:spPr>
          <a:xfrm>
            <a:off x="3951383" y="1743100"/>
            <a:ext cx="13449535" cy="8987076"/>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GB" sz="4000" dirty="0">
                <a:latin typeface="Tahoma"/>
                <a:ea typeface="Tahoma"/>
                <a:cs typeface="Tahoma"/>
              </a:rPr>
              <a:t>A calm start to the Year this September.</a:t>
            </a:r>
          </a:p>
          <a:p>
            <a:pPr marL="571500" indent="-571500">
              <a:buFont typeface="Arial" panose="020B0604020202020204" pitchFamily="34" charset="0"/>
              <a:buChar char="•"/>
            </a:pPr>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Children have transitioned into new classes extremely well as the expectations are consistent across year groups. </a:t>
            </a:r>
          </a:p>
          <a:p>
            <a:pPr marL="571500" indent="-571500">
              <a:buFont typeface="Arial" panose="020B0604020202020204" pitchFamily="34" charset="0"/>
              <a:buChar char="•"/>
            </a:pPr>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Children and staff have confidence in knowing exactly what is expected of them or what to work towards, regardless of teacher, age or ability.</a:t>
            </a:r>
          </a:p>
          <a:p>
            <a:pPr marL="571500" indent="-571500">
              <a:buFont typeface="Arial" panose="020B0604020202020204" pitchFamily="34" charset="0"/>
              <a:buChar char="•"/>
            </a:pPr>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Staff are now recognising and setting their own targets in terms of class behaviour and presentation</a:t>
            </a:r>
          </a:p>
          <a:p>
            <a:endParaRPr lang="en-GB" sz="4000" dirty="0"/>
          </a:p>
          <a:p>
            <a:endParaRPr lang="en-GB" sz="4000" dirty="0"/>
          </a:p>
          <a:p>
            <a:endParaRPr lang="en-GB" dirty="0"/>
          </a:p>
        </p:txBody>
      </p:sp>
    </p:spTree>
    <p:extLst>
      <p:ext uri="{BB962C8B-B14F-4D97-AF65-F5344CB8AC3E}">
        <p14:creationId xmlns:p14="http://schemas.microsoft.com/office/powerpoint/2010/main" val="21577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243189" y="244122"/>
            <a:ext cx="14355207" cy="3769136"/>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Impact</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B4678041-C42B-64E7-41A1-635B2FEE5F9D}"/>
              </a:ext>
            </a:extLst>
          </p:cNvPr>
          <p:cNvSpPr txBox="1"/>
          <p:nvPr/>
        </p:nvSpPr>
        <p:spPr>
          <a:xfrm>
            <a:off x="3809032" y="1756459"/>
            <a:ext cx="13449535" cy="7755969"/>
          </a:xfrm>
          <a:prstGeom prst="rect">
            <a:avLst/>
          </a:prstGeom>
          <a:noFill/>
        </p:spPr>
        <p:txBody>
          <a:bodyPr wrap="square" lIns="91440" tIns="45720" rIns="91440" bIns="45720" rtlCol="0" anchor="t">
            <a:spAutoFit/>
          </a:bodyPr>
          <a:lstStyle/>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Children can talk about what is expected of them in a variety of situations.  </a:t>
            </a:r>
          </a:p>
          <a:p>
            <a:pPr marL="571500" indent="-571500">
              <a:buFont typeface="Arial" panose="020B0604020202020204" pitchFamily="34" charset="0"/>
              <a:buChar char="•"/>
            </a:pPr>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Over time, this will embed further so the same standards and expectations thread throughout school.</a:t>
            </a: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Positive feedback from staff around impact around </a:t>
            </a:r>
            <a:r>
              <a:rPr lang="en-GB" sz="4000">
                <a:latin typeface="Tahoma"/>
                <a:ea typeface="Tahoma"/>
                <a:cs typeface="Tahoma"/>
              </a:rPr>
              <a:t>school.</a:t>
            </a: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Monitoring has shown improvement in book presentation.</a:t>
            </a:r>
          </a:p>
          <a:p>
            <a:endParaRPr lang="en-GB" dirty="0"/>
          </a:p>
        </p:txBody>
      </p:sp>
    </p:spTree>
    <p:extLst>
      <p:ext uri="{BB962C8B-B14F-4D97-AF65-F5344CB8AC3E}">
        <p14:creationId xmlns:p14="http://schemas.microsoft.com/office/powerpoint/2010/main" val="323818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E7DE9524-3265-D178-A949-1E2168E8330D}"/>
              </a:ext>
            </a:extLst>
          </p:cNvPr>
          <p:cNvSpPr/>
          <p:nvPr/>
        </p:nvSpPr>
        <p:spPr>
          <a:xfrm>
            <a:off x="-143218" y="-6016"/>
            <a:ext cx="18659818"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9917" y="1414739"/>
            <a:ext cx="10017233" cy="7543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107428" y="1489698"/>
            <a:ext cx="9997944" cy="7467600"/>
          </a:xfrm>
          <a:prstGeom prst="rect">
            <a:avLst/>
          </a:prstGeom>
        </p:spPr>
      </p:pic>
    </p:spTree>
    <p:extLst>
      <p:ext uri="{BB962C8B-B14F-4D97-AF65-F5344CB8AC3E}">
        <p14:creationId xmlns:p14="http://schemas.microsoft.com/office/powerpoint/2010/main" val="77140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2F9ACF5B-7E7D-EF22-A767-2B7E0B82DE94}"/>
              </a:ext>
            </a:extLst>
          </p:cNvPr>
          <p:cNvSpPr/>
          <p:nvPr/>
        </p:nvSpPr>
        <p:spPr>
          <a:xfrm>
            <a:off x="-5507" y="-6016"/>
            <a:ext cx="18522107"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6633" y="1483844"/>
            <a:ext cx="9601199" cy="71712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553097" y="1505303"/>
            <a:ext cx="9486900" cy="7085894"/>
          </a:xfrm>
          <a:prstGeom prst="rect">
            <a:avLst/>
          </a:prstGeom>
        </p:spPr>
      </p:pic>
    </p:spTree>
    <p:extLst>
      <p:ext uri="{BB962C8B-B14F-4D97-AF65-F5344CB8AC3E}">
        <p14:creationId xmlns:p14="http://schemas.microsoft.com/office/powerpoint/2010/main" val="340314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601238" y="560857"/>
            <a:ext cx="15691001" cy="5039008"/>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Learning Points</a:t>
            </a:r>
            <a:endParaRPr lang="en-US" dirty="0"/>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636B72AB-1A87-C948-EB33-B33E7CF2437D}"/>
              </a:ext>
            </a:extLst>
          </p:cNvPr>
          <p:cNvSpPr txBox="1"/>
          <p:nvPr/>
        </p:nvSpPr>
        <p:spPr>
          <a:xfrm>
            <a:off x="4565495" y="2568615"/>
            <a:ext cx="12801600" cy="597086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GB" sz="4000" dirty="0">
                <a:latin typeface="Tahoma"/>
                <a:ea typeface="Tahoma"/>
                <a:cs typeface="Tahoma"/>
              </a:rPr>
              <a:t>Simplicity  - implementing ‘another’ initiative</a:t>
            </a: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Encouraging staff to ‘buy in’ and make it high prolife</a:t>
            </a:r>
          </a:p>
          <a:p>
            <a:pPr marL="571500" indent="-571500">
              <a:buFont typeface="Arial" panose="020B0604020202020204" pitchFamily="34" charset="0"/>
              <a:buChar char="•"/>
            </a:pPr>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Choosing wording of targets carefully - for some children it is a journey and a target to work towards</a:t>
            </a:r>
          </a:p>
          <a:p>
            <a:endParaRPr lang="en-GB" sz="4400" dirty="0"/>
          </a:p>
          <a:p>
            <a:endParaRPr lang="en-GB" sz="4000" dirty="0"/>
          </a:p>
          <a:p>
            <a:endParaRPr lang="en-GB" sz="4000" dirty="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559924" y="285435"/>
            <a:ext cx="15553291" cy="5039008"/>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Learning Points</a:t>
            </a:r>
            <a:endParaRPr lang="en-US"/>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636B72AB-1A87-C948-EB33-B33E7CF2437D}"/>
              </a:ext>
            </a:extLst>
          </p:cNvPr>
          <p:cNvSpPr txBox="1"/>
          <p:nvPr/>
        </p:nvSpPr>
        <p:spPr>
          <a:xfrm>
            <a:off x="4565495" y="2568615"/>
            <a:ext cx="12801600" cy="6586418"/>
          </a:xfrm>
          <a:prstGeom prst="rect">
            <a:avLst/>
          </a:prstGeom>
          <a:noFill/>
        </p:spPr>
        <p:txBody>
          <a:bodyPr wrap="square" lIns="91440" tIns="45720" rIns="91440" bIns="45720" rtlCol="0" anchor="t">
            <a:spAutoFit/>
          </a:bodyPr>
          <a:lstStyle/>
          <a:p>
            <a:endParaRPr lang="en-GB" sz="44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Knowing when to stop</a:t>
            </a:r>
          </a:p>
          <a:p>
            <a:pPr marL="571500" indent="-571500">
              <a:buFont typeface="Arial" panose="020B0604020202020204" pitchFamily="34" charset="0"/>
              <a:buChar char="•"/>
            </a:pPr>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Repeating 3 times per year to embed</a:t>
            </a:r>
          </a:p>
          <a:p>
            <a:endParaRPr lang="en-GB" sz="4000" dirty="0">
              <a:latin typeface="Tahoma"/>
              <a:ea typeface="Tahoma"/>
              <a:cs typeface="Tahoma"/>
            </a:endParaRPr>
          </a:p>
          <a:p>
            <a:pPr marL="571500" indent="-571500">
              <a:buFont typeface="Arial" panose="020B0604020202020204" pitchFamily="34" charset="0"/>
              <a:buChar char="•"/>
            </a:pPr>
            <a:r>
              <a:rPr lang="en-GB" sz="4000" dirty="0">
                <a:latin typeface="Tahoma"/>
                <a:ea typeface="Tahoma"/>
                <a:cs typeface="Tahoma"/>
              </a:rPr>
              <a:t>10 weeks allocated to targets per term.  This gives ½ weeks of flexibility to adapt to the needs of the school or targets that need extra work. </a:t>
            </a:r>
          </a:p>
          <a:p>
            <a:endParaRPr lang="en-GB" sz="4000" dirty="0"/>
          </a:p>
          <a:p>
            <a:endParaRPr lang="en-GB" sz="4000" dirty="0"/>
          </a:p>
          <a:p>
            <a:endParaRPr lang="en-GB" dirty="0"/>
          </a:p>
        </p:txBody>
      </p:sp>
    </p:spTree>
    <p:extLst>
      <p:ext uri="{BB962C8B-B14F-4D97-AF65-F5344CB8AC3E}">
        <p14:creationId xmlns:p14="http://schemas.microsoft.com/office/powerpoint/2010/main" val="243690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3372418" y="560857"/>
            <a:ext cx="14355207" cy="6321410"/>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Key takeaways</a:t>
            </a: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0270425E-2A16-CBE3-3A7A-3559A15B33D1}"/>
              </a:ext>
            </a:extLst>
          </p:cNvPr>
          <p:cNvSpPr txBox="1"/>
          <p:nvPr/>
        </p:nvSpPr>
        <p:spPr>
          <a:xfrm>
            <a:off x="4044109" y="2770115"/>
            <a:ext cx="13683227" cy="6586418"/>
          </a:xfrm>
          <a:prstGeom prst="rect">
            <a:avLst/>
          </a:prstGeom>
          <a:noFill/>
        </p:spPr>
        <p:txBody>
          <a:bodyPr wrap="square" lIns="91440" tIns="45720" rIns="91440" bIns="45720" rtlCol="0" anchor="t">
            <a:spAutoFit/>
          </a:bodyPr>
          <a:lstStyle/>
          <a:p>
            <a:r>
              <a:rPr lang="en-GB" sz="3600" dirty="0">
                <a:latin typeface="Tahoma"/>
                <a:ea typeface="Tahoma"/>
                <a:cs typeface="Tahoma"/>
              </a:rPr>
              <a:t>1. Identify non-negotiables / basic standards you would like to be of a consistent high quality throughout school</a:t>
            </a:r>
          </a:p>
          <a:p>
            <a:endParaRPr lang="en-GB" sz="3600" dirty="0">
              <a:latin typeface="Tahoma"/>
              <a:ea typeface="Tahoma"/>
              <a:cs typeface="Tahoma"/>
            </a:endParaRPr>
          </a:p>
          <a:p>
            <a:r>
              <a:rPr lang="en-GB" sz="3600" dirty="0">
                <a:latin typeface="Tahoma"/>
                <a:ea typeface="Tahoma"/>
                <a:cs typeface="Tahoma"/>
              </a:rPr>
              <a:t>2. Break down into 5 simple and clear targets (adapted if necessary and with careful wording)</a:t>
            </a:r>
          </a:p>
          <a:p>
            <a:endParaRPr lang="en-GB" sz="3600" dirty="0">
              <a:latin typeface="Tahoma"/>
              <a:ea typeface="Tahoma"/>
              <a:cs typeface="Tahoma"/>
            </a:endParaRPr>
          </a:p>
          <a:p>
            <a:r>
              <a:rPr lang="en-GB" sz="3600" dirty="0">
                <a:latin typeface="Tahoma"/>
                <a:ea typeface="Tahoma"/>
                <a:cs typeface="Tahoma"/>
              </a:rPr>
              <a:t>3. Branding – make it high profile for both staff and children</a:t>
            </a:r>
          </a:p>
          <a:p>
            <a:endParaRPr lang="en-GB" sz="3600" dirty="0">
              <a:latin typeface="Tahoma"/>
              <a:ea typeface="Tahoma"/>
              <a:cs typeface="Tahoma"/>
            </a:endParaRPr>
          </a:p>
          <a:p>
            <a:r>
              <a:rPr lang="en-GB" sz="3600" dirty="0">
                <a:latin typeface="Tahoma"/>
                <a:ea typeface="Tahoma"/>
                <a:cs typeface="Tahoma"/>
              </a:rPr>
              <a:t>4. Predict the obstacles – listen to staff to encourage that buy-in</a:t>
            </a:r>
          </a:p>
          <a:p>
            <a:endParaRPr lang="en-GB" sz="4000" dirty="0"/>
          </a:p>
          <a:p>
            <a:endParaRPr lang="en-GB" sz="4000" dirty="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973057" y="395604"/>
            <a:ext cx="14355207" cy="6321410"/>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Questions</a:t>
            </a:r>
            <a:endParaRPr lang="en-US" sz="11500" b="1" dirty="0">
              <a:solidFill>
                <a:srgbClr val="1B7046"/>
              </a:solidFill>
              <a:latin typeface="Tahoma"/>
              <a:ea typeface="Tahoma"/>
              <a:cs typeface="Tahoma"/>
            </a:endParaRPr>
          </a:p>
          <a:p>
            <a:pPr algn="ctr">
              <a:lnSpc>
                <a:spcPts val="10044"/>
              </a:lnSpc>
            </a:pPr>
            <a:endParaRPr lang="en-US" sz="11500" b="1" dirty="0">
              <a:solidFill>
                <a:srgbClr val="000000"/>
              </a:solidFill>
              <a:latin typeface="Tahoma"/>
              <a:ea typeface="Tahoma"/>
              <a:cs typeface="Tahoma"/>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601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690871" y="556611"/>
            <a:ext cx="15170518" cy="2373598"/>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Context</a:t>
            </a:r>
          </a:p>
          <a:p>
            <a:pPr algn="ctr">
              <a:lnSpc>
                <a:spcPts val="9571"/>
              </a:lnSpc>
            </a:pPr>
            <a:endParaRPr lang="en-US" sz="6836"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1" name="TextBox 10">
            <a:extLst>
              <a:ext uri="{FF2B5EF4-FFF2-40B4-BE49-F238E27FC236}">
                <a16:creationId xmlns:a16="http://schemas.microsoft.com/office/drawing/2014/main" id="{40C9D154-4B83-8732-EB82-915D8328E505}"/>
              </a:ext>
            </a:extLst>
          </p:cNvPr>
          <p:cNvSpPr txBox="1"/>
          <p:nvPr/>
        </p:nvSpPr>
        <p:spPr>
          <a:xfrm>
            <a:off x="4232919" y="1909461"/>
            <a:ext cx="12753071" cy="7355860"/>
          </a:xfrm>
          <a:prstGeom prst="rect">
            <a:avLst/>
          </a:prstGeom>
          <a:noFill/>
        </p:spPr>
        <p:txBody>
          <a:bodyPr wrap="square" lIns="91440" tIns="45720" rIns="91440" bIns="45720" rtlCol="0" anchor="t">
            <a:spAutoFit/>
          </a:bodyPr>
          <a:lstStyle/>
          <a:p>
            <a:r>
              <a:rPr lang="en-GB" sz="4000" b="1" dirty="0">
                <a:latin typeface="Tahoma"/>
                <a:ea typeface="Tahoma"/>
                <a:cs typeface="Tahoma"/>
              </a:rPr>
              <a:t>Who are we?</a:t>
            </a:r>
          </a:p>
          <a:p>
            <a:endParaRPr lang="en-GB" sz="4000" dirty="0">
              <a:latin typeface="Tahoma"/>
              <a:ea typeface="Tahoma"/>
              <a:cs typeface="Tahoma"/>
            </a:endParaRPr>
          </a:p>
          <a:p>
            <a:pPr marL="571500" indent="-571500">
              <a:buFont typeface="Arial" panose="020B0604020202020204" pitchFamily="34" charset="0"/>
              <a:buChar char="•"/>
            </a:pPr>
            <a:r>
              <a:rPr lang="en-GB" sz="4400" dirty="0">
                <a:latin typeface="Tahoma"/>
                <a:ea typeface="Tahoma"/>
                <a:cs typeface="Tahoma"/>
              </a:rPr>
              <a:t>Two-form entry school (427 pupils) in Farnworth, Bolton.</a:t>
            </a:r>
          </a:p>
          <a:p>
            <a:pPr marL="571500" indent="-571500">
              <a:buFont typeface="Arial" panose="020B0604020202020204" pitchFamily="34" charset="0"/>
              <a:buChar char="•"/>
            </a:pPr>
            <a:r>
              <a:rPr lang="en-GB" sz="4400" dirty="0">
                <a:latin typeface="Tahoma"/>
                <a:ea typeface="Tahoma"/>
                <a:cs typeface="Tahoma"/>
              </a:rPr>
              <a:t>Approximately 40% on our Pupil Premium register, 14% have an identified SEND, Over 95% live in the bottom most deprived 30% postcode in the </a:t>
            </a:r>
            <a:r>
              <a:rPr lang="en-GB" sz="4400">
                <a:latin typeface="Tahoma"/>
                <a:ea typeface="Tahoma"/>
                <a:cs typeface="Tahoma"/>
              </a:rPr>
              <a:t>country.</a:t>
            </a:r>
            <a:endParaRPr lang="en-GB" sz="4400" dirty="0">
              <a:latin typeface="Tahoma"/>
              <a:ea typeface="Tahoma"/>
              <a:cs typeface="Tahoma"/>
            </a:endParaRPr>
          </a:p>
          <a:p>
            <a:pPr marL="571500" indent="-571500" fontAlgn="base">
              <a:buFont typeface="Arial" panose="020B0604020202020204" pitchFamily="34" charset="0"/>
              <a:buChar char="•"/>
            </a:pPr>
            <a:r>
              <a:rPr lang="en-GB" sz="4400" dirty="0">
                <a:latin typeface="Tahoma"/>
                <a:ea typeface="Tahoma"/>
                <a:cs typeface="Tahoma"/>
              </a:rPr>
              <a:t>'Outstanding' in our most recent OFSTED (Sept 2021).</a:t>
            </a:r>
          </a:p>
          <a:p>
            <a:endParaRPr lang="en-GB"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3152081" y="602170"/>
            <a:ext cx="14355207" cy="6412012"/>
          </a:xfrm>
          <a:prstGeom prst="rect">
            <a:avLst/>
          </a:prstGeom>
        </p:spPr>
        <p:txBody>
          <a:bodyPr lIns="0" tIns="0" rIns="0" bIns="0" rtlCol="0" anchor="t">
            <a:spAutoFit/>
          </a:bodyPr>
          <a:lstStyle/>
          <a:p>
            <a:pPr algn="ctr">
              <a:lnSpc>
                <a:spcPts val="10044"/>
              </a:lnSpc>
            </a:pPr>
            <a:r>
              <a:rPr lang="en-US" sz="7200" b="1" dirty="0">
                <a:solidFill>
                  <a:srgbClr val="1B7046"/>
                </a:solidFill>
                <a:latin typeface="Tahoma"/>
                <a:ea typeface="Tahoma"/>
                <a:cs typeface="Tahoma"/>
              </a:rPr>
              <a:t>Your turn….</a:t>
            </a: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0" name="TextBox 9">
            <a:extLst>
              <a:ext uri="{FF2B5EF4-FFF2-40B4-BE49-F238E27FC236}">
                <a16:creationId xmlns:a16="http://schemas.microsoft.com/office/drawing/2014/main" id="{0270425E-2A16-CBE3-3A7A-3559A15B33D1}"/>
              </a:ext>
            </a:extLst>
          </p:cNvPr>
          <p:cNvSpPr txBox="1"/>
          <p:nvPr/>
        </p:nvSpPr>
        <p:spPr>
          <a:xfrm>
            <a:off x="4574788" y="2279495"/>
            <a:ext cx="12392721" cy="7078861"/>
          </a:xfrm>
          <a:prstGeom prst="rect">
            <a:avLst/>
          </a:prstGeom>
          <a:noFill/>
        </p:spPr>
        <p:txBody>
          <a:bodyPr wrap="square" lIns="91440" tIns="45720" rIns="91440" bIns="45720" rtlCol="0" anchor="t">
            <a:spAutoFit/>
          </a:bodyPr>
          <a:lstStyle/>
          <a:p>
            <a:r>
              <a:rPr lang="en-GB" sz="4400" dirty="0">
                <a:latin typeface="Tahoma"/>
                <a:ea typeface="Tahoma"/>
                <a:cs typeface="Tahoma"/>
              </a:rPr>
              <a:t>1. Identify non-negotiables you would like to be consistent throughout school</a:t>
            </a:r>
          </a:p>
          <a:p>
            <a:endParaRPr lang="en-GB" sz="4400" dirty="0">
              <a:latin typeface="Tahoma"/>
              <a:ea typeface="Tahoma"/>
              <a:cs typeface="Tahoma"/>
            </a:endParaRPr>
          </a:p>
          <a:p>
            <a:r>
              <a:rPr lang="en-GB" sz="4400">
                <a:latin typeface="Tahoma"/>
                <a:ea typeface="Tahoma"/>
                <a:cs typeface="Tahoma"/>
              </a:rPr>
              <a:t>2. Break down into 5 simple and clear targets</a:t>
            </a:r>
          </a:p>
          <a:p>
            <a:endParaRPr lang="en-GB" sz="4400" dirty="0">
              <a:latin typeface="Tahoma"/>
              <a:ea typeface="Tahoma"/>
              <a:cs typeface="Tahoma"/>
            </a:endParaRPr>
          </a:p>
          <a:p>
            <a:r>
              <a:rPr lang="en-GB" sz="4400" dirty="0">
                <a:latin typeface="Tahoma"/>
                <a:ea typeface="Tahoma"/>
                <a:cs typeface="Tahoma"/>
              </a:rPr>
              <a:t>3. Branding – make it high profile for both staff and children</a:t>
            </a:r>
          </a:p>
          <a:p>
            <a:endParaRPr lang="en-GB" sz="4400" dirty="0">
              <a:latin typeface="Tahoma"/>
              <a:ea typeface="Tahoma"/>
              <a:cs typeface="Tahoma"/>
            </a:endParaRPr>
          </a:p>
          <a:p>
            <a:r>
              <a:rPr lang="en-GB" sz="4400" dirty="0">
                <a:latin typeface="Tahoma"/>
                <a:ea typeface="Tahoma"/>
                <a:cs typeface="Tahoma"/>
              </a:rPr>
              <a:t>4. Predict the obstacles – listen to staff</a:t>
            </a:r>
          </a:p>
          <a:p>
            <a:endParaRPr lang="en-GB" sz="4000" dirty="0"/>
          </a:p>
          <a:p>
            <a:endParaRPr lang="en-GB" dirty="0"/>
          </a:p>
        </p:txBody>
      </p:sp>
    </p:spTree>
    <p:extLst>
      <p:ext uri="{BB962C8B-B14F-4D97-AF65-F5344CB8AC3E}">
        <p14:creationId xmlns:p14="http://schemas.microsoft.com/office/powerpoint/2010/main" val="192829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808770" y="785642"/>
            <a:ext cx="3504683" cy="1926296"/>
            <a:chOff x="0" y="0"/>
            <a:chExt cx="4672911" cy="2568395"/>
          </a:xfrm>
        </p:grpSpPr>
        <p:grpSp>
          <p:nvGrpSpPr>
            <p:cNvPr id="4" name="Group 4"/>
            <p:cNvGrpSpPr/>
            <p:nvPr/>
          </p:nvGrpSpPr>
          <p:grpSpPr>
            <a:xfrm>
              <a:off x="0" y="255498"/>
              <a:ext cx="4672911" cy="2057400"/>
              <a:chOff x="0" y="0"/>
              <a:chExt cx="923044" cy="406400"/>
            </a:xfrm>
          </p:grpSpPr>
          <p:sp>
            <p:nvSpPr>
              <p:cNvPr id="5" name="Freeform 5"/>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54287D"/>
              </a:solidFill>
            </p:spPr>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7" name="Freeform 7">
              <a:hlinkClick r:id="rId3" tooltip="https://iqmaward.com"/>
            </p:cNvPr>
            <p:cNvSpPr/>
            <p:nvPr/>
          </p:nvSpPr>
          <p:spPr>
            <a:xfrm>
              <a:off x="2104516" y="0"/>
              <a:ext cx="2568395" cy="2568395"/>
            </a:xfrm>
            <a:custGeom>
              <a:avLst/>
              <a:gdLst/>
              <a:ahLst/>
              <a:cxnLst/>
              <a:rect l="l" t="t" r="r" b="b"/>
              <a:pathLst>
                <a:path w="2568395" h="2568395">
                  <a:moveTo>
                    <a:pt x="0" y="0"/>
                  </a:moveTo>
                  <a:lnTo>
                    <a:pt x="2568395" y="0"/>
                  </a:lnTo>
                  <a:lnTo>
                    <a:pt x="2568395" y="2568395"/>
                  </a:lnTo>
                  <a:lnTo>
                    <a:pt x="0" y="2568395"/>
                  </a:lnTo>
                  <a:lnTo>
                    <a:pt x="0" y="0"/>
                  </a:lnTo>
                  <a:close/>
                </a:path>
              </a:pathLst>
            </a:custGeom>
            <a:blipFill>
              <a:blip r:embed="rId4"/>
              <a:stretch>
                <a:fillRect/>
              </a:stretch>
            </a:blipFill>
          </p:spPr>
        </p:sp>
      </p:grpSp>
      <p:sp>
        <p:nvSpPr>
          <p:cNvPr id="8" name="Freeform 8"/>
          <p:cNvSpPr/>
          <p:nvPr/>
        </p:nvSpPr>
        <p:spPr>
          <a:xfrm>
            <a:off x="-70768" y="8314750"/>
            <a:ext cx="18358768" cy="3396372"/>
          </a:xfrm>
          <a:custGeom>
            <a:avLst/>
            <a:gdLst/>
            <a:ahLst/>
            <a:cxnLst/>
            <a:rect l="l" t="t" r="r" b="b"/>
            <a:pathLst>
              <a:path w="18358768" h="3396372">
                <a:moveTo>
                  <a:pt x="0" y="0"/>
                </a:moveTo>
                <a:lnTo>
                  <a:pt x="18358768" y="0"/>
                </a:lnTo>
                <a:lnTo>
                  <a:pt x="18358768" y="3396372"/>
                </a:lnTo>
                <a:lnTo>
                  <a:pt x="0" y="33963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a:hlinkClick r:id="rId7" tooltip="https://www.linkedin.com/company/18252076/admin/"/>
          </p:cNvPr>
          <p:cNvSpPr/>
          <p:nvPr/>
        </p:nvSpPr>
        <p:spPr>
          <a:xfrm>
            <a:off x="15783651" y="8940510"/>
            <a:ext cx="635580" cy="635580"/>
          </a:xfrm>
          <a:custGeom>
            <a:avLst/>
            <a:gdLst/>
            <a:ahLst/>
            <a:cxnLst/>
            <a:rect l="l" t="t" r="r" b="b"/>
            <a:pathLst>
              <a:path w="635580" h="635580">
                <a:moveTo>
                  <a:pt x="0" y="0"/>
                </a:moveTo>
                <a:lnTo>
                  <a:pt x="635579" y="0"/>
                </a:lnTo>
                <a:lnTo>
                  <a:pt x="635579" y="635580"/>
                </a:lnTo>
                <a:lnTo>
                  <a:pt x="0" y="6355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a:hlinkClick r:id="rId10" tooltip="https://twitter.com/iqmaward"/>
          </p:cNvPr>
          <p:cNvSpPr/>
          <p:nvPr/>
        </p:nvSpPr>
        <p:spPr>
          <a:xfrm>
            <a:off x="14961864"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a:hlinkClick r:id="rId13" tooltip="https://www.facebook.com/profile.php?id=100075821234308"/>
          </p:cNvPr>
          <p:cNvSpPr/>
          <p:nvPr/>
        </p:nvSpPr>
        <p:spPr>
          <a:xfrm>
            <a:off x="16616427" y="8945350"/>
            <a:ext cx="642873" cy="642873"/>
          </a:xfrm>
          <a:custGeom>
            <a:avLst/>
            <a:gdLst/>
            <a:ahLst/>
            <a:cxnLst/>
            <a:rect l="l" t="t" r="r" b="b"/>
            <a:pathLst>
              <a:path w="642873" h="642873">
                <a:moveTo>
                  <a:pt x="0" y="0"/>
                </a:moveTo>
                <a:lnTo>
                  <a:pt x="642873" y="0"/>
                </a:lnTo>
                <a:lnTo>
                  <a:pt x="642873" y="642873"/>
                </a:lnTo>
                <a:lnTo>
                  <a:pt x="0" y="6428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12"/>
          <p:cNvSpPr txBox="1"/>
          <p:nvPr/>
        </p:nvSpPr>
        <p:spPr>
          <a:xfrm>
            <a:off x="274289" y="4597862"/>
            <a:ext cx="17682999" cy="761555"/>
          </a:xfrm>
          <a:prstGeom prst="rect">
            <a:avLst/>
          </a:prstGeom>
        </p:spPr>
        <p:txBody>
          <a:bodyPr lIns="0" tIns="0" rIns="0" bIns="0" rtlCol="0" anchor="t">
            <a:spAutoFit/>
          </a:bodyPr>
          <a:lstStyle/>
          <a:p>
            <a:pPr algn="ctr">
              <a:lnSpc>
                <a:spcPts val="6749"/>
              </a:lnSpc>
            </a:pPr>
            <a:r>
              <a:rPr lang="en-US" sz="4450" dirty="0">
                <a:solidFill>
                  <a:srgbClr val="000000"/>
                </a:solidFill>
                <a:latin typeface="Tahoma"/>
                <a:ea typeface="Tahoma"/>
                <a:cs typeface="Tahoma"/>
              </a:rPr>
              <a:t>Contact us to learn more</a:t>
            </a:r>
          </a:p>
        </p:txBody>
      </p:sp>
      <p:sp>
        <p:nvSpPr>
          <p:cNvPr id="13" name="Freeform 13"/>
          <p:cNvSpPr/>
          <p:nvPr/>
        </p:nvSpPr>
        <p:spPr>
          <a:xfrm rot="999880">
            <a:off x="3806306" y="-2275657"/>
            <a:ext cx="14801958" cy="6050300"/>
          </a:xfrm>
          <a:custGeom>
            <a:avLst/>
            <a:gdLst/>
            <a:ahLst/>
            <a:cxnLst/>
            <a:rect l="l" t="t" r="r" b="b"/>
            <a:pathLst>
              <a:path w="14801958" h="6050300">
                <a:moveTo>
                  <a:pt x="0" y="0"/>
                </a:moveTo>
                <a:lnTo>
                  <a:pt x="14801958" y="0"/>
                </a:lnTo>
                <a:lnTo>
                  <a:pt x="14801958" y="6050301"/>
                </a:lnTo>
                <a:lnTo>
                  <a:pt x="0" y="60503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AutoShape 14"/>
          <p:cNvSpPr/>
          <p:nvPr/>
        </p:nvSpPr>
        <p:spPr>
          <a:xfrm>
            <a:off x="5944345" y="4361330"/>
            <a:ext cx="6288456" cy="79860"/>
          </a:xfrm>
          <a:prstGeom prst="rect">
            <a:avLst/>
          </a:prstGeom>
          <a:solidFill>
            <a:srgbClr val="54287D"/>
          </a:solidFill>
        </p:spPr>
      </p:sp>
      <p:sp>
        <p:nvSpPr>
          <p:cNvPr id="15" name="TextBox 15"/>
          <p:cNvSpPr txBox="1"/>
          <p:nvPr/>
        </p:nvSpPr>
        <p:spPr>
          <a:xfrm>
            <a:off x="247073" y="2626234"/>
            <a:ext cx="17682999" cy="1402500"/>
          </a:xfrm>
          <a:prstGeom prst="rect">
            <a:avLst/>
          </a:prstGeom>
        </p:spPr>
        <p:txBody>
          <a:bodyPr lIns="0" tIns="0" rIns="0" bIns="0" rtlCol="0" anchor="t">
            <a:spAutoFit/>
          </a:bodyPr>
          <a:lstStyle/>
          <a:p>
            <a:pPr algn="ctr">
              <a:lnSpc>
                <a:spcPts val="12180"/>
              </a:lnSpc>
            </a:pPr>
            <a:r>
              <a:rPr lang="en-US" sz="8700" b="1" dirty="0">
                <a:solidFill>
                  <a:srgbClr val="1B7046"/>
                </a:solidFill>
                <a:latin typeface="Tahoma"/>
                <a:ea typeface="Tahoma"/>
                <a:cs typeface="Tahoma"/>
              </a:rPr>
              <a:t>Thank you</a:t>
            </a:r>
          </a:p>
        </p:txBody>
      </p:sp>
      <p:sp>
        <p:nvSpPr>
          <p:cNvPr id="16" name="TextBox 16"/>
          <p:cNvSpPr txBox="1"/>
          <p:nvPr/>
        </p:nvSpPr>
        <p:spPr>
          <a:xfrm>
            <a:off x="247073" y="5497486"/>
            <a:ext cx="17682999" cy="1369697"/>
          </a:xfrm>
          <a:prstGeom prst="rect">
            <a:avLst/>
          </a:prstGeom>
        </p:spPr>
        <p:txBody>
          <a:bodyPr lIns="0" tIns="0" rIns="0" bIns="0" rtlCol="0" anchor="t">
            <a:spAutoFit/>
          </a:bodyPr>
          <a:lstStyle/>
          <a:p>
            <a:pPr algn="ctr">
              <a:lnSpc>
                <a:spcPts val="5639"/>
              </a:lnSpc>
            </a:pPr>
            <a:r>
              <a:rPr lang="en-US" sz="2950" dirty="0">
                <a:solidFill>
                  <a:srgbClr val="000000"/>
                </a:solidFill>
                <a:latin typeface="Tahoma"/>
                <a:ea typeface="Tahoma"/>
                <a:cs typeface="Tahoma"/>
                <a:hlinkClick r:id="rId18" tooltip="mailto:admin@iqmaward.com"/>
              </a:rPr>
              <a:t>Email: admin@iqmaward.com</a:t>
            </a:r>
            <a:endParaRPr lang="en-US" sz="2950">
              <a:solidFill>
                <a:srgbClr val="000000"/>
              </a:solidFill>
              <a:latin typeface="Tahoma"/>
              <a:ea typeface="Tahoma"/>
              <a:cs typeface="Tahoma"/>
            </a:endParaRPr>
          </a:p>
          <a:p>
            <a:pPr algn="ctr">
              <a:lnSpc>
                <a:spcPts val="5639"/>
              </a:lnSpc>
            </a:pPr>
            <a:r>
              <a:rPr lang="en-US" sz="2950" dirty="0">
                <a:solidFill>
                  <a:srgbClr val="000000"/>
                </a:solidFill>
                <a:latin typeface="Tahoma"/>
                <a:ea typeface="Tahoma"/>
                <a:cs typeface="Tahoma"/>
                <a:hlinkClick r:id="rId18" tooltip="mailto:admin@iqmaward.com"/>
              </a:rPr>
              <a:t>Phone: +44 287127 7857</a:t>
            </a:r>
            <a:endParaRPr lang="en-US" sz="2950" dirty="0">
              <a:solidFill>
                <a:srgbClr val="000000"/>
              </a:solidFill>
              <a:latin typeface="Tahoma"/>
              <a:ea typeface="Tahoma"/>
              <a:cs typeface="Tahoma"/>
              <a:hlinkClick r:id="rId18"/>
            </a:endParaRPr>
          </a:p>
        </p:txBody>
      </p:sp>
      <p:sp>
        <p:nvSpPr>
          <p:cNvPr id="17" name="TextBox 17"/>
          <p:cNvSpPr txBox="1"/>
          <p:nvPr/>
        </p:nvSpPr>
        <p:spPr>
          <a:xfrm>
            <a:off x="-90812" y="7089959"/>
            <a:ext cx="18358768" cy="545919"/>
          </a:xfrm>
          <a:prstGeom prst="rect">
            <a:avLst/>
          </a:prstGeom>
        </p:spPr>
        <p:txBody>
          <a:bodyPr lIns="0" tIns="0" rIns="0" bIns="0" rtlCol="0" anchor="t">
            <a:spAutoFit/>
          </a:bodyPr>
          <a:lstStyle/>
          <a:p>
            <a:pPr algn="ctr">
              <a:lnSpc>
                <a:spcPts val="4821"/>
              </a:lnSpc>
            </a:pPr>
            <a:r>
              <a:rPr lang="en-US" sz="3200" u="sng" dirty="0">
                <a:solidFill>
                  <a:srgbClr val="000000"/>
                </a:solidFill>
                <a:latin typeface="Tahoma"/>
                <a:ea typeface="Tahoma"/>
                <a:cs typeface="Tahoma"/>
                <a:hlinkClick r:id="rId3" tooltip="https://iqmaward.com"/>
              </a:rPr>
              <a:t>www.iqmaward.com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601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814810" y="350045"/>
            <a:ext cx="15046578" cy="1155701"/>
          </a:xfrm>
          <a:prstGeom prst="rect">
            <a:avLst/>
          </a:prstGeom>
        </p:spPr>
        <p:txBody>
          <a:bodyPr wrap="square" lIns="0" tIns="0" rIns="0" bIns="0" rtlCol="0" anchor="t">
            <a:spAutoFit/>
          </a:bodyPr>
          <a:lstStyle/>
          <a:p>
            <a:pPr algn="ctr">
              <a:lnSpc>
                <a:spcPts val="9571"/>
              </a:lnSpc>
            </a:pPr>
            <a:r>
              <a:rPr lang="en-US" sz="7200" b="1" dirty="0">
                <a:solidFill>
                  <a:srgbClr val="1B7046"/>
                </a:solidFill>
                <a:latin typeface="Tahoma"/>
                <a:ea typeface="Tahoma"/>
                <a:cs typeface="Tahoma"/>
              </a:rPr>
              <a:t>Rationale</a:t>
            </a:r>
            <a:endParaRPr lang="en-US" dirty="0"/>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1" name="TextBox 10">
            <a:extLst>
              <a:ext uri="{FF2B5EF4-FFF2-40B4-BE49-F238E27FC236}">
                <a16:creationId xmlns:a16="http://schemas.microsoft.com/office/drawing/2014/main" id="{40C9D154-4B83-8732-EB82-915D8328E505}"/>
              </a:ext>
            </a:extLst>
          </p:cNvPr>
          <p:cNvSpPr txBox="1"/>
          <p:nvPr/>
        </p:nvSpPr>
        <p:spPr>
          <a:xfrm>
            <a:off x="4219148" y="1758147"/>
            <a:ext cx="13422144" cy="8309967"/>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GB" sz="3800" dirty="0">
                <a:latin typeface="Tahoma"/>
                <a:ea typeface="Tahoma"/>
                <a:cs typeface="Tahoma"/>
              </a:rPr>
              <a:t>School improvement plan target - </a:t>
            </a:r>
            <a:r>
              <a:rPr lang="en-GB" sz="3800" b="1" i="1" dirty="0">
                <a:latin typeface="Tahoma"/>
                <a:ea typeface="Tahoma"/>
                <a:cs typeface="Tahoma"/>
              </a:rPr>
              <a:t>High Quality teaching and learning- striving for excellence through high expectations and precision.</a:t>
            </a:r>
          </a:p>
          <a:p>
            <a:pPr marL="571500" indent="-571500">
              <a:buFont typeface="Arial" panose="020B0604020202020204" pitchFamily="34" charset="0"/>
              <a:buChar char="•"/>
            </a:pPr>
            <a:endParaRPr lang="en-GB" sz="3800" b="1" i="1" dirty="0">
              <a:latin typeface="Tahoma"/>
              <a:ea typeface="Tahoma"/>
              <a:cs typeface="Tahoma"/>
            </a:endParaRPr>
          </a:p>
          <a:p>
            <a:pPr marL="571500" indent="-571500">
              <a:buFont typeface="Arial" panose="020B0604020202020204" pitchFamily="34" charset="0"/>
              <a:buChar char="•"/>
            </a:pPr>
            <a:r>
              <a:rPr lang="en-GB" sz="3800" dirty="0">
                <a:latin typeface="Tahoma"/>
                <a:ea typeface="Tahoma"/>
                <a:cs typeface="Tahoma"/>
              </a:rPr>
              <a:t>We had noticed behaviour and standards from children were not of the expected standard following COVID.</a:t>
            </a:r>
          </a:p>
          <a:p>
            <a:pPr marL="571500" indent="-571500">
              <a:buFont typeface="Arial" panose="020B0604020202020204" pitchFamily="34" charset="0"/>
              <a:buChar char="•"/>
            </a:pPr>
            <a:endParaRPr lang="en-GB" sz="3800" dirty="0">
              <a:latin typeface="Tahoma"/>
              <a:ea typeface="Tahoma"/>
              <a:cs typeface="Tahoma"/>
            </a:endParaRPr>
          </a:p>
          <a:p>
            <a:pPr marL="571500" indent="-571500">
              <a:buFont typeface="Arial" panose="020B0604020202020204" pitchFamily="34" charset="0"/>
              <a:buChar char="•"/>
            </a:pPr>
            <a:r>
              <a:rPr lang="en-GB" sz="3800" dirty="0">
                <a:latin typeface="Tahoma"/>
                <a:ea typeface="Tahoma"/>
                <a:cs typeface="Tahoma"/>
              </a:rPr>
              <a:t>In-class expectations not always consistent or high-quality across the different year groups and changes were needed to meet our school improvement plan.</a:t>
            </a:r>
          </a:p>
          <a:p>
            <a:endParaRPr lang="en-GB" sz="3800" dirty="0">
              <a:latin typeface="Tahoma"/>
              <a:ea typeface="Tahoma"/>
              <a:cs typeface="Tahoma"/>
            </a:endParaRPr>
          </a:p>
          <a:p>
            <a:pPr marL="571500" indent="-571500">
              <a:buFont typeface="Arial" panose="020B0604020202020204" pitchFamily="34" charset="0"/>
              <a:buChar char="•"/>
            </a:pPr>
            <a:r>
              <a:rPr lang="en-GB" sz="3800" dirty="0">
                <a:latin typeface="Tahoma"/>
                <a:ea typeface="Tahoma"/>
                <a:cs typeface="Tahoma"/>
              </a:rPr>
              <a:t>Time of transition – change of headship, leadership structure and several experienced staff leaving / retiring.</a:t>
            </a:r>
          </a:p>
          <a:p>
            <a:endParaRPr lang="en-GB" sz="4000" dirty="0"/>
          </a:p>
        </p:txBody>
      </p:sp>
    </p:spTree>
    <p:extLst>
      <p:ext uri="{BB962C8B-B14F-4D97-AF65-F5344CB8AC3E}">
        <p14:creationId xmlns:p14="http://schemas.microsoft.com/office/powerpoint/2010/main" val="253462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1926455" y="464459"/>
            <a:ext cx="16820231" cy="2474203"/>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endParaRPr lang="en-US" dirty="0"/>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1" name="TextBox 10">
            <a:extLst>
              <a:ext uri="{FF2B5EF4-FFF2-40B4-BE49-F238E27FC236}">
                <a16:creationId xmlns:a16="http://schemas.microsoft.com/office/drawing/2014/main" id="{D5AC35CA-7A77-BAFA-27D0-037506579A42}"/>
              </a:ext>
            </a:extLst>
          </p:cNvPr>
          <p:cNvSpPr txBox="1"/>
          <p:nvPr/>
        </p:nvSpPr>
        <p:spPr>
          <a:xfrm>
            <a:off x="4724400" y="2674859"/>
            <a:ext cx="11963400" cy="4924425"/>
          </a:xfrm>
          <a:prstGeom prst="rect">
            <a:avLst/>
          </a:prstGeom>
          <a:noFill/>
        </p:spPr>
        <p:txBody>
          <a:bodyPr wrap="square" lIns="91440" tIns="45720" rIns="91440" bIns="45720" rtlCol="0" anchor="t">
            <a:spAutoFit/>
          </a:bodyPr>
          <a:lstStyle/>
          <a:p>
            <a:r>
              <a:rPr lang="en-GB" sz="4000" dirty="0">
                <a:latin typeface="Tahoma"/>
                <a:ea typeface="Tahoma"/>
                <a:cs typeface="Tahoma"/>
              </a:rPr>
              <a:t>We implemented a strategy to break the school improvement target into manageable steps:</a:t>
            </a:r>
          </a:p>
          <a:p>
            <a:endParaRPr lang="en-GB" sz="4000" dirty="0">
              <a:latin typeface="Tahoma"/>
              <a:ea typeface="Tahoma"/>
              <a:cs typeface="Tahoma"/>
            </a:endParaRPr>
          </a:p>
          <a:p>
            <a:pPr algn="ctr"/>
            <a:r>
              <a:rPr lang="en-GB" sz="4800" dirty="0">
                <a:latin typeface="Tahoma"/>
                <a:ea typeface="Tahoma"/>
                <a:cs typeface="Tahoma"/>
              </a:rPr>
              <a:t> ‘</a:t>
            </a:r>
            <a:r>
              <a:rPr lang="en-GB" sz="4800" i="1" dirty="0">
                <a:latin typeface="Tahoma"/>
                <a:ea typeface="Tahoma"/>
                <a:cs typeface="Tahoma"/>
              </a:rPr>
              <a:t>Fortnightly Focus – The St Peter’s Way.  Having the highest of expectations</a:t>
            </a:r>
            <a:r>
              <a:rPr lang="en-GB" sz="4800" dirty="0">
                <a:latin typeface="Tahoma"/>
                <a:ea typeface="Tahoma"/>
                <a:cs typeface="Tahoma"/>
              </a:rPr>
              <a:t>’</a:t>
            </a:r>
          </a:p>
          <a:p>
            <a:endParaRPr lang="en-GB" sz="4000" dirty="0"/>
          </a:p>
          <a:p>
            <a:endParaRPr lang="en-GB" sz="4000"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3939"/>
            <a:ext cx="18288000" cy="1041093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422214" y="340520"/>
            <a:ext cx="15718543" cy="2474203"/>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endParaRPr lang="en-US" dirty="0"/>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1" name="TextBox 10">
            <a:extLst>
              <a:ext uri="{FF2B5EF4-FFF2-40B4-BE49-F238E27FC236}">
                <a16:creationId xmlns:a16="http://schemas.microsoft.com/office/drawing/2014/main" id="{D5AC35CA-7A77-BAFA-27D0-037506579A42}"/>
              </a:ext>
            </a:extLst>
          </p:cNvPr>
          <p:cNvSpPr txBox="1"/>
          <p:nvPr/>
        </p:nvSpPr>
        <p:spPr>
          <a:xfrm>
            <a:off x="4360164" y="1748797"/>
            <a:ext cx="13398913" cy="7585242"/>
          </a:xfrm>
          <a:prstGeom prst="rect">
            <a:avLst/>
          </a:prstGeom>
          <a:noFill/>
        </p:spPr>
        <p:txBody>
          <a:bodyPr wrap="square" lIns="91440" tIns="45720" rIns="91440" bIns="45720" rtlCol="0" anchor="t">
            <a:spAutoFit/>
          </a:bodyPr>
          <a:lstStyle/>
          <a:p>
            <a:r>
              <a:rPr lang="en-GB" sz="3600" dirty="0">
                <a:latin typeface="Tahoma"/>
                <a:ea typeface="Tahoma"/>
                <a:cs typeface="Tahoma"/>
              </a:rPr>
              <a:t>Following discussions with staff, we agreed this would consists of 5 focus areas:</a:t>
            </a:r>
          </a:p>
          <a:p>
            <a:endParaRPr lang="en-GB" sz="3600" dirty="0">
              <a:latin typeface="Tahoma"/>
              <a:ea typeface="Tahoma"/>
              <a:cs typeface="Tahoma"/>
            </a:endParaRPr>
          </a:p>
          <a:p>
            <a:pPr marL="742950" indent="-742950">
              <a:buAutoNum type="arabicPeriod"/>
            </a:pPr>
            <a:r>
              <a:rPr lang="en-GB" sz="3600" b="1" dirty="0">
                <a:latin typeface="Tahoma"/>
                <a:ea typeface="Tahoma"/>
                <a:cs typeface="Tahoma"/>
              </a:rPr>
              <a:t>Behaving for effective learning</a:t>
            </a:r>
          </a:p>
          <a:p>
            <a:pPr marL="742950" indent="-742950">
              <a:buAutoNum type="arabicPeriod"/>
            </a:pPr>
            <a:r>
              <a:rPr lang="en-GB" sz="3600" b="1" dirty="0">
                <a:latin typeface="Tahoma"/>
                <a:ea typeface="Tahoma"/>
                <a:cs typeface="Tahoma"/>
              </a:rPr>
              <a:t>Presenting our work</a:t>
            </a:r>
          </a:p>
          <a:p>
            <a:pPr marL="742950" indent="-742950">
              <a:buAutoNum type="arabicPeriod"/>
            </a:pPr>
            <a:r>
              <a:rPr lang="en-GB" sz="3600" b="1" dirty="0">
                <a:latin typeface="Tahoma"/>
                <a:ea typeface="Tahoma"/>
                <a:cs typeface="Tahoma"/>
              </a:rPr>
              <a:t>Moving around school</a:t>
            </a:r>
          </a:p>
          <a:p>
            <a:pPr marL="742950" indent="-742950">
              <a:buAutoNum type="arabicPeriod"/>
            </a:pPr>
            <a:r>
              <a:rPr lang="en-GB" sz="3600" b="1" dirty="0">
                <a:latin typeface="Tahoma"/>
                <a:ea typeface="Tahoma"/>
                <a:cs typeface="Tahoma"/>
              </a:rPr>
              <a:t>Enjoying our break time</a:t>
            </a:r>
          </a:p>
          <a:p>
            <a:pPr marL="742950" indent="-742950">
              <a:buAutoNum type="arabicPeriod"/>
            </a:pPr>
            <a:r>
              <a:rPr lang="en-GB" sz="3600" b="1" dirty="0">
                <a:latin typeface="Tahoma"/>
                <a:ea typeface="Tahoma"/>
                <a:cs typeface="Tahoma"/>
              </a:rPr>
              <a:t>Caring for our school</a:t>
            </a:r>
          </a:p>
          <a:p>
            <a:endParaRPr lang="en-GB" sz="3600" dirty="0">
              <a:latin typeface="Tahoma"/>
              <a:ea typeface="Tahoma"/>
              <a:cs typeface="Tahoma"/>
            </a:endParaRPr>
          </a:p>
          <a:p>
            <a:pPr marL="571500" indent="-571500">
              <a:buFont typeface="Arial" panose="020B0604020202020204" pitchFamily="34" charset="0"/>
              <a:buChar char="•"/>
            </a:pPr>
            <a:r>
              <a:rPr lang="en-GB" sz="3600" dirty="0">
                <a:latin typeface="Tahoma"/>
                <a:ea typeface="Tahoma"/>
                <a:cs typeface="Tahoma"/>
              </a:rPr>
              <a:t>Each focus area has five focus targets which we believe sets the minimum standard of quality that we expect.  </a:t>
            </a:r>
          </a:p>
          <a:p>
            <a:endParaRPr lang="en-GB" sz="3600" dirty="0">
              <a:latin typeface="Tahoma"/>
              <a:ea typeface="Tahoma"/>
              <a:cs typeface="Tahoma"/>
            </a:endParaRPr>
          </a:p>
          <a:p>
            <a:pPr marL="571500" indent="-571500">
              <a:buFont typeface="Arial" panose="020B0604020202020204" pitchFamily="34" charset="0"/>
              <a:buChar char="•"/>
            </a:pPr>
            <a:r>
              <a:rPr lang="en-GB" sz="3600" dirty="0">
                <a:latin typeface="Tahoma"/>
                <a:ea typeface="Tahoma"/>
                <a:cs typeface="Tahoma"/>
              </a:rPr>
              <a:t>We focus on each target for 2 weeks on rotation.</a:t>
            </a:r>
          </a:p>
          <a:p>
            <a:endParaRPr lang="en-GB" dirty="0"/>
          </a:p>
        </p:txBody>
      </p:sp>
    </p:spTree>
    <p:extLst>
      <p:ext uri="{BB962C8B-B14F-4D97-AF65-F5344CB8AC3E}">
        <p14:creationId xmlns:p14="http://schemas.microsoft.com/office/powerpoint/2010/main" val="349376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477298" y="340520"/>
            <a:ext cx="15814941" cy="2474203"/>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endParaRPr lang="en-US" dirty="0"/>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1" name="TextBox 10">
            <a:extLst>
              <a:ext uri="{FF2B5EF4-FFF2-40B4-BE49-F238E27FC236}">
                <a16:creationId xmlns:a16="http://schemas.microsoft.com/office/drawing/2014/main" id="{D5AC35CA-7A77-BAFA-27D0-037506579A42}"/>
              </a:ext>
            </a:extLst>
          </p:cNvPr>
          <p:cNvSpPr txBox="1"/>
          <p:nvPr/>
        </p:nvSpPr>
        <p:spPr>
          <a:xfrm>
            <a:off x="4838465" y="2223818"/>
            <a:ext cx="12115800" cy="10033516"/>
          </a:xfrm>
          <a:prstGeom prst="rect">
            <a:avLst/>
          </a:prstGeom>
          <a:noFill/>
        </p:spPr>
        <p:txBody>
          <a:bodyPr wrap="square" lIns="91440" tIns="45720" rIns="91440" bIns="45720" rtlCol="0" anchor="t">
            <a:spAutoFit/>
          </a:bodyPr>
          <a:lstStyle/>
          <a:p>
            <a:r>
              <a:rPr lang="en-GB" sz="4000" dirty="0">
                <a:latin typeface="Tahoma"/>
                <a:ea typeface="Tahoma"/>
                <a:cs typeface="Tahoma"/>
              </a:rPr>
              <a:t>Developing the brand and raising the profile:</a:t>
            </a:r>
          </a:p>
          <a:p>
            <a:endParaRPr lang="en-GB" sz="4000" dirty="0">
              <a:latin typeface="Tahoma"/>
              <a:ea typeface="Tahoma"/>
              <a:cs typeface="Tahoma"/>
            </a:endParaRPr>
          </a:p>
          <a:p>
            <a:pPr marL="571500" indent="-571500">
              <a:buFont typeface="Arial" panose="020B0604020202020204" pitchFamily="34" charset="0"/>
              <a:buChar char="•"/>
            </a:pPr>
            <a:r>
              <a:rPr lang="en-GB" sz="4400" dirty="0">
                <a:latin typeface="Tahoma"/>
                <a:ea typeface="Tahoma"/>
                <a:cs typeface="Tahoma"/>
              </a:rPr>
              <a:t>First, it is launched in whole school assembly at the start of the week and shared with staff and children</a:t>
            </a:r>
          </a:p>
          <a:p>
            <a:pPr marL="571500" indent="-571500">
              <a:buFont typeface="Arial" panose="020B0604020202020204" pitchFamily="34" charset="0"/>
              <a:buChar char="•"/>
            </a:pPr>
            <a:r>
              <a:rPr lang="en-GB" sz="4400" dirty="0">
                <a:latin typeface="Tahoma"/>
                <a:ea typeface="Tahoma"/>
                <a:cs typeface="Tahoma"/>
              </a:rPr>
              <a:t>Displayed in class and around school on posters</a:t>
            </a:r>
          </a:p>
          <a:p>
            <a:pPr marL="571500" indent="-571500">
              <a:buFont typeface="Arial" panose="020B0604020202020204" pitchFamily="34" charset="0"/>
              <a:buChar char="•"/>
            </a:pPr>
            <a:r>
              <a:rPr lang="en-GB" sz="4400" dirty="0">
                <a:latin typeface="Tahoma"/>
                <a:ea typeface="Tahoma"/>
                <a:cs typeface="Tahoma"/>
              </a:rPr>
              <a:t>Display board in the staff room </a:t>
            </a:r>
          </a:p>
          <a:p>
            <a:pPr marL="571500" indent="-571500">
              <a:buFont typeface="Arial" panose="020B0604020202020204" pitchFamily="34" charset="0"/>
              <a:buChar char="•"/>
            </a:pPr>
            <a:r>
              <a:rPr lang="en-GB" sz="4400" dirty="0">
                <a:latin typeface="Tahoma"/>
                <a:ea typeface="Tahoma"/>
                <a:cs typeface="Tahoma"/>
              </a:rPr>
              <a:t>Videos made by our pupils</a:t>
            </a:r>
          </a:p>
          <a:p>
            <a:endParaRPr lang="en-GB" sz="4000" dirty="0"/>
          </a:p>
          <a:p>
            <a:pPr marL="571500" indent="-571500">
              <a:buFont typeface="Arial" panose="020B0604020202020204" pitchFamily="34" charset="0"/>
              <a:buChar char="•"/>
            </a:pPr>
            <a:endParaRPr lang="en-GB" sz="4000" dirty="0"/>
          </a:p>
          <a:p>
            <a:endParaRPr lang="en-GB" sz="4000" dirty="0"/>
          </a:p>
          <a:p>
            <a:endParaRPr lang="en-GB" sz="4000" dirty="0"/>
          </a:p>
          <a:p>
            <a:endParaRPr lang="en-GB" sz="4000" dirty="0"/>
          </a:p>
          <a:p>
            <a:endParaRPr lang="en-GB" sz="4000" dirty="0"/>
          </a:p>
          <a:p>
            <a:endParaRPr lang="en-GB" dirty="0"/>
          </a:p>
        </p:txBody>
      </p:sp>
    </p:spTree>
    <p:extLst>
      <p:ext uri="{BB962C8B-B14F-4D97-AF65-F5344CB8AC3E}">
        <p14:creationId xmlns:p14="http://schemas.microsoft.com/office/powerpoint/2010/main" val="47742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sp>
      <p:sp>
        <p:nvSpPr>
          <p:cNvPr id="5" name="TextBox 5"/>
          <p:cNvSpPr txBox="1"/>
          <p:nvPr/>
        </p:nvSpPr>
        <p:spPr>
          <a:xfrm>
            <a:off x="2367129" y="560857"/>
            <a:ext cx="15925110" cy="3756606"/>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sp>
      </p:grpSp>
      <p:sp>
        <p:nvSpPr>
          <p:cNvPr id="11" name="TextBox 10">
            <a:extLst>
              <a:ext uri="{FF2B5EF4-FFF2-40B4-BE49-F238E27FC236}">
                <a16:creationId xmlns:a16="http://schemas.microsoft.com/office/drawing/2014/main" id="{D5AC35CA-7A77-BAFA-27D0-037506579A42}"/>
              </a:ext>
            </a:extLst>
          </p:cNvPr>
          <p:cNvSpPr txBox="1"/>
          <p:nvPr/>
        </p:nvSpPr>
        <p:spPr>
          <a:xfrm>
            <a:off x="4838465" y="2223818"/>
            <a:ext cx="12115800" cy="9479518"/>
          </a:xfrm>
          <a:prstGeom prst="rect">
            <a:avLst/>
          </a:prstGeom>
          <a:noFill/>
        </p:spPr>
        <p:txBody>
          <a:bodyPr wrap="square" lIns="91440" tIns="45720" rIns="91440" bIns="45720" rtlCol="0" anchor="t">
            <a:spAutoFit/>
          </a:bodyPr>
          <a:lstStyle/>
          <a:p>
            <a:r>
              <a:rPr lang="en-GB" sz="4400" dirty="0">
                <a:latin typeface="Tahoma"/>
                <a:ea typeface="Tahoma"/>
                <a:cs typeface="Tahoma"/>
              </a:rPr>
              <a:t>Developing the brand and raising the profile:</a:t>
            </a:r>
          </a:p>
          <a:p>
            <a:endParaRPr lang="en-GB" sz="4400" dirty="0">
              <a:latin typeface="Tahoma"/>
              <a:ea typeface="Tahoma"/>
              <a:cs typeface="Tahoma"/>
            </a:endParaRPr>
          </a:p>
          <a:p>
            <a:pPr marL="571500" indent="-571500">
              <a:buFont typeface="Arial" panose="020B0604020202020204" pitchFamily="34" charset="0"/>
              <a:buChar char="•"/>
            </a:pPr>
            <a:r>
              <a:rPr lang="en-GB" sz="4400" dirty="0">
                <a:latin typeface="Tahoma"/>
                <a:ea typeface="Tahoma"/>
                <a:cs typeface="Tahoma"/>
              </a:rPr>
              <a:t>Reminders and reviews in staff briefings / Key stage meetings</a:t>
            </a:r>
          </a:p>
          <a:p>
            <a:pPr marL="571500" indent="-571500">
              <a:buFont typeface="Arial" panose="020B0604020202020204" pitchFamily="34" charset="0"/>
              <a:buChar char="•"/>
            </a:pPr>
            <a:r>
              <a:rPr lang="en-GB" sz="4400" dirty="0">
                <a:latin typeface="Tahoma"/>
                <a:ea typeface="Tahoma"/>
                <a:cs typeface="Tahoma"/>
              </a:rPr>
              <a:t>Twitter </a:t>
            </a:r>
          </a:p>
          <a:p>
            <a:pPr marL="571500" indent="-571500">
              <a:buFont typeface="Arial" panose="020B0604020202020204" pitchFamily="34" charset="0"/>
              <a:buChar char="•"/>
            </a:pPr>
            <a:r>
              <a:rPr lang="en-GB" sz="4400" dirty="0">
                <a:latin typeface="Tahoma"/>
                <a:ea typeface="Tahoma"/>
                <a:cs typeface="Tahoma"/>
              </a:rPr>
              <a:t>Encourage ‘buy-in’ from ALL staff</a:t>
            </a:r>
          </a:p>
          <a:p>
            <a:pPr marL="571500" indent="-571500">
              <a:buFont typeface="Arial" panose="020B0604020202020204" pitchFamily="34" charset="0"/>
              <a:buChar char="•"/>
            </a:pPr>
            <a:r>
              <a:rPr lang="en-GB" sz="4400" dirty="0">
                <a:latin typeface="Tahoma"/>
                <a:ea typeface="Tahoma"/>
                <a:cs typeface="Tahoma"/>
              </a:rPr>
              <a:t>Drop ins </a:t>
            </a:r>
          </a:p>
          <a:p>
            <a:pPr marL="571500" indent="-571500">
              <a:buFont typeface="Arial" panose="020B0604020202020204" pitchFamily="34" charset="0"/>
              <a:buChar char="•"/>
            </a:pPr>
            <a:r>
              <a:rPr lang="en-GB" sz="4400" dirty="0">
                <a:latin typeface="Tahoma"/>
                <a:ea typeface="Tahoma"/>
                <a:cs typeface="Tahoma"/>
              </a:rPr>
              <a:t>Book scrutiny </a:t>
            </a:r>
          </a:p>
          <a:p>
            <a:pPr marL="571500" indent="-571500">
              <a:buFont typeface="Arial" panose="020B0604020202020204" pitchFamily="34" charset="0"/>
              <a:buChar char="•"/>
            </a:pPr>
            <a:endParaRPr lang="en-GB" sz="4000" dirty="0"/>
          </a:p>
          <a:p>
            <a:pPr marL="571500" indent="-571500">
              <a:buFont typeface="Arial" panose="020B0604020202020204" pitchFamily="34" charset="0"/>
              <a:buChar char="•"/>
            </a:pPr>
            <a:endParaRPr lang="en-GB" sz="4000" dirty="0"/>
          </a:p>
          <a:p>
            <a:endParaRPr lang="en-GB" sz="4000" dirty="0"/>
          </a:p>
          <a:p>
            <a:endParaRPr lang="en-GB" sz="4000" dirty="0"/>
          </a:p>
          <a:p>
            <a:endParaRPr lang="en-GB" sz="4000" dirty="0"/>
          </a:p>
          <a:p>
            <a:endParaRPr lang="en-GB" sz="4000" dirty="0"/>
          </a:p>
          <a:p>
            <a:endParaRPr lang="en-GB" dirty="0"/>
          </a:p>
        </p:txBody>
      </p:sp>
    </p:spTree>
    <p:extLst>
      <p:ext uri="{BB962C8B-B14F-4D97-AF65-F5344CB8AC3E}">
        <p14:creationId xmlns:p14="http://schemas.microsoft.com/office/powerpoint/2010/main" val="57253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sp>
      <p:sp>
        <p:nvSpPr>
          <p:cNvPr id="5" name="TextBox 5"/>
          <p:cNvSpPr txBox="1"/>
          <p:nvPr/>
        </p:nvSpPr>
        <p:spPr>
          <a:xfrm>
            <a:off x="1981539" y="326749"/>
            <a:ext cx="16434640" cy="2474203"/>
          </a:xfrm>
          <a:prstGeom prst="rect">
            <a:avLst/>
          </a:prstGeom>
        </p:spPr>
        <p:txBody>
          <a:bodyPr wrap="square" lIns="0" tIns="0" rIns="0" bIns="0" rtlCol="0" anchor="t">
            <a:spAutoFit/>
          </a:bodyPr>
          <a:lstStyle/>
          <a:p>
            <a:pPr algn="ctr">
              <a:lnSpc>
                <a:spcPts val="10044"/>
              </a:lnSpc>
            </a:pPr>
            <a:r>
              <a:rPr lang="en-US" sz="7200" b="1" dirty="0">
                <a:solidFill>
                  <a:srgbClr val="1B7046"/>
                </a:solidFill>
                <a:latin typeface="Tahoma"/>
                <a:ea typeface="Tahoma"/>
                <a:cs typeface="Tahoma"/>
              </a:rPr>
              <a:t>Implementation</a:t>
            </a:r>
            <a:endParaRPr lang="en-US" sz="7200" dirty="0">
              <a:solidFill>
                <a:srgbClr val="000000"/>
              </a:solidFill>
              <a:latin typeface="Calibri"/>
              <a:ea typeface="Calibri"/>
              <a:cs typeface="Calibri"/>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sp>
        <p:sp>
          <p:nvSpPr>
            <p:cNvPr id="9" name="Freeform 9">
              <a:hlinkClick r:id="rId11"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sp>
      </p:grpSp>
      <p:sp>
        <p:nvSpPr>
          <p:cNvPr id="11" name="TextBox 10">
            <a:extLst>
              <a:ext uri="{FF2B5EF4-FFF2-40B4-BE49-F238E27FC236}">
                <a16:creationId xmlns:a16="http://schemas.microsoft.com/office/drawing/2014/main" id="{D5AC35CA-7A77-BAFA-27D0-037506579A42}"/>
              </a:ext>
            </a:extLst>
          </p:cNvPr>
          <p:cNvSpPr txBox="1"/>
          <p:nvPr/>
        </p:nvSpPr>
        <p:spPr>
          <a:xfrm>
            <a:off x="4724400" y="2674859"/>
            <a:ext cx="12115800" cy="4062651"/>
          </a:xfrm>
          <a:prstGeom prst="rect">
            <a:avLst/>
          </a:prstGeom>
          <a:noFill/>
        </p:spPr>
        <p:txBody>
          <a:bodyPr wrap="square" rtlCol="0">
            <a:spAutoFit/>
          </a:bodyPr>
          <a:lstStyle/>
          <a:p>
            <a:pPr marL="571500" indent="-571500">
              <a:buFont typeface="Arial" panose="020B0604020202020204" pitchFamily="34" charset="0"/>
              <a:buChar char="•"/>
            </a:pPr>
            <a:endParaRPr lang="en-GB" sz="4000" dirty="0"/>
          </a:p>
          <a:p>
            <a:pPr marL="571500" indent="-571500">
              <a:buFont typeface="Arial" panose="020B0604020202020204" pitchFamily="34" charset="0"/>
              <a:buChar char="•"/>
            </a:pPr>
            <a:endParaRPr lang="en-GB" sz="4000" dirty="0"/>
          </a:p>
          <a:p>
            <a:endParaRPr lang="en-GB" sz="4000" dirty="0"/>
          </a:p>
          <a:p>
            <a:endParaRPr lang="en-GB" sz="4000" dirty="0"/>
          </a:p>
          <a:p>
            <a:endParaRPr lang="en-GB" sz="4000" dirty="0"/>
          </a:p>
          <a:p>
            <a:endParaRPr lang="en-GB" sz="4000" dirty="0"/>
          </a:p>
          <a:p>
            <a:endParaRPr lang="en-GB" dirty="0"/>
          </a:p>
        </p:txBody>
      </p:sp>
      <p:pic>
        <p:nvPicPr>
          <p:cNvPr id="10" name="LUB_5JLmC9I"/>
          <p:cNvPicPr>
            <a:picLocks noRot="1" noChangeAspect="1"/>
          </p:cNvPicPr>
          <p:nvPr>
            <a:videoFile r:link="rId1"/>
          </p:nvPr>
        </p:nvPicPr>
        <p:blipFill>
          <a:blip r:embed="rId13"/>
          <a:stretch>
            <a:fillRect/>
          </a:stretch>
        </p:blipFill>
        <p:spPr>
          <a:xfrm>
            <a:off x="4419600" y="2208153"/>
            <a:ext cx="11553248" cy="6498702"/>
          </a:xfrm>
          <a:prstGeom prst="rect">
            <a:avLst/>
          </a:prstGeom>
        </p:spPr>
      </p:pic>
    </p:spTree>
    <p:extLst>
      <p:ext uri="{BB962C8B-B14F-4D97-AF65-F5344CB8AC3E}">
        <p14:creationId xmlns:p14="http://schemas.microsoft.com/office/powerpoint/2010/main" val="239057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3BDF342C-EF15-FB64-C3AF-225BDE1482D2}"/>
              </a:ext>
            </a:extLst>
          </p:cNvPr>
          <p:cNvSpPr/>
          <p:nvPr/>
        </p:nvSpPr>
        <p:spPr>
          <a:xfrm>
            <a:off x="-5508" y="-6016"/>
            <a:ext cx="18522108"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pic>
        <p:nvPicPr>
          <p:cNvPr id="2" name="Picture 1"/>
          <p:cNvPicPr>
            <a:picLocks noChangeAspect="1"/>
          </p:cNvPicPr>
          <p:nvPr/>
        </p:nvPicPr>
        <p:blipFill>
          <a:blip r:embed="rId3"/>
          <a:stretch>
            <a:fillRect/>
          </a:stretch>
        </p:blipFill>
        <p:spPr>
          <a:xfrm>
            <a:off x="4800600" y="266700"/>
            <a:ext cx="8610600" cy="9738011"/>
          </a:xfrm>
          <a:prstGeom prst="rect">
            <a:avLst/>
          </a:prstGeom>
        </p:spPr>
      </p:pic>
    </p:spTree>
    <p:extLst>
      <p:ext uri="{BB962C8B-B14F-4D97-AF65-F5344CB8AC3E}">
        <p14:creationId xmlns:p14="http://schemas.microsoft.com/office/powerpoint/2010/main" val="3425690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444967-DDF2-4744-BB6C-A871C66D9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FC34CC-833E-450E-9220-6E96078D3DF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59ce971-8e4f-45dd-970f-28b2c027d3e3"/>
    <ds:schemaRef ds:uri="6e3d52fe-50b3-4eff-a469-deeccc962dc4"/>
    <ds:schemaRef ds:uri="http://www.w3.org/XML/1998/namespace"/>
    <ds:schemaRef ds:uri="http://purl.org/dc/dcmitype/"/>
  </ds:schemaRefs>
</ds:datastoreItem>
</file>

<file path=customXml/itemProps3.xml><?xml version="1.0" encoding="utf-8"?>
<ds:datastoreItem xmlns:ds="http://schemas.openxmlformats.org/officeDocument/2006/customXml" ds:itemID="{A15CB43B-F8EB-4BC2-B1F4-DC63C85D71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TotalTime>
  <Words>849</Words>
  <Application>Microsoft Office PowerPoint</Application>
  <PresentationFormat>Custom</PresentationFormat>
  <Paragraphs>141</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Conference 2024 workshop presentation</dc:title>
  <dc:creator>Matthew Lane</dc:creator>
  <cp:lastModifiedBy>Matthew Lane</cp:lastModifiedBy>
  <cp:revision>236</cp:revision>
  <dcterms:created xsi:type="dcterms:W3CDTF">2006-08-16T00:00:00Z</dcterms:created>
  <dcterms:modified xsi:type="dcterms:W3CDTF">2024-10-08T08:44:48Z</dcterms:modified>
  <dc:identifier>DAGGIpwCrXM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