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8" r:id="rId5"/>
    <p:sldId id="348"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Roboto Condensed" panose="02000000000000000000" pitchFamily="2" charset="0"/>
      <p:regular r:id="rId11"/>
      <p:bold r:id="rId12"/>
      <p:italic r:id="rId13"/>
      <p:boldItalic r:id="rId14"/>
    </p:embeddedFont>
    <p:embeddedFont>
      <p:font typeface="Roboto Condensed Bold" panose="02000000000000000000" pitchFamily="2"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1AAC4-5FCE-7276-008C-F17F18D8B208}" v="6" dt="2023-11-13T12:01:05.490"/>
    <p1510:client id="{2C7FD190-3A15-BDE6-4C7D-56E9F1D0D56F}" v="1" dt="2023-11-15T14:16:49.208"/>
    <p1510:client id="{691B62CA-594C-DD49-F5D8-B55020E542E1}" v="5" dt="2023-11-15T14:17:31.837"/>
    <p1510:client id="{DE7C4082-2310-7EAF-D771-E5DB28E0BA7A}" v="2" dt="2023-10-26T10:42:16.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een Murphy" userId="S::aileen@iqmaward.com::375926b2-77fa-45bb-9949-95dd92be88b2" providerId="AD" clId="Web-{DE7C4082-2310-7EAF-D771-E5DB28E0BA7A}"/>
    <pc:docChg chg="modSld">
      <pc:chgData name="Aileen Murphy" userId="S::aileen@iqmaward.com::375926b2-77fa-45bb-9949-95dd92be88b2" providerId="AD" clId="Web-{DE7C4082-2310-7EAF-D771-E5DB28E0BA7A}" dt="2023-10-26T10:42:16.343" v="1" actId="1076"/>
      <pc:docMkLst>
        <pc:docMk/>
      </pc:docMkLst>
      <pc:sldChg chg="modSp">
        <pc:chgData name="Aileen Murphy" userId="S::aileen@iqmaward.com::375926b2-77fa-45bb-9949-95dd92be88b2" providerId="AD" clId="Web-{DE7C4082-2310-7EAF-D771-E5DB28E0BA7A}" dt="2023-10-26T10:42:16.343" v="1" actId="1076"/>
        <pc:sldMkLst>
          <pc:docMk/>
          <pc:sldMk cId="548893886" sldId="346"/>
        </pc:sldMkLst>
        <pc:picChg chg="mod">
          <ac:chgData name="Aileen Murphy" userId="S::aileen@iqmaward.com::375926b2-77fa-45bb-9949-95dd92be88b2" providerId="AD" clId="Web-{DE7C4082-2310-7EAF-D771-E5DB28E0BA7A}" dt="2023-10-26T10:42:16.343" v="1" actId="1076"/>
          <ac:picMkLst>
            <pc:docMk/>
            <pc:sldMk cId="548893886" sldId="346"/>
            <ac:picMk id="8" creationId="{60CD5FB0-1A1C-4B25-8419-126D95F811B6}"/>
          </ac:picMkLst>
        </pc:picChg>
      </pc:sldChg>
    </pc:docChg>
  </pc:docChgLst>
  <pc:docChgLst>
    <pc:chgData name="Aileen Murphy" userId="S::aileen@iqmaward.com::375926b2-77fa-45bb-9949-95dd92be88b2" providerId="AD" clId="Web-{691B62CA-594C-DD49-F5D8-B55020E542E1}"/>
    <pc:docChg chg="modSld">
      <pc:chgData name="Aileen Murphy" userId="S::aileen@iqmaward.com::375926b2-77fa-45bb-9949-95dd92be88b2" providerId="AD" clId="Web-{691B62CA-594C-DD49-F5D8-B55020E542E1}" dt="2023-11-15T14:17:31.368" v="2" actId="20577"/>
      <pc:docMkLst>
        <pc:docMk/>
      </pc:docMkLst>
      <pc:sldChg chg="modSp">
        <pc:chgData name="Aileen Murphy" userId="S::aileen@iqmaward.com::375926b2-77fa-45bb-9949-95dd92be88b2" providerId="AD" clId="Web-{691B62CA-594C-DD49-F5D8-B55020E542E1}" dt="2023-11-15T14:17:31.368" v="2" actId="20577"/>
        <pc:sldMkLst>
          <pc:docMk/>
          <pc:sldMk cId="3315107572" sldId="348"/>
        </pc:sldMkLst>
        <pc:spChg chg="mod">
          <ac:chgData name="Aileen Murphy" userId="S::aileen@iqmaward.com::375926b2-77fa-45bb-9949-95dd92be88b2" providerId="AD" clId="Web-{691B62CA-594C-DD49-F5D8-B55020E542E1}" dt="2023-11-15T14:17:31.368" v="2" actId="20577"/>
          <ac:spMkLst>
            <pc:docMk/>
            <pc:sldMk cId="3315107572" sldId="348"/>
            <ac:spMk id="9" creationId="{00000000-0000-0000-0000-000000000000}"/>
          </ac:spMkLst>
        </pc:spChg>
      </pc:sldChg>
    </pc:docChg>
  </pc:docChgLst>
  <pc:docChgLst>
    <pc:chgData name="Aileen Murphy" userId="S::aileen@iqmaward.com::375926b2-77fa-45bb-9949-95dd92be88b2" providerId="AD" clId="Web-{0E21AAC4-5FCE-7276-008C-F17F18D8B208}"/>
    <pc:docChg chg="addSld delSld modSld">
      <pc:chgData name="Aileen Murphy" userId="S::aileen@iqmaward.com::375926b2-77fa-45bb-9949-95dd92be88b2" providerId="AD" clId="Web-{0E21AAC4-5FCE-7276-008C-F17F18D8B208}" dt="2023-11-13T12:01:05.490" v="5"/>
      <pc:docMkLst>
        <pc:docMk/>
      </pc:docMkLst>
      <pc:sldChg chg="delSp del">
        <pc:chgData name="Aileen Murphy" userId="S::aileen@iqmaward.com::375926b2-77fa-45bb-9949-95dd92be88b2" providerId="AD" clId="Web-{0E21AAC4-5FCE-7276-008C-F17F18D8B208}" dt="2023-11-13T12:01:05.490" v="5"/>
        <pc:sldMkLst>
          <pc:docMk/>
          <pc:sldMk cId="548893886" sldId="346"/>
        </pc:sldMkLst>
        <pc:spChg chg="del">
          <ac:chgData name="Aileen Murphy" userId="S::aileen@iqmaward.com::375926b2-77fa-45bb-9949-95dd92be88b2" providerId="AD" clId="Web-{0E21AAC4-5FCE-7276-008C-F17F18D8B208}" dt="2023-11-13T12:00:42.318" v="1"/>
          <ac:spMkLst>
            <pc:docMk/>
            <pc:sldMk cId="548893886" sldId="346"/>
            <ac:spMk id="7" creationId="{00000000-0000-0000-0000-000000000000}"/>
          </ac:spMkLst>
        </pc:spChg>
        <pc:spChg chg="del">
          <ac:chgData name="Aileen Murphy" userId="S::aileen@iqmaward.com::375926b2-77fa-45bb-9949-95dd92be88b2" providerId="AD" clId="Web-{0E21AAC4-5FCE-7276-008C-F17F18D8B208}" dt="2023-11-13T12:00:42.318" v="0"/>
          <ac:spMkLst>
            <pc:docMk/>
            <pc:sldMk cId="548893886" sldId="346"/>
            <ac:spMk id="11" creationId="{00000000-0000-0000-0000-000000000000}"/>
          </ac:spMkLst>
        </pc:spChg>
      </pc:sldChg>
      <pc:sldChg chg="new del">
        <pc:chgData name="Aileen Murphy" userId="S::aileen@iqmaward.com::375926b2-77fa-45bb-9949-95dd92be88b2" providerId="AD" clId="Web-{0E21AAC4-5FCE-7276-008C-F17F18D8B208}" dt="2023-11-13T12:00:59.240" v="4"/>
        <pc:sldMkLst>
          <pc:docMk/>
          <pc:sldMk cId="1253235323" sldId="347"/>
        </pc:sldMkLst>
      </pc:sldChg>
      <pc:sldChg chg="add">
        <pc:chgData name="Aileen Murphy" userId="S::aileen@iqmaward.com::375926b2-77fa-45bb-9949-95dd92be88b2" providerId="AD" clId="Web-{0E21AAC4-5FCE-7276-008C-F17F18D8B208}" dt="2023-11-13T12:00:55.365" v="3"/>
        <pc:sldMkLst>
          <pc:docMk/>
          <pc:sldMk cId="3315107572" sldId="348"/>
        </pc:sldMkLst>
      </pc:sldChg>
    </pc:docChg>
  </pc:docChgLst>
  <pc:docChgLst>
    <pc:chgData name="Aileen Murphy" userId="S::aileen@iqmaward.com::375926b2-77fa-45bb-9949-95dd92be88b2" providerId="AD" clId="Web-{2C7FD190-3A15-BDE6-4C7D-56E9F1D0D56F}"/>
    <pc:docChg chg="modSld">
      <pc:chgData name="Aileen Murphy" userId="S::aileen@iqmaward.com::375926b2-77fa-45bb-9949-95dd92be88b2" providerId="AD" clId="Web-{2C7FD190-3A15-BDE6-4C7D-56E9F1D0D56F}" dt="2023-11-15T14:16:49.208" v="0" actId="14100"/>
      <pc:docMkLst>
        <pc:docMk/>
      </pc:docMkLst>
      <pc:sldChg chg="modSp">
        <pc:chgData name="Aileen Murphy" userId="S::aileen@iqmaward.com::375926b2-77fa-45bb-9949-95dd92be88b2" providerId="AD" clId="Web-{2C7FD190-3A15-BDE6-4C7D-56E9F1D0D56F}" dt="2023-11-15T14:16:49.208" v="0" actId="14100"/>
        <pc:sldMkLst>
          <pc:docMk/>
          <pc:sldMk cId="3315107572" sldId="348"/>
        </pc:sldMkLst>
        <pc:spChg chg="mod">
          <ac:chgData name="Aileen Murphy" userId="S::aileen@iqmaward.com::375926b2-77fa-45bb-9949-95dd92be88b2" providerId="AD" clId="Web-{2C7FD190-3A15-BDE6-4C7D-56E9F1D0D56F}" dt="2023-11-15T14:16:49.208" v="0" actId="14100"/>
          <ac:spMkLst>
            <pc:docMk/>
            <pc:sldMk cId="3315107572" sldId="348"/>
            <ac:spMk id="1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D859997A-36C5-E5BC-F661-3C20A9D38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72964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94944"/>
            <a:chOff x="0" y="0"/>
            <a:chExt cx="4816593" cy="630767"/>
          </a:xfrm>
        </p:grpSpPr>
        <p:sp>
          <p:nvSpPr>
            <p:cNvPr id="3" name="Freeform 3"/>
            <p:cNvSpPr/>
            <p:nvPr/>
          </p:nvSpPr>
          <p:spPr>
            <a:xfrm>
              <a:off x="0" y="0"/>
              <a:ext cx="4816592" cy="630767"/>
            </a:xfrm>
            <a:custGeom>
              <a:avLst/>
              <a:gdLst/>
              <a:ahLst/>
              <a:cxnLst/>
              <a:rect l="l" t="t" r="r" b="b"/>
              <a:pathLst>
                <a:path w="4816592" h="630767">
                  <a:moveTo>
                    <a:pt x="0" y="0"/>
                  </a:moveTo>
                  <a:lnTo>
                    <a:pt x="4816592" y="0"/>
                  </a:lnTo>
                  <a:lnTo>
                    <a:pt x="4816592" y="630767"/>
                  </a:lnTo>
                  <a:lnTo>
                    <a:pt x="0" y="630767"/>
                  </a:lnTo>
                  <a:close/>
                </a:path>
              </a:pathLst>
            </a:custGeom>
            <a:solidFill>
              <a:srgbClr val="296C9C"/>
            </a:solidFill>
          </p:spPr>
          <p:txBody>
            <a:bodyPr/>
            <a:lstStyle/>
            <a:p>
              <a:endParaRPr lang="en-GB"/>
            </a:p>
          </p:txBody>
        </p:sp>
        <p:sp>
          <p:nvSpPr>
            <p:cNvPr id="4" name="TextBox 4"/>
            <p:cNvSpPr txBox="1"/>
            <p:nvPr/>
          </p:nvSpPr>
          <p:spPr>
            <a:xfrm>
              <a:off x="0" y="-38100"/>
              <a:ext cx="4816593" cy="66886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04139" y="222286"/>
            <a:ext cx="3309565" cy="596900"/>
          </a:xfrm>
          <a:prstGeom prst="rect">
            <a:avLst/>
          </a:prstGeom>
        </p:spPr>
        <p:txBody>
          <a:bodyPr lIns="0" tIns="0" rIns="0" bIns="0" rtlCol="0" anchor="t">
            <a:spAutoFit/>
          </a:bodyPr>
          <a:lstStyle/>
          <a:p>
            <a:pPr algn="ctr">
              <a:lnSpc>
                <a:spcPts val="4899"/>
              </a:lnSpc>
            </a:pPr>
            <a:r>
              <a:rPr lang="en-US" sz="3499">
                <a:solidFill>
                  <a:srgbClr val="FEFFFE"/>
                </a:solidFill>
                <a:latin typeface="Roboto Condensed Bold"/>
              </a:rPr>
              <a:t>Workload Charter  </a:t>
            </a:r>
          </a:p>
        </p:txBody>
      </p:sp>
      <p:sp>
        <p:nvSpPr>
          <p:cNvPr id="6" name="TextBox 6"/>
          <p:cNvSpPr txBox="1"/>
          <p:nvPr/>
        </p:nvSpPr>
        <p:spPr>
          <a:xfrm>
            <a:off x="215304" y="927947"/>
            <a:ext cx="17692359" cy="1198656"/>
          </a:xfrm>
          <a:prstGeom prst="rect">
            <a:avLst/>
          </a:prstGeom>
        </p:spPr>
        <p:txBody>
          <a:bodyPr lIns="0" tIns="0" rIns="0" bIns="0" rtlCol="0" anchor="t">
            <a:spAutoFit/>
          </a:bodyPr>
          <a:lstStyle/>
          <a:p>
            <a:pPr algn="ctr">
              <a:lnSpc>
                <a:spcPts val="3220"/>
              </a:lnSpc>
            </a:pPr>
            <a:r>
              <a:rPr lang="en-US" sz="2300">
                <a:solidFill>
                  <a:srgbClr val="FEFFFE"/>
                </a:solidFill>
                <a:latin typeface="Roboto Condensed"/>
              </a:rPr>
              <a:t>Our core aim is to help students climb the tree of knowledge, so they can access University, Higher Education, Employment or an Apprenticeship. We take a firm view that the teacher is a professional and the expert in the classroom, therefore we provide training in accordance with this stance. We support staff to use their time effectively, so it has a real impact on pupil learning and outcomes. We ensure that staff workload is taken seriously. </a:t>
            </a:r>
          </a:p>
        </p:txBody>
      </p:sp>
      <p:sp>
        <p:nvSpPr>
          <p:cNvPr id="7" name="Freeform 7"/>
          <p:cNvSpPr/>
          <p:nvPr/>
        </p:nvSpPr>
        <p:spPr>
          <a:xfrm>
            <a:off x="16467023" y="0"/>
            <a:ext cx="1584554" cy="857286"/>
          </a:xfrm>
          <a:custGeom>
            <a:avLst/>
            <a:gdLst/>
            <a:ahLst/>
            <a:cxnLst/>
            <a:rect l="l" t="t" r="r" b="b"/>
            <a:pathLst>
              <a:path w="1584554" h="857286">
                <a:moveTo>
                  <a:pt x="0" y="0"/>
                </a:moveTo>
                <a:lnTo>
                  <a:pt x="1584554" y="0"/>
                </a:lnTo>
                <a:lnTo>
                  <a:pt x="1584554" y="857286"/>
                </a:lnTo>
                <a:lnTo>
                  <a:pt x="0" y="857286"/>
                </a:lnTo>
                <a:lnTo>
                  <a:pt x="0" y="0"/>
                </a:lnTo>
                <a:close/>
              </a:path>
            </a:pathLst>
          </a:custGeom>
          <a:blipFill>
            <a:blip r:embed="rId2"/>
            <a:stretch>
              <a:fillRect t="-26979" b="-57854"/>
            </a:stretch>
          </a:blipFill>
        </p:spPr>
        <p:txBody>
          <a:bodyPr/>
          <a:lstStyle/>
          <a:p>
            <a:endParaRPr lang="en-GB"/>
          </a:p>
        </p:txBody>
      </p:sp>
      <p:sp>
        <p:nvSpPr>
          <p:cNvPr id="8" name="TextBox 8"/>
          <p:cNvSpPr txBox="1"/>
          <p:nvPr/>
        </p:nvSpPr>
        <p:spPr>
          <a:xfrm>
            <a:off x="212482" y="2421878"/>
            <a:ext cx="1921118" cy="464871"/>
          </a:xfrm>
          <a:prstGeom prst="rect">
            <a:avLst/>
          </a:prstGeom>
        </p:spPr>
        <p:txBody>
          <a:bodyPr wrap="square" lIns="0" tIns="0" rIns="0" bIns="0" rtlCol="0" anchor="t">
            <a:spAutoFit/>
          </a:bodyPr>
          <a:lstStyle/>
          <a:p>
            <a:pPr algn="ctr">
              <a:lnSpc>
                <a:spcPts val="3919"/>
              </a:lnSpc>
            </a:pPr>
            <a:r>
              <a:rPr lang="en-US" sz="2799" dirty="0">
                <a:solidFill>
                  <a:srgbClr val="296C9C"/>
                </a:solidFill>
                <a:latin typeface="Roboto Condensed Bold"/>
              </a:rPr>
              <a:t>Time Matters</a:t>
            </a:r>
          </a:p>
        </p:txBody>
      </p:sp>
      <p:sp>
        <p:nvSpPr>
          <p:cNvPr id="9" name="TextBox 9"/>
          <p:cNvSpPr txBox="1"/>
          <p:nvPr/>
        </p:nvSpPr>
        <p:spPr>
          <a:xfrm>
            <a:off x="215304" y="2990784"/>
            <a:ext cx="4376724" cy="1109278"/>
          </a:xfrm>
          <a:prstGeom prst="rect">
            <a:avLst/>
          </a:prstGeom>
        </p:spPr>
        <p:txBody>
          <a:bodyPr lIns="0" tIns="0" rIns="0" bIns="0" rtlCol="0" anchor="t">
            <a:spAutoFit/>
          </a:bodyPr>
          <a:lstStyle/>
          <a:p>
            <a:pPr>
              <a:lnSpc>
                <a:spcPts val="2240"/>
              </a:lnSpc>
            </a:pPr>
            <a:r>
              <a:rPr lang="en-US" sz="1600" dirty="0">
                <a:solidFill>
                  <a:srgbClr val="000000"/>
                </a:solidFill>
                <a:latin typeface="Roboto Condensed Bold"/>
              </a:rPr>
              <a:t>Email embargos:</a:t>
            </a:r>
            <a:r>
              <a:rPr lang="en-US" sz="1600" dirty="0">
                <a:solidFill>
                  <a:srgbClr val="000000"/>
                </a:solidFill>
                <a:latin typeface="Roboto Condensed"/>
              </a:rPr>
              <a:t> No emails sent from Friday 6pm until Monday or sent during the holidays. The only exceptions are serious safeguarding or Covid matters. </a:t>
            </a:r>
            <a:endParaRPr lang="en-US" sz="1600">
              <a:solidFill>
                <a:srgbClr val="000000"/>
              </a:solidFill>
              <a:latin typeface="Roboto Condensed"/>
            </a:endParaRPr>
          </a:p>
        </p:txBody>
      </p:sp>
      <p:sp>
        <p:nvSpPr>
          <p:cNvPr id="10" name="TextBox 10"/>
          <p:cNvSpPr txBox="1"/>
          <p:nvPr/>
        </p:nvSpPr>
        <p:spPr>
          <a:xfrm>
            <a:off x="215304" y="3974545"/>
            <a:ext cx="4376724" cy="13881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Rational approach to data: </a:t>
            </a:r>
            <a:r>
              <a:rPr lang="en-US" sz="1600">
                <a:solidFill>
                  <a:srgbClr val="000000"/>
                </a:solidFill>
                <a:latin typeface="Roboto Condensed"/>
              </a:rPr>
              <a:t>Two data drops per year group within the academic year. All data is analysed for staff, freeing staff time and thinking to consider key actions. No formal time-consuming report comments are needed within the normal report cycle. </a:t>
            </a:r>
          </a:p>
        </p:txBody>
      </p:sp>
      <p:sp>
        <p:nvSpPr>
          <p:cNvPr id="11" name="TextBox 11"/>
          <p:cNvSpPr txBox="1"/>
          <p:nvPr/>
        </p:nvSpPr>
        <p:spPr>
          <a:xfrm>
            <a:off x="215304" y="5537521"/>
            <a:ext cx="4376724" cy="11118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A rational approach to mocks:</a:t>
            </a:r>
            <a:r>
              <a:rPr lang="en-US" sz="1600">
                <a:solidFill>
                  <a:srgbClr val="000000"/>
                </a:solidFill>
                <a:latin typeface="Roboto Condensed"/>
              </a:rPr>
              <a:t> One full set of mocks in Key Stage 4 and Key Stage 5. This reduces pressure on students, reduces the volume of marking staff have to do and increases invaluable time in the classroom. </a:t>
            </a:r>
          </a:p>
        </p:txBody>
      </p:sp>
      <p:sp>
        <p:nvSpPr>
          <p:cNvPr id="12" name="TextBox 12"/>
          <p:cNvSpPr txBox="1"/>
          <p:nvPr/>
        </p:nvSpPr>
        <p:spPr>
          <a:xfrm>
            <a:off x="4932987" y="2421878"/>
            <a:ext cx="1921111" cy="464871"/>
          </a:xfrm>
          <a:prstGeom prst="rect">
            <a:avLst/>
          </a:prstGeom>
        </p:spPr>
        <p:txBody>
          <a:bodyPr wrap="square" lIns="0" tIns="0" rIns="0" bIns="0" rtlCol="0" anchor="t">
            <a:spAutoFit/>
          </a:bodyPr>
          <a:lstStyle/>
          <a:p>
            <a:pPr algn="ctr">
              <a:lnSpc>
                <a:spcPts val="3919"/>
              </a:lnSpc>
            </a:pPr>
            <a:r>
              <a:rPr lang="en-US" sz="2799" dirty="0">
                <a:solidFill>
                  <a:srgbClr val="296C9C"/>
                </a:solidFill>
                <a:latin typeface="Roboto Condensed Bold"/>
              </a:rPr>
              <a:t>CPD Matters</a:t>
            </a:r>
          </a:p>
        </p:txBody>
      </p:sp>
      <p:sp>
        <p:nvSpPr>
          <p:cNvPr id="13" name="TextBox 13"/>
          <p:cNvSpPr txBox="1"/>
          <p:nvPr/>
        </p:nvSpPr>
        <p:spPr>
          <a:xfrm>
            <a:off x="13679670" y="2456340"/>
            <a:ext cx="4325332" cy="464871"/>
          </a:xfrm>
          <a:prstGeom prst="rect">
            <a:avLst/>
          </a:prstGeom>
        </p:spPr>
        <p:txBody>
          <a:bodyPr wrap="square" lIns="0" tIns="0" rIns="0" bIns="0" rtlCol="0" anchor="t">
            <a:spAutoFit/>
          </a:bodyPr>
          <a:lstStyle/>
          <a:p>
            <a:pPr algn="ctr">
              <a:lnSpc>
                <a:spcPts val="3920"/>
              </a:lnSpc>
            </a:pPr>
            <a:r>
              <a:rPr lang="en-US" sz="2800">
                <a:solidFill>
                  <a:srgbClr val="296C9C"/>
                </a:solidFill>
                <a:latin typeface="Roboto Condensed Bold"/>
              </a:rPr>
              <a:t>Culture and Ethos Matters</a:t>
            </a:r>
          </a:p>
        </p:txBody>
      </p:sp>
      <p:sp>
        <p:nvSpPr>
          <p:cNvPr id="14" name="TextBox 14"/>
          <p:cNvSpPr txBox="1"/>
          <p:nvPr/>
        </p:nvSpPr>
        <p:spPr>
          <a:xfrm>
            <a:off x="9172575" y="2451795"/>
            <a:ext cx="3566852" cy="500306"/>
          </a:xfrm>
          <a:prstGeom prst="rect">
            <a:avLst/>
          </a:prstGeom>
        </p:spPr>
        <p:txBody>
          <a:bodyPr lIns="0" tIns="0" rIns="0" bIns="0" rtlCol="0" anchor="t">
            <a:spAutoFit/>
          </a:bodyPr>
          <a:lstStyle/>
          <a:p>
            <a:pPr algn="ctr">
              <a:lnSpc>
                <a:spcPts val="3919"/>
              </a:lnSpc>
            </a:pPr>
            <a:r>
              <a:rPr lang="en-US" sz="2799">
                <a:solidFill>
                  <a:srgbClr val="296C9C"/>
                </a:solidFill>
                <a:latin typeface="Roboto Condensed Bold"/>
              </a:rPr>
              <a:t>School Priorities Matters</a:t>
            </a:r>
          </a:p>
        </p:txBody>
      </p:sp>
      <p:sp>
        <p:nvSpPr>
          <p:cNvPr id="15" name="TextBox 15"/>
          <p:cNvSpPr txBox="1"/>
          <p:nvPr/>
        </p:nvSpPr>
        <p:spPr>
          <a:xfrm>
            <a:off x="9178778" y="3037826"/>
            <a:ext cx="4267489" cy="11118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Agreed SLT messages: </a:t>
            </a:r>
            <a:r>
              <a:rPr lang="en-US" sz="1600">
                <a:solidFill>
                  <a:srgbClr val="000000"/>
                </a:solidFill>
                <a:latin typeface="Roboto Condensed"/>
              </a:rPr>
              <a:t>These seek to prevent ill communication and repetitive emails. There is also </a:t>
            </a:r>
          </a:p>
          <a:p>
            <a:pPr>
              <a:lnSpc>
                <a:spcPts val="2240"/>
              </a:lnSpc>
            </a:pPr>
            <a:r>
              <a:rPr lang="en-US" sz="1600">
                <a:solidFill>
                  <a:srgbClr val="000000"/>
                </a:solidFill>
                <a:latin typeface="Roboto Condensed"/>
              </a:rPr>
              <a:t>a daily briefing circulated by the Principal’s PA to reduce the number of emails in circulation. </a:t>
            </a:r>
          </a:p>
        </p:txBody>
      </p:sp>
      <p:sp>
        <p:nvSpPr>
          <p:cNvPr id="16" name="TextBox 16"/>
          <p:cNvSpPr txBox="1"/>
          <p:nvPr/>
        </p:nvSpPr>
        <p:spPr>
          <a:xfrm>
            <a:off x="9178778" y="4292585"/>
            <a:ext cx="4238914" cy="559136"/>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Effective use of briefings: </a:t>
            </a:r>
            <a:r>
              <a:rPr lang="en-US" sz="1600">
                <a:solidFill>
                  <a:srgbClr val="000000"/>
                </a:solidFill>
                <a:latin typeface="Roboto Condensed"/>
              </a:rPr>
              <a:t>Briefings focus on training staff and sharing key/important messages. </a:t>
            </a:r>
          </a:p>
        </p:txBody>
      </p:sp>
      <p:sp>
        <p:nvSpPr>
          <p:cNvPr id="17" name="TextBox 17"/>
          <p:cNvSpPr txBox="1"/>
          <p:nvPr/>
        </p:nvSpPr>
        <p:spPr>
          <a:xfrm>
            <a:off x="9178778" y="5032696"/>
            <a:ext cx="4238914" cy="22167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Consultative forums: </a:t>
            </a:r>
            <a:r>
              <a:rPr lang="en-US" sz="1600">
                <a:solidFill>
                  <a:srgbClr val="000000"/>
                </a:solidFill>
                <a:latin typeface="Roboto Condensed"/>
              </a:rPr>
              <a:t>The Principal holds a termly staff consultative forum, whereby staff are able to present issues/concerns. SLT also hold behaviour, teaching and learning and assessment consultative forums to discuss vital curricular/school matters. The Principal also chairs a staff wellbeing committee that meets termly. The Principal meets with all NQTs and new staff once every half term. </a:t>
            </a:r>
          </a:p>
        </p:txBody>
      </p:sp>
      <p:sp>
        <p:nvSpPr>
          <p:cNvPr id="18" name="TextBox 18"/>
          <p:cNvSpPr txBox="1"/>
          <p:nvPr/>
        </p:nvSpPr>
        <p:spPr>
          <a:xfrm>
            <a:off x="9178778" y="7464625"/>
            <a:ext cx="4175009" cy="559136"/>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Working with Unions: </a:t>
            </a:r>
            <a:r>
              <a:rPr lang="en-US" sz="1600">
                <a:solidFill>
                  <a:srgbClr val="000000"/>
                </a:solidFill>
                <a:latin typeface="Roboto Condensed"/>
              </a:rPr>
              <a:t>The Principal meets regularly with Union representatives within the school. </a:t>
            </a:r>
          </a:p>
        </p:txBody>
      </p:sp>
      <p:sp>
        <p:nvSpPr>
          <p:cNvPr id="19" name="TextBox 19"/>
          <p:cNvSpPr txBox="1"/>
          <p:nvPr/>
        </p:nvSpPr>
        <p:spPr>
          <a:xfrm>
            <a:off x="9178778" y="8189782"/>
            <a:ext cx="4277261" cy="835212"/>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Resisting fads: </a:t>
            </a:r>
            <a:r>
              <a:rPr lang="en-US" sz="1600">
                <a:solidFill>
                  <a:srgbClr val="000000"/>
                </a:solidFill>
                <a:latin typeface="Roboto Condensed"/>
              </a:rPr>
              <a:t>TDS seeks to keep things simple and focused. Everything should come back to the School Improvement Plan. </a:t>
            </a:r>
          </a:p>
        </p:txBody>
      </p:sp>
      <p:sp>
        <p:nvSpPr>
          <p:cNvPr id="20" name="TextBox 20"/>
          <p:cNvSpPr txBox="1"/>
          <p:nvPr/>
        </p:nvSpPr>
        <p:spPr>
          <a:xfrm>
            <a:off x="9178778" y="9176991"/>
            <a:ext cx="4277261" cy="835212"/>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Being flexible:  </a:t>
            </a:r>
            <a:r>
              <a:rPr lang="en-US" sz="1600">
                <a:solidFill>
                  <a:srgbClr val="000000"/>
                </a:solidFill>
                <a:latin typeface="Roboto Condensed"/>
              </a:rPr>
              <a:t>Where possible we aim to meet the needs of family life, ensuring emotional and family wellbeing are supported. </a:t>
            </a:r>
          </a:p>
        </p:txBody>
      </p:sp>
      <p:sp>
        <p:nvSpPr>
          <p:cNvPr id="21" name="TextBox 21"/>
          <p:cNvSpPr txBox="1"/>
          <p:nvPr/>
        </p:nvSpPr>
        <p:spPr>
          <a:xfrm>
            <a:off x="215304" y="6836574"/>
            <a:ext cx="4376724" cy="13881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A rational approach to marking: </a:t>
            </a:r>
            <a:r>
              <a:rPr lang="en-US" sz="1600">
                <a:solidFill>
                  <a:srgbClr val="000000"/>
                </a:solidFill>
                <a:latin typeface="Roboto Condensed"/>
              </a:rPr>
              <a:t> Whole-school feedback. Staff skim read class books once a fortnight, producing a summary feedback sheet, which students stick in their books and give verbal feedback identifying common misconceptions in lesson time. </a:t>
            </a:r>
          </a:p>
        </p:txBody>
      </p:sp>
      <p:sp>
        <p:nvSpPr>
          <p:cNvPr id="22" name="TextBox 22"/>
          <p:cNvSpPr txBox="1"/>
          <p:nvPr/>
        </p:nvSpPr>
        <p:spPr>
          <a:xfrm>
            <a:off x="13679670" y="2990784"/>
            <a:ext cx="4412384" cy="11118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Lesson objectives: </a:t>
            </a:r>
            <a:r>
              <a:rPr lang="en-US" sz="1600">
                <a:solidFill>
                  <a:srgbClr val="000000"/>
                </a:solidFill>
                <a:latin typeface="Roboto Condensed"/>
              </a:rPr>
              <a:t>School does not use lesson objectives. They waste valuable time and dampen expectations. Lessons focus on the BIG QUESTIONS, which are the objective and the focus for lessons. </a:t>
            </a:r>
          </a:p>
        </p:txBody>
      </p:sp>
      <p:sp>
        <p:nvSpPr>
          <p:cNvPr id="23" name="TextBox 23"/>
          <p:cNvSpPr txBox="1"/>
          <p:nvPr/>
        </p:nvSpPr>
        <p:spPr>
          <a:xfrm>
            <a:off x="13679670" y="4197918"/>
            <a:ext cx="4412384" cy="24930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Pedagogical approach: </a:t>
            </a:r>
            <a:r>
              <a:rPr lang="en-US" sz="1600">
                <a:solidFill>
                  <a:srgbClr val="000000"/>
                </a:solidFill>
                <a:latin typeface="Roboto Condensed"/>
              </a:rPr>
              <a:t>There is no preferred learning style, but traditional teaching methods including retrieval practice, the use of workbooks, knowledge organisers, co-planning and direct instruction are to be embraced. Classes working in silence, making notes or being lectured are not viewed upon negatively. The school also endorses the use of BIG LECTURES. In writing the big lectures staff work collaboratively and they are used as a means of subject knowledge CPD. </a:t>
            </a:r>
          </a:p>
        </p:txBody>
      </p:sp>
      <p:sp>
        <p:nvSpPr>
          <p:cNvPr id="24" name="TextBox 24"/>
          <p:cNvSpPr txBox="1"/>
          <p:nvPr/>
        </p:nvSpPr>
        <p:spPr>
          <a:xfrm>
            <a:off x="13679670" y="6827049"/>
            <a:ext cx="4412384" cy="83565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Rationalising revision:</a:t>
            </a:r>
            <a:r>
              <a:rPr lang="en-US" sz="1600">
                <a:solidFill>
                  <a:srgbClr val="000000"/>
                </a:solidFill>
                <a:latin typeface="Roboto Condensed"/>
              </a:rPr>
              <a:t> We hold a firm line that after school revision sessions will not begin until the last ten weeks prior to the public exams. </a:t>
            </a:r>
          </a:p>
        </p:txBody>
      </p:sp>
      <p:sp>
        <p:nvSpPr>
          <p:cNvPr id="25" name="TextBox 25"/>
          <p:cNvSpPr txBox="1"/>
          <p:nvPr/>
        </p:nvSpPr>
        <p:spPr>
          <a:xfrm>
            <a:off x="13679670" y="7788876"/>
            <a:ext cx="4412384" cy="13881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Non-negotiables: </a:t>
            </a:r>
            <a:r>
              <a:rPr lang="en-US" sz="1600">
                <a:solidFill>
                  <a:srgbClr val="000000"/>
                </a:solidFill>
                <a:latin typeface="Roboto Condensed"/>
              </a:rPr>
              <a:t>All stakeholders are aware there are a number of non-negotiables for pupil behaviour/s that will not be tolerated and for which a pupil risks being suspended or excluded. These are designed to make the school a safe and calm learning environment. </a:t>
            </a:r>
          </a:p>
        </p:txBody>
      </p:sp>
      <p:sp>
        <p:nvSpPr>
          <p:cNvPr id="26" name="TextBox 26"/>
          <p:cNvSpPr txBox="1"/>
          <p:nvPr/>
        </p:nvSpPr>
        <p:spPr>
          <a:xfrm>
            <a:off x="13679670" y="9300810"/>
            <a:ext cx="4412384" cy="83565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Co-planning: </a:t>
            </a:r>
            <a:r>
              <a:rPr lang="en-US" sz="1600">
                <a:solidFill>
                  <a:srgbClr val="000000"/>
                </a:solidFill>
                <a:latin typeface="Roboto Condensed"/>
              </a:rPr>
              <a:t>Clear commitment to co-planning. This serves to upskill staff, provides a platform to share expertise and saves staff time. </a:t>
            </a:r>
          </a:p>
        </p:txBody>
      </p:sp>
      <p:sp>
        <p:nvSpPr>
          <p:cNvPr id="27" name="TextBox 27"/>
          <p:cNvSpPr txBox="1"/>
          <p:nvPr/>
        </p:nvSpPr>
        <p:spPr>
          <a:xfrm>
            <a:off x="4914072" y="3019766"/>
            <a:ext cx="4030343" cy="13881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Increased faculty time: </a:t>
            </a:r>
            <a:r>
              <a:rPr lang="en-US" sz="1600">
                <a:solidFill>
                  <a:srgbClr val="000000"/>
                </a:solidFill>
                <a:latin typeface="Roboto Condensed"/>
              </a:rPr>
              <a:t>At least three department meetings per half term. Middle leader in charge of a faculty/department dictates the agenda, with a view that the focus should be on sharing subject expertise and enhancing subject knowledge. </a:t>
            </a:r>
          </a:p>
        </p:txBody>
      </p:sp>
      <p:sp>
        <p:nvSpPr>
          <p:cNvPr id="28" name="TextBox 28"/>
          <p:cNvSpPr txBox="1"/>
          <p:nvPr/>
        </p:nvSpPr>
        <p:spPr>
          <a:xfrm>
            <a:off x="4935890" y="4512650"/>
            <a:ext cx="4030343" cy="138810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Sensible use of twilight time: </a:t>
            </a:r>
            <a:r>
              <a:rPr lang="en-US" sz="1600">
                <a:solidFill>
                  <a:srgbClr val="000000"/>
                </a:solidFill>
                <a:latin typeface="Roboto Condensed"/>
              </a:rPr>
              <a:t>Operate a training model where we work a set number of twilights and trade this time for three lieu days. Teaching staff are also afforded an additional day off in lieu of their work as a tutor. </a:t>
            </a:r>
          </a:p>
        </p:txBody>
      </p:sp>
      <p:sp>
        <p:nvSpPr>
          <p:cNvPr id="29" name="TextBox 29"/>
          <p:cNvSpPr txBox="1"/>
          <p:nvPr/>
        </p:nvSpPr>
        <p:spPr>
          <a:xfrm>
            <a:off x="4914072" y="5948383"/>
            <a:ext cx="4052161" cy="33216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Personalised CPD: </a:t>
            </a:r>
            <a:r>
              <a:rPr lang="en-US" sz="1600">
                <a:solidFill>
                  <a:srgbClr val="000000"/>
                </a:solidFill>
                <a:latin typeface="Roboto Condensed"/>
              </a:rPr>
              <a:t>Every member of staff has a personalised CPD menu for the year, informed by the self-made goal they set for themselves. All subject facilities are provided with protected time to curate and deliver a subject knowledge CPD programme in response to staff needs. Coaching is an integral part of professional development and performance management approach with all staff allocated a coach and ring-fenced time to have coaching meetings at least three times per year.  Principal meets with all staff to discuss their role, career aspirations and CPD needed. </a:t>
            </a:r>
          </a:p>
        </p:txBody>
      </p:sp>
      <p:sp>
        <p:nvSpPr>
          <p:cNvPr id="30" name="TextBox 30"/>
          <p:cNvSpPr txBox="1"/>
          <p:nvPr/>
        </p:nvSpPr>
        <p:spPr>
          <a:xfrm>
            <a:off x="4909187" y="9330996"/>
            <a:ext cx="4035229" cy="835659"/>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Faculty away days: </a:t>
            </a:r>
            <a:r>
              <a:rPr lang="en-US" sz="1600">
                <a:solidFill>
                  <a:srgbClr val="000000"/>
                </a:solidFill>
                <a:latin typeface="Roboto Condensed"/>
              </a:rPr>
              <a:t>All faculties receive two days of time together as a team. This provides time to work on the strategy for the forthcoming year. </a:t>
            </a:r>
          </a:p>
        </p:txBody>
      </p:sp>
      <p:sp>
        <p:nvSpPr>
          <p:cNvPr id="31" name="TextBox 31"/>
          <p:cNvSpPr txBox="1"/>
          <p:nvPr/>
        </p:nvSpPr>
        <p:spPr>
          <a:xfrm>
            <a:off x="215304" y="8336347"/>
            <a:ext cx="4376724" cy="55943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Avoiding roll-over - </a:t>
            </a:r>
            <a:r>
              <a:rPr lang="en-US" sz="1600">
                <a:solidFill>
                  <a:srgbClr val="000000"/>
                </a:solidFill>
                <a:latin typeface="Roboto Condensed"/>
              </a:rPr>
              <a:t>No rollover of timetable during the second half of the Summer Term. </a:t>
            </a:r>
          </a:p>
        </p:txBody>
      </p:sp>
      <p:sp>
        <p:nvSpPr>
          <p:cNvPr id="32" name="TextBox 32"/>
          <p:cNvSpPr txBox="1"/>
          <p:nvPr/>
        </p:nvSpPr>
        <p:spPr>
          <a:xfrm>
            <a:off x="215304" y="9038655"/>
            <a:ext cx="4376724" cy="1111884"/>
          </a:xfrm>
          <a:prstGeom prst="rect">
            <a:avLst/>
          </a:prstGeom>
        </p:spPr>
        <p:txBody>
          <a:bodyPr lIns="0" tIns="0" rIns="0" bIns="0" rtlCol="0" anchor="t">
            <a:spAutoFit/>
          </a:bodyPr>
          <a:lstStyle/>
          <a:p>
            <a:pPr>
              <a:lnSpc>
                <a:spcPts val="2240"/>
              </a:lnSpc>
            </a:pPr>
            <a:r>
              <a:rPr lang="en-US" sz="1600">
                <a:solidFill>
                  <a:srgbClr val="000000"/>
                </a:solidFill>
                <a:latin typeface="Roboto Condensed Bold"/>
              </a:rPr>
              <a:t>Centralised detentions: </a:t>
            </a:r>
            <a:r>
              <a:rPr lang="en-US" sz="1600">
                <a:solidFill>
                  <a:srgbClr val="000000"/>
                </a:solidFill>
                <a:latin typeface="Roboto Condensed"/>
              </a:rPr>
              <a:t>Detentions are centralised, issued the same day, take place after school and focus on three classroom expectations and a series of sensible wider school-rules. </a:t>
            </a:r>
          </a:p>
        </p:txBody>
      </p:sp>
      <p:sp>
        <p:nvSpPr>
          <p:cNvPr id="33" name="AutoShape 33"/>
          <p:cNvSpPr/>
          <p:nvPr/>
        </p:nvSpPr>
        <p:spPr>
          <a:xfrm>
            <a:off x="4720544" y="2484642"/>
            <a:ext cx="0" cy="7651826"/>
          </a:xfrm>
          <a:prstGeom prst="line">
            <a:avLst/>
          </a:prstGeom>
          <a:ln w="38100" cap="flat">
            <a:solidFill>
              <a:srgbClr val="296C9C"/>
            </a:solidFill>
            <a:prstDash val="solid"/>
            <a:headEnd type="none" w="sm" len="sm"/>
            <a:tailEnd type="none" w="sm" len="sm"/>
          </a:ln>
        </p:spPr>
        <p:txBody>
          <a:bodyPr/>
          <a:lstStyle/>
          <a:p>
            <a:endParaRPr lang="en-GB"/>
          </a:p>
        </p:txBody>
      </p:sp>
      <p:sp>
        <p:nvSpPr>
          <p:cNvPr id="34" name="AutoShape 34"/>
          <p:cNvSpPr/>
          <p:nvPr/>
        </p:nvSpPr>
        <p:spPr>
          <a:xfrm>
            <a:off x="9071008" y="2500651"/>
            <a:ext cx="0" cy="7688569"/>
          </a:xfrm>
          <a:prstGeom prst="line">
            <a:avLst/>
          </a:prstGeom>
          <a:ln w="38100" cap="flat">
            <a:solidFill>
              <a:srgbClr val="296C9C"/>
            </a:solidFill>
            <a:prstDash val="solid"/>
            <a:headEnd type="none" w="sm" len="sm"/>
            <a:tailEnd type="none" w="sm" len="sm"/>
          </a:ln>
        </p:spPr>
        <p:txBody>
          <a:bodyPr/>
          <a:lstStyle/>
          <a:p>
            <a:endParaRPr lang="en-GB"/>
          </a:p>
        </p:txBody>
      </p:sp>
      <p:sp>
        <p:nvSpPr>
          <p:cNvPr id="35" name="AutoShape 35"/>
          <p:cNvSpPr/>
          <p:nvPr/>
        </p:nvSpPr>
        <p:spPr>
          <a:xfrm flipH="1">
            <a:off x="13484613" y="2484642"/>
            <a:ext cx="9279" cy="7704566"/>
          </a:xfrm>
          <a:prstGeom prst="line">
            <a:avLst/>
          </a:prstGeom>
          <a:ln w="38100" cap="flat">
            <a:solidFill>
              <a:srgbClr val="296C9C"/>
            </a:solidFill>
            <a:prstDash val="solid"/>
            <a:headEnd type="none" w="sm" len="sm"/>
            <a:tailEnd type="none" w="sm" len="sm"/>
          </a:ln>
        </p:spPr>
        <p:txBody>
          <a:bodyPr/>
          <a:lstStyle/>
          <a:p>
            <a:endParaRPr lang="en-GB"/>
          </a:p>
        </p:txBody>
      </p:sp>
    </p:spTree>
    <p:extLst>
      <p:ext uri="{BB962C8B-B14F-4D97-AF65-F5344CB8AC3E}">
        <p14:creationId xmlns:p14="http://schemas.microsoft.com/office/powerpoint/2010/main" val="331510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C737F-CD00-4903-BF27-54EFB3F0FEAD}">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customXml/itemProps2.xml><?xml version="1.0" encoding="utf-8"?>
<ds:datastoreItem xmlns:ds="http://schemas.openxmlformats.org/officeDocument/2006/customXml" ds:itemID="{4B81002E-595E-46DE-AB5C-3C1CCEC1F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0E3222-2995-47AC-9FB1-77D5724496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14</Words>
  <Application>Microsoft Office PowerPoint</Application>
  <PresentationFormat>Custom</PresentationFormat>
  <Paragraphs>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National Inclusion Conference</dc:title>
  <dc:creator>siona robson</dc:creator>
  <cp:lastModifiedBy>siona robson</cp:lastModifiedBy>
  <cp:revision>14</cp:revision>
  <dcterms:created xsi:type="dcterms:W3CDTF">2006-08-16T00:00:00Z</dcterms:created>
  <dcterms:modified xsi:type="dcterms:W3CDTF">2023-11-15T14:17:40Z</dcterms:modified>
  <dc:identifier>DAFuzO5b474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