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6" r:id="rId2"/>
    <p:sldId id="257" r:id="rId3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28B5E0CD-66AD-9394-AD54-A919DE7B6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32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0" y="-853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endParaRPr lang="en-GB" dirty="0"/>
          </a:p>
        </p:txBody>
      </p:sp>
      <p:grpSp>
        <p:nvGrpSpPr>
          <p:cNvPr id="4" name="Group 4"/>
          <p:cNvGrpSpPr/>
          <p:nvPr/>
        </p:nvGrpSpPr>
        <p:grpSpPr>
          <a:xfrm>
            <a:off x="11572013" y="9353567"/>
            <a:ext cx="6857916" cy="718383"/>
            <a:chOff x="0" y="0"/>
            <a:chExt cx="1806200" cy="1892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06200" cy="189204"/>
            </a:xfrm>
            <a:custGeom>
              <a:avLst/>
              <a:gdLst/>
              <a:ahLst/>
              <a:cxnLst/>
              <a:rect l="l" t="t" r="r" b="b"/>
              <a:pathLst>
                <a:path w="1806200" h="189204">
                  <a:moveTo>
                    <a:pt x="0" y="0"/>
                  </a:moveTo>
                  <a:lnTo>
                    <a:pt x="1806200" y="0"/>
                  </a:lnTo>
                  <a:lnTo>
                    <a:pt x="1806200" y="189204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1B70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1572013" y="9397924"/>
            <a:ext cx="6715987" cy="537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CFEFF"/>
                </a:solidFill>
                <a:latin typeface="Tahoma"/>
              </a:rPr>
              <a:t>IQM National Inclusion Conference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BFCB4D4-66F3-3896-9160-0FC54D504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4648200"/>
            <a:ext cx="11343413" cy="5638800"/>
          </a:xfrm>
        </p:spPr>
        <p:txBody>
          <a:bodyPr>
            <a:normAutofit/>
          </a:bodyPr>
          <a:lstStyle/>
          <a:p>
            <a:r>
              <a:rPr lang="en-US" dirty="0"/>
              <a:t>Calculation of the Conversion Dates</a:t>
            </a:r>
          </a:p>
          <a:p>
            <a:pPr marL="400050" lvl="1" indent="0">
              <a:buNone/>
            </a:pPr>
            <a:r>
              <a:rPr lang="en-US" dirty="0"/>
              <a:t>These are the dates we use for short term, winnable targets. High quality attendance intervention makes sure the student and parent/carers are aware of this date. </a:t>
            </a:r>
          </a:p>
          <a:p>
            <a:pPr lvl="1"/>
            <a:r>
              <a:rPr lang="en-US" dirty="0"/>
              <a:t>First conversion date is 11 days into the new year</a:t>
            </a:r>
          </a:p>
          <a:p>
            <a:pPr lvl="1"/>
            <a:r>
              <a:rPr lang="en-US" dirty="0"/>
              <a:t>Then every 10 days thereafter, therefore, 18 conversion dates a year</a:t>
            </a:r>
          </a:p>
          <a:p>
            <a:r>
              <a:rPr lang="en-US" u="sng" dirty="0"/>
              <a:t>An example</a:t>
            </a:r>
          </a:p>
          <a:p>
            <a:pPr marL="400050" lvl="1" indent="0">
              <a:buNone/>
            </a:pPr>
            <a:r>
              <a:rPr lang="en-US" dirty="0"/>
              <a:t>If a student has gone on holiday at the beginning of September for 7 school days. They can only convert out of PA by the 7th conversion date.</a:t>
            </a:r>
          </a:p>
          <a:p>
            <a:pPr marL="400050" lvl="1" indent="0">
              <a:buNone/>
            </a:pPr>
            <a:r>
              <a:rPr lang="en-US" dirty="0"/>
              <a:t>The student would then need to attend every day until the next conversion date to </a:t>
            </a:r>
            <a:r>
              <a:rPr lang="en-US" b="1" dirty="0">
                <a:solidFill>
                  <a:srgbClr val="FF0000"/>
                </a:solidFill>
              </a:rPr>
              <a:t>stop them falling back into PA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262686A-921B-8BFE-B88C-2878E0ECA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622"/>
            <a:ext cx="16611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Students can have a maximum of 18 days off per year to avoid PA</a:t>
            </a:r>
            <a:endParaRPr lang="en-GB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B782204-F3A8-AFF8-D7F3-854F4BD75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0" y="1321641"/>
            <a:ext cx="5915691" cy="78049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56063FDB-DA55-094C-D4D9-662A43120A7F}"/>
              </a:ext>
            </a:extLst>
          </p:cNvPr>
          <p:cNvSpPr/>
          <p:nvPr/>
        </p:nvSpPr>
        <p:spPr>
          <a:xfrm>
            <a:off x="14970455" y="2476499"/>
            <a:ext cx="304801" cy="262780"/>
          </a:xfrm>
          <a:prstGeom prst="ellipse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54D29D9-67D8-FBA5-C6BE-FB2EA9265E82}"/>
              </a:ext>
            </a:extLst>
          </p:cNvPr>
          <p:cNvSpPr/>
          <p:nvPr/>
        </p:nvSpPr>
        <p:spPr>
          <a:xfrm>
            <a:off x="17047192" y="2061320"/>
            <a:ext cx="304801" cy="262780"/>
          </a:xfrm>
          <a:prstGeom prst="ellipse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DD52E71-CCD2-9D7A-25AD-967FAF1BB16E}"/>
              </a:ext>
            </a:extLst>
          </p:cNvPr>
          <p:cNvSpPr/>
          <p:nvPr/>
        </p:nvSpPr>
        <p:spPr>
          <a:xfrm>
            <a:off x="17047192" y="2476500"/>
            <a:ext cx="304801" cy="262780"/>
          </a:xfrm>
          <a:prstGeom prst="ellipse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512D59B-BA0B-3D2B-4999-CF14C5271366}"/>
              </a:ext>
            </a:extLst>
          </p:cNvPr>
          <p:cNvSpPr/>
          <p:nvPr/>
        </p:nvSpPr>
        <p:spPr>
          <a:xfrm>
            <a:off x="13196248" y="3966320"/>
            <a:ext cx="304801" cy="262780"/>
          </a:xfrm>
          <a:prstGeom prst="ellipse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574A4A2-D1E6-40BD-1702-18E807A5C5FD}"/>
              </a:ext>
            </a:extLst>
          </p:cNvPr>
          <p:cNvSpPr/>
          <p:nvPr/>
        </p:nvSpPr>
        <p:spPr>
          <a:xfrm>
            <a:off x="13209896" y="4360968"/>
            <a:ext cx="304801" cy="262780"/>
          </a:xfrm>
          <a:prstGeom prst="ellipse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9DA0AC-9DAA-41AF-61B7-1EC61F75AB62}"/>
              </a:ext>
            </a:extLst>
          </p:cNvPr>
          <p:cNvSpPr/>
          <p:nvPr/>
        </p:nvSpPr>
        <p:spPr>
          <a:xfrm>
            <a:off x="15226351" y="3966320"/>
            <a:ext cx="304801" cy="262780"/>
          </a:xfrm>
          <a:prstGeom prst="ellipse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3F6D30E-5009-8BFA-0DA6-B44087F296A2}"/>
              </a:ext>
            </a:extLst>
          </p:cNvPr>
          <p:cNvSpPr/>
          <p:nvPr/>
        </p:nvSpPr>
        <p:spPr>
          <a:xfrm>
            <a:off x="16298839" y="3973204"/>
            <a:ext cx="304801" cy="262780"/>
          </a:xfrm>
          <a:prstGeom prst="ellipse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42C5426-983B-CE42-95AA-E86F0908C36E}"/>
              </a:ext>
            </a:extLst>
          </p:cNvPr>
          <p:cNvSpPr/>
          <p:nvPr/>
        </p:nvSpPr>
        <p:spPr>
          <a:xfrm>
            <a:off x="16306799" y="4382576"/>
            <a:ext cx="304801" cy="262780"/>
          </a:xfrm>
          <a:prstGeom prst="ellipse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F265AF0-3AA3-2E1B-8087-B79540A9ED87}"/>
              </a:ext>
            </a:extLst>
          </p:cNvPr>
          <p:cNvSpPr/>
          <p:nvPr/>
        </p:nvSpPr>
        <p:spPr>
          <a:xfrm>
            <a:off x="12205648" y="5920224"/>
            <a:ext cx="304801" cy="262780"/>
          </a:xfrm>
          <a:prstGeom prst="ellipse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B1E5675-189D-0A89-B1BA-7AD5E4969CC8}"/>
              </a:ext>
            </a:extLst>
          </p:cNvPr>
          <p:cNvSpPr/>
          <p:nvPr/>
        </p:nvSpPr>
        <p:spPr>
          <a:xfrm>
            <a:off x="12205648" y="6502528"/>
            <a:ext cx="304801" cy="262780"/>
          </a:xfrm>
          <a:prstGeom prst="ellipse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AAC01CF-DA4D-7CB1-0788-BD013A144D09}"/>
              </a:ext>
            </a:extLst>
          </p:cNvPr>
          <p:cNvSpPr/>
          <p:nvPr/>
        </p:nvSpPr>
        <p:spPr>
          <a:xfrm>
            <a:off x="14235752" y="6121528"/>
            <a:ext cx="304801" cy="262780"/>
          </a:xfrm>
          <a:prstGeom prst="ellipse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B8F9C21-5301-C99F-E3E3-D318342EE061}"/>
              </a:ext>
            </a:extLst>
          </p:cNvPr>
          <p:cNvSpPr/>
          <p:nvPr/>
        </p:nvSpPr>
        <p:spPr>
          <a:xfrm>
            <a:off x="16306799" y="5912264"/>
            <a:ext cx="304801" cy="262780"/>
          </a:xfrm>
          <a:prstGeom prst="ellipse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931DB7A-6EDB-D5AC-B327-ADCA134D88CE}"/>
              </a:ext>
            </a:extLst>
          </p:cNvPr>
          <p:cNvSpPr/>
          <p:nvPr/>
        </p:nvSpPr>
        <p:spPr>
          <a:xfrm>
            <a:off x="16306799" y="6314872"/>
            <a:ext cx="304801" cy="262780"/>
          </a:xfrm>
          <a:prstGeom prst="ellipse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15C6B2E-D758-A127-E568-F01CD25EEE5F}"/>
              </a:ext>
            </a:extLst>
          </p:cNvPr>
          <p:cNvSpPr/>
          <p:nvPr/>
        </p:nvSpPr>
        <p:spPr>
          <a:xfrm>
            <a:off x="12420600" y="7873052"/>
            <a:ext cx="304801" cy="262780"/>
          </a:xfrm>
          <a:prstGeom prst="ellipse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E4184DD-A8FD-35CC-2858-BC294893E140}"/>
              </a:ext>
            </a:extLst>
          </p:cNvPr>
          <p:cNvSpPr/>
          <p:nvPr/>
        </p:nvSpPr>
        <p:spPr>
          <a:xfrm>
            <a:off x="12434248" y="8267700"/>
            <a:ext cx="304801" cy="262780"/>
          </a:xfrm>
          <a:prstGeom prst="ellipse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8F467E2-D632-733F-5D14-51C38DC41465}"/>
              </a:ext>
            </a:extLst>
          </p:cNvPr>
          <p:cNvSpPr/>
          <p:nvPr/>
        </p:nvSpPr>
        <p:spPr>
          <a:xfrm>
            <a:off x="14450703" y="8067472"/>
            <a:ext cx="304801" cy="262780"/>
          </a:xfrm>
          <a:prstGeom prst="ellipse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FA4D72C-B99D-0B21-1EED-6150B21C39E6}"/>
              </a:ext>
            </a:extLst>
          </p:cNvPr>
          <p:cNvSpPr/>
          <p:nvPr/>
        </p:nvSpPr>
        <p:spPr>
          <a:xfrm>
            <a:off x="14464351" y="8462120"/>
            <a:ext cx="304801" cy="262780"/>
          </a:xfrm>
          <a:prstGeom prst="ellipse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24F5632-E222-712F-F5A5-BA750EF826FE}"/>
              </a:ext>
            </a:extLst>
          </p:cNvPr>
          <p:cNvSpPr/>
          <p:nvPr/>
        </p:nvSpPr>
        <p:spPr>
          <a:xfrm>
            <a:off x="16508103" y="7859404"/>
            <a:ext cx="304801" cy="262780"/>
          </a:xfrm>
          <a:prstGeom prst="ellipse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Content Placeholder 10">
            <a:extLst>
              <a:ext uri="{FF2B5EF4-FFF2-40B4-BE49-F238E27FC236}">
                <a16:creationId xmlns:a16="http://schemas.microsoft.com/office/drawing/2014/main" id="{1D7F4FB8-DECB-15CB-2A56-1B197387701D}"/>
              </a:ext>
            </a:extLst>
          </p:cNvPr>
          <p:cNvSpPr txBox="1">
            <a:spLocks/>
          </p:cNvSpPr>
          <p:nvPr/>
        </p:nvSpPr>
        <p:spPr>
          <a:xfrm>
            <a:off x="242248" y="1244871"/>
            <a:ext cx="11485205" cy="3536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This is a WHOLE SCHOOL ATTACK.</a:t>
            </a:r>
          </a:p>
          <a:p>
            <a:r>
              <a:rPr lang="en-US" dirty="0"/>
              <a:t>Students targeted based on the number of days needed to attend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to come out of PA.</a:t>
            </a:r>
            <a:endParaRPr lang="en-US" dirty="0"/>
          </a:p>
          <a:p>
            <a:r>
              <a:rPr lang="en-US" dirty="0"/>
              <a:t>Communication to all staff on each conversion date.</a:t>
            </a:r>
          </a:p>
          <a:p>
            <a:r>
              <a:rPr lang="en-US" dirty="0"/>
              <a:t>Target cards printed and distributed to staff and students.</a:t>
            </a:r>
          </a:p>
          <a:p>
            <a:r>
              <a:rPr lang="en-US" dirty="0"/>
              <a:t>THEN WE ATTACK AGAIN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8D93F5BFFD5243A1963B60F3485A07" ma:contentTypeVersion="15" ma:contentTypeDescription="Create a new document." ma:contentTypeScope="" ma:versionID="45cba8a91e4b6768a2810845adf1c285">
  <xsd:schema xmlns:xsd="http://www.w3.org/2001/XMLSchema" xmlns:xs="http://www.w3.org/2001/XMLSchema" xmlns:p="http://schemas.microsoft.com/office/2006/metadata/properties" xmlns:ns2="259ce971-8e4f-45dd-970f-28b2c027d3e3" xmlns:ns3="6e3d52fe-50b3-4eff-a469-deeccc962dc4" targetNamespace="http://schemas.microsoft.com/office/2006/metadata/properties" ma:root="true" ma:fieldsID="a005b20fd4ec57cc7b4b0000cf229d05" ns2:_="" ns3:_="">
    <xsd:import namespace="259ce971-8e4f-45dd-970f-28b2c027d3e3"/>
    <xsd:import namespace="6e3d52fe-50b3-4eff-a469-deeccc962d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9ce971-8e4f-45dd-970f-28b2c027d3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e486aba-4ae0-446c-829b-2528bae80b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3d52fe-50b3-4eff-a469-deeccc962dc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25485df-fef4-433c-961e-91cf44355d6c}" ma:internalName="TaxCatchAll" ma:showField="CatchAllData" ma:web="6e3d52fe-50b3-4eff-a469-deeccc962d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59ce971-8e4f-45dd-970f-28b2c027d3e3">
      <Terms xmlns="http://schemas.microsoft.com/office/infopath/2007/PartnerControls"/>
    </lcf76f155ced4ddcb4097134ff3c332f>
    <TaxCatchAll xmlns="6e3d52fe-50b3-4eff-a469-deeccc962dc4" xsi:nil="true"/>
  </documentManagement>
</p:properties>
</file>

<file path=customXml/itemProps1.xml><?xml version="1.0" encoding="utf-8"?>
<ds:datastoreItem xmlns:ds="http://schemas.openxmlformats.org/officeDocument/2006/customXml" ds:itemID="{A886F365-59AB-4FC1-80E8-DA19D9FF32EE}"/>
</file>

<file path=customXml/itemProps2.xml><?xml version="1.0" encoding="utf-8"?>
<ds:datastoreItem xmlns:ds="http://schemas.openxmlformats.org/officeDocument/2006/customXml" ds:itemID="{E9DF6640-3D83-42BD-89BA-0D28B261002F}"/>
</file>

<file path=customXml/itemProps3.xml><?xml version="1.0" encoding="utf-8"?>
<ds:datastoreItem xmlns:ds="http://schemas.openxmlformats.org/officeDocument/2006/customXml" ds:itemID="{D48618F8-BAB3-4D85-ADFC-85C04F9F446E}"/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177</Words>
  <Application>Microsoft Office PowerPoint</Application>
  <PresentationFormat>Custom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Arial</vt:lpstr>
      <vt:lpstr>Tahoma</vt:lpstr>
      <vt:lpstr>Office Theme</vt:lpstr>
      <vt:lpstr>PowerPoint Presentation</vt:lpstr>
      <vt:lpstr>Students can have a maximum of 18 days off per year to avoid PA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for National Inclusion Conference</dc:title>
  <dc:creator>siona robson</dc:creator>
  <cp:lastModifiedBy>siona robson</cp:lastModifiedBy>
  <cp:revision>10</cp:revision>
  <dcterms:created xsi:type="dcterms:W3CDTF">2006-08-16T00:00:00Z</dcterms:created>
  <dcterms:modified xsi:type="dcterms:W3CDTF">2023-10-23T09:13:10Z</dcterms:modified>
  <dc:identifier>DAFuzO5b474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0x0101009A8D93F5BFFD5243A1963B60F3485A07</vt:lpwstr>
  </property>
</Properties>
</file>