
<file path=[Content_Types].xml><?xml version="1.0" encoding="utf-8"?>
<Types xmlns="http://schemas.openxmlformats.org/package/2006/content-types">
  <Default Extension="fntdata" ContentType="application/x-fontdata"/>
  <Default Extension="jfif" ContentType="image/jpeg"/>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slideLayouts/slideLayout5.xml" ContentType="application/vnd.openxmlformats-officedocument.presentationml.slideLayout+xml"/>
  <Override PartName="/ppt/notesSlides/notesSlide3.xml" ContentType="application/vnd.openxmlformats-officedocument.presentationml.notesSlide+xml"/>
  <Override PartName="/ppt/notesSlides/notesSlide4.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notesSlides/notesSlide5.xml" ContentType="application/vnd.openxmlformats-officedocument.presentationml.notesSlide+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ppt/revisionInfo.xml" ContentType="application/vnd.ms-powerpoint.revisioninfo+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notesMasterIdLst>
    <p:notesMasterId r:id="rId24"/>
  </p:notesMasterIdLst>
  <p:sldIdLst>
    <p:sldId id="256" r:id="rId3"/>
    <p:sldId id="257" r:id="rId4"/>
    <p:sldId id="258" r:id="rId5"/>
    <p:sldId id="264" r:id="rId6"/>
    <p:sldId id="265" r:id="rId7"/>
    <p:sldId id="260" r:id="rId8"/>
    <p:sldId id="262" r:id="rId9"/>
    <p:sldId id="261" r:id="rId10"/>
    <p:sldId id="818" r:id="rId11"/>
    <p:sldId id="821" r:id="rId12"/>
    <p:sldId id="822" r:id="rId13"/>
    <p:sldId id="823" r:id="rId14"/>
    <p:sldId id="824" r:id="rId15"/>
    <p:sldId id="825" r:id="rId16"/>
    <p:sldId id="826" r:id="rId17"/>
    <p:sldId id="841" r:id="rId18"/>
    <p:sldId id="831" r:id="rId19"/>
    <p:sldId id="830" r:id="rId20"/>
    <p:sldId id="832" r:id="rId21"/>
    <p:sldId id="812" r:id="rId22"/>
    <p:sldId id="259" r:id="rId23"/>
  </p:sldIdLst>
  <p:sldSz cx="18288000" cy="10287000"/>
  <p:notesSz cx="6858000" cy="9144000"/>
  <p:embeddedFontLst>
    <p:embeddedFont>
      <p:font typeface="Calibri" panose="020F0502020204030204" pitchFamily="34" charset="0"/>
      <p:regular r:id="rId25"/>
      <p:bold r:id="rId26"/>
      <p:italic r:id="rId27"/>
      <p:boldItalic r:id="rId28"/>
    </p:embeddedFont>
    <p:embeddedFont>
      <p:font typeface="Calibri Light" panose="020F0302020204030204" pitchFamily="34" charset="0"/>
      <p:regular r:id="rId29"/>
      <p:italic r:id="rId30"/>
    </p:embeddedFont>
    <p:embeddedFont>
      <p:font typeface="Helvetica" panose="020B0604020202020204" pitchFamily="34" charset="0"/>
      <p:regular r:id="rId31"/>
      <p:bold r:id="rId32"/>
      <p:italic r:id="rId33"/>
      <p:boldItalic r:id="rId34"/>
    </p:embeddedFont>
    <p:embeddedFont>
      <p:font typeface="Helvetica Light" panose="020B0604020202020204" charset="0"/>
      <p:regular r:id="rId35"/>
    </p:embeddedFont>
    <p:embeddedFont>
      <p:font typeface="Montserrat" panose="00000500000000000000" pitchFamily="2" charset="0"/>
      <p:regular r:id="rId36"/>
      <p:bold r:id="rId37"/>
      <p:italic r:id="rId38"/>
      <p:boldItalic r:id="rId39"/>
    </p:embeddedFont>
    <p:embeddedFont>
      <p:font typeface="Open Sans" panose="020B0606030504020204" pitchFamily="34" charset="0"/>
      <p:regular r:id="rId40"/>
      <p:bold r:id="rId41"/>
      <p:italic r:id="rId42"/>
      <p:boldItalic r:id="rId43"/>
    </p:embeddedFont>
    <p:embeddedFont>
      <p:font typeface="Tahoma" panose="020B0604030504040204" pitchFamily="34" charset="0"/>
      <p:regular r:id="rId44"/>
      <p:bold r:id="rId45"/>
    </p:embeddedFont>
    <p:embeddedFont>
      <p:font typeface="Tahoma Bold" panose="020B0804030504040204" pitchFamily="34" charset="0"/>
      <p:regular r:id="rId46"/>
      <p:bold r:id="rId4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F9000"/>
    <a:srgbClr val="FFC000"/>
    <a:srgbClr val="FFD966"/>
    <a:srgbClr val="8E3900"/>
    <a:srgbClr val="B84A00"/>
    <a:srgbClr val="FFFF99"/>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850E671-7016-41B5-9EB0-986C938C9E39}" v="1163" dt="2023-10-24T18:05:25.95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68" d="100"/>
          <a:sy n="68" d="100"/>
        </p:scale>
        <p:origin x="78" y="-81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2.fntdata"/><Relationship Id="rId39" Type="http://schemas.openxmlformats.org/officeDocument/2006/relationships/font" Target="fonts/font15.fntdata"/><Relationship Id="rId21" Type="http://schemas.openxmlformats.org/officeDocument/2006/relationships/slide" Target="slides/slide19.xml"/><Relationship Id="rId34" Type="http://schemas.openxmlformats.org/officeDocument/2006/relationships/font" Target="fonts/font10.fntdata"/><Relationship Id="rId42" Type="http://schemas.openxmlformats.org/officeDocument/2006/relationships/font" Target="fonts/font18.fntdata"/><Relationship Id="rId47" Type="http://schemas.openxmlformats.org/officeDocument/2006/relationships/font" Target="fonts/font23.fntdata"/><Relationship Id="rId50"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font" Target="fonts/font5.fntdata"/><Relationship Id="rId11" Type="http://schemas.openxmlformats.org/officeDocument/2006/relationships/slide" Target="slides/slide9.xml"/><Relationship Id="rId24" Type="http://schemas.openxmlformats.org/officeDocument/2006/relationships/notesMaster" Target="notesMasters/notesMaster1.xml"/><Relationship Id="rId32" Type="http://schemas.openxmlformats.org/officeDocument/2006/relationships/font" Target="fonts/font8.fntdata"/><Relationship Id="rId37" Type="http://schemas.openxmlformats.org/officeDocument/2006/relationships/font" Target="fonts/font13.fntdata"/><Relationship Id="rId40" Type="http://schemas.openxmlformats.org/officeDocument/2006/relationships/font" Target="fonts/font16.fntdata"/><Relationship Id="rId45" Type="http://schemas.openxmlformats.org/officeDocument/2006/relationships/font" Target="fonts/font21.fntdata"/><Relationship Id="rId53" Type="http://schemas.openxmlformats.org/officeDocument/2006/relationships/customXml" Target="../customXml/item1.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7.fntdata"/><Relationship Id="rId44" Type="http://schemas.openxmlformats.org/officeDocument/2006/relationships/font" Target="fonts/font20.fntdata"/><Relationship Id="rId52" Type="http://schemas.microsoft.com/office/2015/10/relationships/revisionInfo" Target="revisionInfo.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font" Target="fonts/font11.fntdata"/><Relationship Id="rId43" Type="http://schemas.openxmlformats.org/officeDocument/2006/relationships/font" Target="fonts/font19.fntdata"/><Relationship Id="rId48"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font" Target="fonts/font14.fntdata"/><Relationship Id="rId46" Type="http://schemas.openxmlformats.org/officeDocument/2006/relationships/font" Target="fonts/font22.fntdata"/><Relationship Id="rId20" Type="http://schemas.openxmlformats.org/officeDocument/2006/relationships/slide" Target="slides/slide18.xml"/><Relationship Id="rId41" Type="http://schemas.openxmlformats.org/officeDocument/2006/relationships/font" Target="fonts/font17.fntdata"/><Relationship Id="rId54" Type="http://schemas.openxmlformats.org/officeDocument/2006/relationships/customXml" Target="../customXml/item2.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font" Target="fonts/font4.fntdata"/><Relationship Id="rId36" Type="http://schemas.openxmlformats.org/officeDocument/2006/relationships/font" Target="fonts/font12.fntdata"/><Relationship Id="rId49"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E9C759C-F635-4380-A203-7FA757E68AA6}" type="datetimeFigureOut">
              <a:rPr lang="en-GB" smtClean="0"/>
              <a:t>24/11/2023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6727A3A-26E4-43CD-B5BE-F1352340181D}" type="slidenum">
              <a:rPr lang="en-GB" smtClean="0"/>
              <a:t>‹#›</a:t>
            </a:fld>
            <a:endParaRPr lang="en-GB"/>
          </a:p>
        </p:txBody>
      </p:sp>
    </p:spTree>
    <p:extLst>
      <p:ext uri="{BB962C8B-B14F-4D97-AF65-F5344CB8AC3E}">
        <p14:creationId xmlns:p14="http://schemas.microsoft.com/office/powerpoint/2010/main" val="13322132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6727A3A-26E4-43CD-B5BE-F1352340181D}" type="slidenum">
              <a:rPr lang="en-GB" smtClean="0"/>
              <a:t>2</a:t>
            </a:fld>
            <a:endParaRPr lang="en-GB"/>
          </a:p>
        </p:txBody>
      </p:sp>
    </p:spTree>
    <p:extLst>
      <p:ext uri="{BB962C8B-B14F-4D97-AF65-F5344CB8AC3E}">
        <p14:creationId xmlns:p14="http://schemas.microsoft.com/office/powerpoint/2010/main" val="27063237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6727A3A-26E4-43CD-B5BE-F1352340181D}" type="slidenum">
              <a:rPr lang="en-GB" smtClean="0"/>
              <a:t>9</a:t>
            </a:fld>
            <a:endParaRPr lang="en-GB"/>
          </a:p>
        </p:txBody>
      </p:sp>
    </p:spTree>
    <p:extLst>
      <p:ext uri="{BB962C8B-B14F-4D97-AF65-F5344CB8AC3E}">
        <p14:creationId xmlns:p14="http://schemas.microsoft.com/office/powerpoint/2010/main" val="32545541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6727A3A-26E4-43CD-B5BE-F1352340181D}" type="slidenum">
              <a:rPr lang="en-GB" smtClean="0"/>
              <a:t>10</a:t>
            </a:fld>
            <a:endParaRPr lang="en-GB"/>
          </a:p>
        </p:txBody>
      </p:sp>
    </p:spTree>
    <p:extLst>
      <p:ext uri="{BB962C8B-B14F-4D97-AF65-F5344CB8AC3E}">
        <p14:creationId xmlns:p14="http://schemas.microsoft.com/office/powerpoint/2010/main" val="8726115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6727A3A-26E4-43CD-B5BE-F1352340181D}" type="slidenum">
              <a:rPr lang="en-GB" smtClean="0"/>
              <a:t>16</a:t>
            </a:fld>
            <a:endParaRPr lang="en-GB"/>
          </a:p>
        </p:txBody>
      </p:sp>
    </p:spTree>
    <p:extLst>
      <p:ext uri="{BB962C8B-B14F-4D97-AF65-F5344CB8AC3E}">
        <p14:creationId xmlns:p14="http://schemas.microsoft.com/office/powerpoint/2010/main" val="23385634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6727A3A-26E4-43CD-B5BE-F1352340181D}" type="slidenum">
              <a:rPr lang="en-GB" smtClean="0"/>
              <a:t>17</a:t>
            </a:fld>
            <a:endParaRPr lang="en-GB"/>
          </a:p>
        </p:txBody>
      </p:sp>
    </p:spTree>
    <p:extLst>
      <p:ext uri="{BB962C8B-B14F-4D97-AF65-F5344CB8AC3E}">
        <p14:creationId xmlns:p14="http://schemas.microsoft.com/office/powerpoint/2010/main" val="37243357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6727A3A-26E4-43CD-B5BE-F1352340181D}" type="slidenum">
              <a:rPr lang="en-GB" smtClean="0"/>
              <a:t>18</a:t>
            </a:fld>
            <a:endParaRPr lang="en-GB"/>
          </a:p>
        </p:txBody>
      </p:sp>
    </p:spTree>
    <p:extLst>
      <p:ext uri="{BB962C8B-B14F-4D97-AF65-F5344CB8AC3E}">
        <p14:creationId xmlns:p14="http://schemas.microsoft.com/office/powerpoint/2010/main" val="20327628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6727A3A-26E4-43CD-B5BE-F1352340181D}" type="slidenum">
              <a:rPr lang="en-GB" smtClean="0"/>
              <a:t>19</a:t>
            </a:fld>
            <a:endParaRPr lang="en-GB"/>
          </a:p>
        </p:txBody>
      </p:sp>
    </p:spTree>
    <p:extLst>
      <p:ext uri="{BB962C8B-B14F-4D97-AF65-F5344CB8AC3E}">
        <p14:creationId xmlns:p14="http://schemas.microsoft.com/office/powerpoint/2010/main" val="39299636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6727A3A-26E4-43CD-B5BE-F1352340181D}" type="slidenum">
              <a:rPr lang="en-GB" smtClean="0"/>
              <a:t>20</a:t>
            </a:fld>
            <a:endParaRPr lang="en-GB"/>
          </a:p>
        </p:txBody>
      </p:sp>
    </p:spTree>
    <p:extLst>
      <p:ext uri="{BB962C8B-B14F-4D97-AF65-F5344CB8AC3E}">
        <p14:creationId xmlns:p14="http://schemas.microsoft.com/office/powerpoint/2010/main" val="26165140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le Only">
    <p:bg>
      <p:bgPr>
        <a:gradFill>
          <a:gsLst>
            <a:gs pos="0">
              <a:srgbClr val="EFEDEE"/>
            </a:gs>
            <a:gs pos="53000">
              <a:srgbClr val="F1EFF0"/>
            </a:gs>
            <a:gs pos="77000">
              <a:srgbClr val="EFEDEE"/>
            </a:gs>
            <a:gs pos="100000">
              <a:srgbClr val="EFEBEC"/>
            </a:gs>
          </a:gsLst>
          <a:lin ang="5400000" scaled="1"/>
        </a:gra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AEDF2B47-7C58-458B-A014-B081B81A8D06}"/>
              </a:ext>
            </a:extLst>
          </p:cNvPr>
          <p:cNvGrpSpPr/>
          <p:nvPr userDrawn="1"/>
        </p:nvGrpSpPr>
        <p:grpSpPr>
          <a:xfrm>
            <a:off x="18867963" y="2"/>
            <a:ext cx="3295046" cy="2724149"/>
            <a:chOff x="12554553" y="1"/>
            <a:chExt cx="1647523" cy="1816099"/>
          </a:xfrm>
        </p:grpSpPr>
        <p:sp>
          <p:nvSpPr>
            <p:cNvPr id="4" name="Rectangle: Folded Corner 3">
              <a:extLst>
                <a:ext uri="{FF2B5EF4-FFF2-40B4-BE49-F238E27FC236}">
                  <a16:creationId xmlns:a16="http://schemas.microsoft.com/office/drawing/2014/main" id="{C7ACA455-4437-4416-A6F0-33D534A6AE9F}"/>
                </a:ext>
              </a:extLst>
            </p:cNvPr>
            <p:cNvSpPr/>
            <p:nvPr userDrawn="1"/>
          </p:nvSpPr>
          <p:spPr>
            <a:xfrm>
              <a:off x="12554553" y="1"/>
              <a:ext cx="1644047" cy="1816099"/>
            </a:xfrm>
            <a:prstGeom prst="foldedCorner">
              <a:avLst/>
            </a:prstGeom>
            <a:ln>
              <a:noFill/>
            </a:ln>
            <a:effectLst>
              <a:outerShdw blurRad="101600" dist="63500" dir="2700000" algn="tl" rotWithShape="0">
                <a:prstClr val="black">
                  <a:alpha val="40000"/>
                </a:prstClr>
              </a:outerShdw>
            </a:effectLst>
          </p:spPr>
          <p:style>
            <a:lnRef idx="2">
              <a:schemeClr val="accent4">
                <a:shade val="50000"/>
              </a:schemeClr>
            </a:lnRef>
            <a:fillRef idx="1">
              <a:schemeClr val="accent4"/>
            </a:fillRef>
            <a:effectRef idx="0">
              <a:schemeClr val="accent4"/>
            </a:effectRef>
            <a:fontRef idx="minor">
              <a:schemeClr val="lt1"/>
            </a:fontRef>
          </p:style>
          <p:txBody>
            <a:bodyPr rIns="0" rtlCol="0" anchor="t"/>
            <a:lstStyle/>
            <a:p>
              <a:r>
                <a:rPr lang="en-US" sz="2100">
                  <a:solidFill>
                    <a:schemeClr val="accent2">
                      <a:lumMod val="50000"/>
                    </a:schemeClr>
                  </a:solidFill>
                </a:rPr>
                <a:t>To insert your own icons*:</a:t>
              </a:r>
            </a:p>
            <a:p>
              <a:endParaRPr lang="en-US" sz="2100">
                <a:solidFill>
                  <a:schemeClr val="accent2">
                    <a:lumMod val="50000"/>
                  </a:schemeClr>
                </a:solidFill>
              </a:endParaRPr>
            </a:p>
            <a:p>
              <a:r>
                <a:rPr lang="en-US" sz="2100" b="1">
                  <a:solidFill>
                    <a:schemeClr val="accent2">
                      <a:lumMod val="50000"/>
                    </a:schemeClr>
                  </a:solidFill>
                </a:rPr>
                <a:t>Insert</a:t>
              </a:r>
              <a:r>
                <a:rPr lang="en-US" sz="2100">
                  <a:solidFill>
                    <a:schemeClr val="accent2">
                      <a:lumMod val="50000"/>
                    </a:schemeClr>
                  </a:solidFill>
                </a:rPr>
                <a:t> &gt;&gt; </a:t>
              </a:r>
              <a:r>
                <a:rPr lang="en-US" sz="2100" b="1">
                  <a:solidFill>
                    <a:schemeClr val="accent2">
                      <a:lumMod val="50000"/>
                    </a:schemeClr>
                  </a:solidFill>
                </a:rPr>
                <a:t>Icons</a:t>
              </a:r>
            </a:p>
            <a:p>
              <a:endParaRPr lang="en-US" sz="2100">
                <a:solidFill>
                  <a:schemeClr val="accent2">
                    <a:lumMod val="50000"/>
                  </a:schemeClr>
                </a:solidFill>
              </a:endParaRPr>
            </a:p>
            <a:p>
              <a:r>
                <a:rPr lang="en-US" sz="1800" i="1">
                  <a:solidFill>
                    <a:schemeClr val="accent2">
                      <a:lumMod val="50000"/>
                    </a:schemeClr>
                  </a:solidFill>
                </a:rPr>
                <a:t>(*Only available to Office 365 subscribers)</a:t>
              </a:r>
            </a:p>
          </p:txBody>
        </p:sp>
        <p:pic>
          <p:nvPicPr>
            <p:cNvPr id="5" name="Picture 4">
              <a:extLst>
                <a:ext uri="{FF2B5EF4-FFF2-40B4-BE49-F238E27FC236}">
                  <a16:creationId xmlns:a16="http://schemas.microsoft.com/office/drawing/2014/main" id="{7180DD64-6AC6-41B8-826F-6BE55763C657}"/>
                </a:ext>
              </a:extLst>
            </p:cNvPr>
            <p:cNvPicPr>
              <a:picLocks noChangeAspect="1"/>
            </p:cNvPicPr>
            <p:nvPr userDrawn="1"/>
          </p:nvPicPr>
          <p:blipFill>
            <a:blip r:embed="rId2"/>
            <a:stretch>
              <a:fillRect/>
            </a:stretch>
          </p:blipFill>
          <p:spPr>
            <a:xfrm>
              <a:off x="13802026" y="424090"/>
              <a:ext cx="400050" cy="657225"/>
            </a:xfrm>
            <a:prstGeom prst="rect">
              <a:avLst/>
            </a:prstGeom>
          </p:spPr>
        </p:pic>
      </p:grpSp>
      <p:sp>
        <p:nvSpPr>
          <p:cNvPr id="6" name="Title 5">
            <a:extLst>
              <a:ext uri="{FF2B5EF4-FFF2-40B4-BE49-F238E27FC236}">
                <a16:creationId xmlns:a16="http://schemas.microsoft.com/office/drawing/2014/main" id="{F03BF9FD-DA0F-4739-9B69-0A2D712E7D83}"/>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7593273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11/24/2023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11/24/2023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11/24/2023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12.xml"/><Relationship Id="rId4" Type="http://schemas.openxmlformats.org/officeDocument/2006/relationships/hyperlink" Target="http://www.presentationgo.com/" TargetMode="Externa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11/24/2023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a:gsLst>
            <a:gs pos="0">
              <a:srgbClr val="EFEDEE"/>
            </a:gs>
            <a:gs pos="53000">
              <a:srgbClr val="F1EFF0"/>
            </a:gs>
            <a:gs pos="77000">
              <a:srgbClr val="EFEDEE"/>
            </a:gs>
            <a:gs pos="100000">
              <a:srgbClr val="EFEBEC"/>
            </a:gs>
          </a:gsLst>
          <a:lin ang="5400000" scaled="1"/>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159498"/>
            <a:ext cx="15773400" cy="1108584"/>
          </a:xfrm>
          <a:prstGeom prst="rect">
            <a:avLst/>
          </a:prstGeom>
        </p:spPr>
        <p:txBody>
          <a:bodyPr rIns="0">
            <a:normAutofit/>
          </a:bodyPr>
          <a:lstStyle/>
          <a:p>
            <a:pPr marL="0" lvl="0"/>
            <a:r>
              <a:rPr lang="en-US"/>
              <a:t>Click to edit Master title style</a:t>
            </a:r>
          </a:p>
        </p:txBody>
      </p:sp>
      <p:sp>
        <p:nvSpPr>
          <p:cNvPr id="3" name="Text Placeholder 2"/>
          <p:cNvSpPr>
            <a:spLocks noGrp="1"/>
          </p:cNvSpPr>
          <p:nvPr>
            <p:ph type="body" idx="1"/>
          </p:nvPr>
        </p:nvSpPr>
        <p:spPr>
          <a:xfrm>
            <a:off x="1257300" y="1828801"/>
            <a:ext cx="15773400" cy="743664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Rectangle 8"/>
          <p:cNvSpPr/>
          <p:nvPr userDrawn="1"/>
        </p:nvSpPr>
        <p:spPr>
          <a:xfrm>
            <a:off x="0" y="9458866"/>
            <a:ext cx="18288000" cy="8281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bIns="137160"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225" normalizeH="0" baseline="0" noProof="0" dirty="0">
                <a:ln>
                  <a:noFill/>
                </a:ln>
                <a:solidFill>
                  <a:prstClr val="white">
                    <a:lumMod val="75000"/>
                  </a:prstClr>
                </a:solidFill>
                <a:effectLst/>
                <a:uLnTx/>
                <a:uFillTx/>
                <a:latin typeface="+mn-lt"/>
                <a:ea typeface="+mn-ea"/>
                <a:cs typeface="+mn-cs"/>
              </a:rPr>
              <a:t>www.</a:t>
            </a:r>
            <a:r>
              <a:rPr kumimoji="0" lang="en-US" sz="4800" b="0" i="0" u="none" strike="noStrike" kern="1200" cap="none" spc="225" normalizeH="0" baseline="0" noProof="0" dirty="0">
                <a:ln>
                  <a:noFill/>
                </a:ln>
                <a:solidFill>
                  <a:prstClr val="black">
                    <a:lumMod val="85000"/>
                    <a:lumOff val="15000"/>
                  </a:prstClr>
                </a:solidFill>
                <a:effectLst/>
                <a:uLnTx/>
                <a:uFillTx/>
                <a:latin typeface="+mn-lt"/>
                <a:ea typeface="+mn-ea"/>
                <a:cs typeface="+mn-cs"/>
              </a:rPr>
              <a:t>presentationgo</a:t>
            </a:r>
            <a:r>
              <a:rPr kumimoji="0" lang="en-US" sz="4800" b="0" i="0" u="none" strike="noStrike" kern="1200" cap="none" spc="225" normalizeH="0" baseline="0" noProof="0" dirty="0">
                <a:ln>
                  <a:noFill/>
                </a:ln>
                <a:solidFill>
                  <a:prstClr val="white">
                    <a:lumMod val="75000"/>
                  </a:prstClr>
                </a:solidFill>
                <a:effectLst/>
                <a:uLnTx/>
                <a:uFillTx/>
                <a:latin typeface="+mn-lt"/>
                <a:ea typeface="+mn-ea"/>
                <a:cs typeface="+mn-cs"/>
              </a:rPr>
              <a:t>.com</a:t>
            </a:r>
          </a:p>
        </p:txBody>
      </p:sp>
      <p:sp>
        <p:nvSpPr>
          <p:cNvPr id="23" name="Freeform 22"/>
          <p:cNvSpPr/>
          <p:nvPr userDrawn="1"/>
        </p:nvSpPr>
        <p:spPr>
          <a:xfrm rot="5400000">
            <a:off x="274730" y="31932"/>
            <a:ext cx="554244" cy="1141804"/>
          </a:xfrm>
          <a:custGeom>
            <a:avLst/>
            <a:gdLst>
              <a:gd name="connsiteX0" fmla="*/ 210916 w 1034764"/>
              <a:gd name="connsiteY0" fmla="*/ 535701 h 1598797"/>
              <a:gd name="connsiteX1" fmla="*/ 331908 w 1034764"/>
              <a:gd name="connsiteY1" fmla="*/ 284049 h 1598797"/>
              <a:gd name="connsiteX2" fmla="*/ 741774 w 1034764"/>
              <a:gd name="connsiteY2" fmla="*/ 315409 h 1598797"/>
              <a:gd name="connsiteX3" fmla="*/ 403935 w 1034764"/>
              <a:gd name="connsiteY3" fmla="*/ 375418 h 1598797"/>
              <a:gd name="connsiteX4" fmla="*/ 266699 w 1034764"/>
              <a:gd name="connsiteY4" fmla="*/ 689905 h 1598797"/>
              <a:gd name="connsiteX5" fmla="*/ 266698 w 1034764"/>
              <a:gd name="connsiteY5" fmla="*/ 689907 h 1598797"/>
              <a:gd name="connsiteX6" fmla="*/ 210916 w 1034764"/>
              <a:gd name="connsiteY6" fmla="*/ 535701 h 1598797"/>
              <a:gd name="connsiteX7" fmla="*/ 134938 w 1034764"/>
              <a:gd name="connsiteY7" fmla="*/ 517381 h 1598797"/>
              <a:gd name="connsiteX8" fmla="*/ 517383 w 1034764"/>
              <a:gd name="connsiteY8" fmla="*/ 899826 h 1598797"/>
              <a:gd name="connsiteX9" fmla="*/ 899828 w 1034764"/>
              <a:gd name="connsiteY9" fmla="*/ 517381 h 1598797"/>
              <a:gd name="connsiteX10" fmla="*/ 517383 w 1034764"/>
              <a:gd name="connsiteY10" fmla="*/ 134936 h 1598797"/>
              <a:gd name="connsiteX11" fmla="*/ 134938 w 1034764"/>
              <a:gd name="connsiteY11" fmla="*/ 517381 h 1598797"/>
              <a:gd name="connsiteX12" fmla="*/ 0 w 1034764"/>
              <a:gd name="connsiteY12" fmla="*/ 517382 h 1598797"/>
              <a:gd name="connsiteX13" fmla="*/ 517382 w 1034764"/>
              <a:gd name="connsiteY13" fmla="*/ 0 h 1598797"/>
              <a:gd name="connsiteX14" fmla="*/ 1034764 w 1034764"/>
              <a:gd name="connsiteY14" fmla="*/ 517382 h 1598797"/>
              <a:gd name="connsiteX15" fmla="*/ 621653 w 1034764"/>
              <a:gd name="connsiteY15" fmla="*/ 1024253 h 1598797"/>
              <a:gd name="connsiteX16" fmla="*/ 620527 w 1034764"/>
              <a:gd name="connsiteY16" fmla="*/ 1024366 h 1598797"/>
              <a:gd name="connsiteX17" fmla="*/ 662992 w 1034764"/>
              <a:gd name="connsiteY17" fmla="*/ 1598797 h 1598797"/>
              <a:gd name="connsiteX18" fmla="*/ 371775 w 1034764"/>
              <a:gd name="connsiteY18" fmla="*/ 1598797 h 1598797"/>
              <a:gd name="connsiteX19" fmla="*/ 414241 w 1034764"/>
              <a:gd name="connsiteY19" fmla="*/ 1024367 h 1598797"/>
              <a:gd name="connsiteX20" fmla="*/ 413112 w 1034764"/>
              <a:gd name="connsiteY20" fmla="*/ 1024253 h 1598797"/>
              <a:gd name="connsiteX21" fmla="*/ 0 w 1034764"/>
              <a:gd name="connsiteY21" fmla="*/ 517382 h 1598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34764" h="1598797">
                <a:moveTo>
                  <a:pt x="210916" y="535701"/>
                </a:moveTo>
                <a:cubicBezTo>
                  <a:pt x="207764" y="443901"/>
                  <a:pt x="249915" y="348683"/>
                  <a:pt x="331908" y="284049"/>
                </a:cubicBezTo>
                <a:cubicBezTo>
                  <a:pt x="463097" y="180634"/>
                  <a:pt x="646600" y="194675"/>
                  <a:pt x="741774" y="315409"/>
                </a:cubicBezTo>
                <a:cubicBezTo>
                  <a:pt x="631231" y="275026"/>
                  <a:pt x="502220" y="297941"/>
                  <a:pt x="403935" y="375418"/>
                </a:cubicBezTo>
                <a:cubicBezTo>
                  <a:pt x="305650" y="452895"/>
                  <a:pt x="253243" y="572989"/>
                  <a:pt x="266699" y="689905"/>
                </a:cubicBezTo>
                <a:lnTo>
                  <a:pt x="266698" y="689907"/>
                </a:lnTo>
                <a:cubicBezTo>
                  <a:pt x="231008" y="644631"/>
                  <a:pt x="212807" y="590781"/>
                  <a:pt x="210916" y="535701"/>
                </a:cubicBezTo>
                <a:close/>
                <a:moveTo>
                  <a:pt x="134938" y="517381"/>
                </a:moveTo>
                <a:cubicBezTo>
                  <a:pt x="134938" y="728600"/>
                  <a:pt x="306164" y="899826"/>
                  <a:pt x="517383" y="899826"/>
                </a:cubicBezTo>
                <a:cubicBezTo>
                  <a:pt x="728602" y="899826"/>
                  <a:pt x="899828" y="728600"/>
                  <a:pt x="899828" y="517381"/>
                </a:cubicBezTo>
                <a:cubicBezTo>
                  <a:pt x="899828" y="306162"/>
                  <a:pt x="728602" y="134936"/>
                  <a:pt x="517383" y="134936"/>
                </a:cubicBezTo>
                <a:cubicBezTo>
                  <a:pt x="306164" y="134936"/>
                  <a:pt x="134938" y="306162"/>
                  <a:pt x="134938" y="517381"/>
                </a:cubicBezTo>
                <a:close/>
                <a:moveTo>
                  <a:pt x="0" y="517382"/>
                </a:moveTo>
                <a:cubicBezTo>
                  <a:pt x="0" y="231640"/>
                  <a:pt x="231640" y="0"/>
                  <a:pt x="517382" y="0"/>
                </a:cubicBezTo>
                <a:cubicBezTo>
                  <a:pt x="803124" y="0"/>
                  <a:pt x="1034764" y="231640"/>
                  <a:pt x="1034764" y="517382"/>
                </a:cubicBezTo>
                <a:cubicBezTo>
                  <a:pt x="1034764" y="767406"/>
                  <a:pt x="857415" y="976008"/>
                  <a:pt x="621653" y="1024253"/>
                </a:cubicBezTo>
                <a:lnTo>
                  <a:pt x="620527" y="1024366"/>
                </a:lnTo>
                <a:lnTo>
                  <a:pt x="662992" y="1598797"/>
                </a:lnTo>
                <a:lnTo>
                  <a:pt x="371775" y="1598797"/>
                </a:lnTo>
                <a:lnTo>
                  <a:pt x="414241" y="1024367"/>
                </a:lnTo>
                <a:lnTo>
                  <a:pt x="413112" y="1024253"/>
                </a:lnTo>
                <a:cubicBezTo>
                  <a:pt x="177349" y="976008"/>
                  <a:pt x="0" y="767406"/>
                  <a:pt x="0" y="517382"/>
                </a:cubicBezTo>
                <a:close/>
              </a:path>
            </a:pathLst>
          </a:custGeom>
          <a:solidFill>
            <a:schemeClr val="bg1"/>
          </a:solidFill>
          <a:ln>
            <a:noFill/>
          </a:ln>
          <a:effectLst>
            <a:outerShdw blurRad="12700" dist="12700" dir="2700000" algn="tl" rotWithShape="0">
              <a:schemeClr val="bg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sz="2700"/>
          </a:p>
        </p:txBody>
      </p:sp>
      <p:grpSp>
        <p:nvGrpSpPr>
          <p:cNvPr id="8" name="Group 7"/>
          <p:cNvGrpSpPr/>
          <p:nvPr userDrawn="1"/>
        </p:nvGrpSpPr>
        <p:grpSpPr>
          <a:xfrm>
            <a:off x="-3309815" y="-110706"/>
            <a:ext cx="2966060" cy="872049"/>
            <a:chOff x="-2096383" y="21447"/>
            <a:chExt cx="1483030" cy="581366"/>
          </a:xfrm>
        </p:grpSpPr>
        <p:sp>
          <p:nvSpPr>
            <p:cNvPr id="10" name="TextBox 9"/>
            <p:cNvSpPr txBox="1"/>
            <p:nvPr userDrawn="1"/>
          </p:nvSpPr>
          <p:spPr>
            <a:xfrm>
              <a:off x="-2096383" y="21447"/>
              <a:ext cx="228588" cy="215443"/>
            </a:xfrm>
            <a:prstGeom prst="rect">
              <a:avLst/>
            </a:prstGeom>
            <a:noFill/>
          </p:spPr>
          <p:txBody>
            <a:bodyPr wrap="none" rtlCol="0">
              <a:spAutoFit/>
            </a:bodyPr>
            <a:lstStyle/>
            <a:p>
              <a:r>
                <a:rPr lang="en-US" sz="1500" dirty="0">
                  <a:latin typeface="Open Sans" panose="020B0606030504020204" pitchFamily="34" charset="0"/>
                  <a:ea typeface="Open Sans" panose="020B0606030504020204" pitchFamily="34" charset="0"/>
                  <a:cs typeface="Open Sans" panose="020B0606030504020204" pitchFamily="34" charset="0"/>
                </a:rPr>
                <a:t>By:</a:t>
              </a:r>
            </a:p>
          </p:txBody>
        </p:sp>
        <p:sp>
          <p:nvSpPr>
            <p:cNvPr id="11" name="TextBox 10"/>
            <p:cNvSpPr txBox="1"/>
            <p:nvPr userDrawn="1"/>
          </p:nvSpPr>
          <p:spPr>
            <a:xfrm>
              <a:off x="-1002010" y="387370"/>
              <a:ext cx="311143" cy="215443"/>
            </a:xfrm>
            <a:prstGeom prst="rect">
              <a:avLst/>
            </a:prstGeom>
            <a:noFill/>
          </p:spPr>
          <p:txBody>
            <a:bodyPr wrap="none" rtlCol="0">
              <a:spAutoFit/>
            </a:bodyPr>
            <a:lstStyle/>
            <a:p>
              <a:r>
                <a:rPr lang="en-US" sz="1500" dirty="0">
                  <a:latin typeface="Open Sans" panose="020B0606030504020204" pitchFamily="34" charset="0"/>
                  <a:ea typeface="Open Sans" panose="020B0606030504020204" pitchFamily="34" charset="0"/>
                  <a:cs typeface="Open Sans" panose="020B0606030504020204" pitchFamily="34" charset="0"/>
                </a:rPr>
                <a:t>.com</a:t>
              </a:r>
            </a:p>
          </p:txBody>
        </p:sp>
        <p:pic>
          <p:nvPicPr>
            <p:cNvPr id="12" name="Picture 11"/>
            <p:cNvPicPr>
              <a:picLocks noChangeAspect="1"/>
            </p:cNvPicPr>
            <p:nvPr userDrawn="1"/>
          </p:nvPicPr>
          <p:blipFill>
            <a:blip r:embed="rId3"/>
            <a:stretch>
              <a:fillRect/>
            </a:stretch>
          </p:blipFill>
          <p:spPr>
            <a:xfrm>
              <a:off x="-2018604" y="234547"/>
              <a:ext cx="1405251" cy="185944"/>
            </a:xfrm>
            <a:prstGeom prst="rect">
              <a:avLst/>
            </a:prstGeom>
          </p:spPr>
        </p:pic>
      </p:grpSp>
      <p:sp>
        <p:nvSpPr>
          <p:cNvPr id="13" name="Rectangle 12"/>
          <p:cNvSpPr/>
          <p:nvPr userDrawn="1"/>
        </p:nvSpPr>
        <p:spPr>
          <a:xfrm>
            <a:off x="-177798" y="10439402"/>
            <a:ext cx="2400594" cy="346249"/>
          </a:xfrm>
          <a:prstGeom prst="rect">
            <a:avLst/>
          </a:prstGeom>
        </p:spPr>
        <p:txBody>
          <a:bodyPr wrap="none">
            <a:spAutoFit/>
          </a:bodyPr>
          <a:lstStyle/>
          <a:p>
            <a:r>
              <a:rPr lang="en-US" sz="1650" b="0" i="0" dirty="0">
                <a:solidFill>
                  <a:srgbClr val="555555"/>
                </a:solidFill>
                <a:effectLst/>
                <a:latin typeface="Open Sans" panose="020B0606030504020204" pitchFamily="34" charset="0"/>
              </a:rPr>
              <a:t>© </a:t>
            </a:r>
            <a:r>
              <a:rPr lang="en-US" sz="1650" b="0" i="0" u="none" strike="noStrike" dirty="0">
                <a:solidFill>
                  <a:srgbClr val="A5CD28"/>
                </a:solidFill>
                <a:effectLst/>
                <a:latin typeface="Open Sans" panose="020B0606030504020204" pitchFamily="34" charset="0"/>
                <a:hlinkClick r:id="rId4" tooltip="PresentationGo!"/>
              </a:rPr>
              <a:t>presentationgo.com</a:t>
            </a:r>
            <a:endParaRPr lang="en-US" sz="1650" dirty="0"/>
          </a:p>
        </p:txBody>
      </p:sp>
    </p:spTree>
    <p:extLst>
      <p:ext uri="{BB962C8B-B14F-4D97-AF65-F5344CB8AC3E}">
        <p14:creationId xmlns:p14="http://schemas.microsoft.com/office/powerpoint/2010/main" val="551399528"/>
      </p:ext>
    </p:extLst>
  </p:cSld>
  <p:clrMap bg1="lt1" tx1="dk1" bg2="lt2" tx2="dk2" accent1="accent1" accent2="accent2" accent3="accent3" accent4="accent4" accent5="accent5" accent6="accent6" hlink="hlink" folHlink="folHlink"/>
  <p:sldLayoutIdLst>
    <p:sldLayoutId id="2147483661" r:id="rId1"/>
  </p:sldLayoutIdLst>
  <p:txStyles>
    <p:titleStyle>
      <a:lvl1pPr algn="l" defTabSz="1371600" rtl="0" eaLnBrk="1" latinLnBrk="0" hangingPunct="1">
        <a:lnSpc>
          <a:spcPct val="90000"/>
        </a:lnSpc>
        <a:spcBef>
          <a:spcPct val="0"/>
        </a:spcBef>
        <a:buNone/>
        <a:defRPr lang="en-US" sz="5400" b="1" kern="1200">
          <a:solidFill>
            <a:schemeClr val="tx1"/>
          </a:solidFill>
          <a:latin typeface="Helvetica" panose="020B0500000000000000" pitchFamily="34" charset="0"/>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3600" kern="1200">
          <a:solidFill>
            <a:schemeClr val="tx1"/>
          </a:solidFill>
          <a:latin typeface="+mj-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j-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j-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400" kern="1200">
          <a:solidFill>
            <a:schemeClr val="tx1"/>
          </a:solidFill>
          <a:latin typeface="+mj-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400" kern="1200">
          <a:solidFill>
            <a:schemeClr val="tx1"/>
          </a:solidFill>
          <a:latin typeface="+mj-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iqmaward.com/iqm-flagship-school/" TargetMode="External"/><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hyperlink" Target="https://iqmaward.com/iqm-centre-of-excellence/" TargetMode="External"/><Relationship Id="rId10" Type="http://schemas.openxmlformats.org/officeDocument/2006/relationships/image" Target="../media/image9.png"/><Relationship Id="rId4" Type="http://schemas.openxmlformats.org/officeDocument/2006/relationships/image" Target="../media/image5.sv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3.jpeg"/><Relationship Id="rId7" Type="http://schemas.openxmlformats.org/officeDocument/2006/relationships/image" Target="../media/image50.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10" Type="http://schemas.openxmlformats.org/officeDocument/2006/relationships/image" Target="../media/image53.png"/><Relationship Id="rId4" Type="http://schemas.openxmlformats.org/officeDocument/2006/relationships/image" Target="../media/image11.png"/><Relationship Id="rId9" Type="http://schemas.openxmlformats.org/officeDocument/2006/relationships/image" Target="../media/image52.png"/></Relationships>
</file>

<file path=ppt/slides/_rels/slide11.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11.png"/><Relationship Id="rId7" Type="http://schemas.openxmlformats.org/officeDocument/2006/relationships/image" Target="../media/image54.pn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51.png"/><Relationship Id="rId5" Type="http://schemas.openxmlformats.org/officeDocument/2006/relationships/image" Target="../media/image13.png"/><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11.png"/><Relationship Id="rId7" Type="http://schemas.openxmlformats.org/officeDocument/2006/relationships/image" Target="../media/image57.pn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13.png"/><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11.png"/><Relationship Id="rId7" Type="http://schemas.openxmlformats.org/officeDocument/2006/relationships/image" Target="../media/image60.pn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59.png"/><Relationship Id="rId5" Type="http://schemas.openxmlformats.org/officeDocument/2006/relationships/image" Target="../media/image13.png"/><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11.png"/><Relationship Id="rId7" Type="http://schemas.openxmlformats.org/officeDocument/2006/relationships/image" Target="../media/image63.pn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62.png"/><Relationship Id="rId5" Type="http://schemas.openxmlformats.org/officeDocument/2006/relationships/image" Target="../media/image13.png"/><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11.png"/><Relationship Id="rId7" Type="http://schemas.openxmlformats.org/officeDocument/2006/relationships/image" Target="../media/image62.pn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59.png"/><Relationship Id="rId5" Type="http://schemas.openxmlformats.org/officeDocument/2006/relationships/image" Target="../media/image13.png"/><Relationship Id="rId4" Type="http://schemas.openxmlformats.org/officeDocument/2006/relationships/image" Target="../media/image12.png"/><Relationship Id="rId9" Type="http://schemas.openxmlformats.org/officeDocument/2006/relationships/image" Target="../media/image66.png"/></Relationships>
</file>

<file path=ppt/slides/_rels/slide1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8" Type="http://schemas.openxmlformats.org/officeDocument/2006/relationships/image" Target="../media/image68.png"/><Relationship Id="rId13" Type="http://schemas.openxmlformats.org/officeDocument/2006/relationships/image" Target="../media/image73.png"/><Relationship Id="rId3" Type="http://schemas.openxmlformats.org/officeDocument/2006/relationships/image" Target="../media/image3.jpeg"/><Relationship Id="rId7" Type="http://schemas.openxmlformats.org/officeDocument/2006/relationships/image" Target="../media/image67.png"/><Relationship Id="rId12" Type="http://schemas.openxmlformats.org/officeDocument/2006/relationships/image" Target="../media/image72.png"/><Relationship Id="rId2" Type="http://schemas.openxmlformats.org/officeDocument/2006/relationships/notesSlide" Target="../notesSlides/notesSlide5.xml"/><Relationship Id="rId16" Type="http://schemas.openxmlformats.org/officeDocument/2006/relationships/image" Target="../media/image76.png"/><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71.jpeg"/><Relationship Id="rId5" Type="http://schemas.openxmlformats.org/officeDocument/2006/relationships/image" Target="../media/image12.png"/><Relationship Id="rId15" Type="http://schemas.openxmlformats.org/officeDocument/2006/relationships/image" Target="../media/image75.png"/><Relationship Id="rId10" Type="http://schemas.openxmlformats.org/officeDocument/2006/relationships/image" Target="../media/image70.png"/><Relationship Id="rId4" Type="http://schemas.openxmlformats.org/officeDocument/2006/relationships/image" Target="../media/image11.png"/><Relationship Id="rId9" Type="http://schemas.openxmlformats.org/officeDocument/2006/relationships/image" Target="../media/image69.png"/><Relationship Id="rId14" Type="http://schemas.openxmlformats.org/officeDocument/2006/relationships/image" Target="../media/image74.png"/></Relationships>
</file>

<file path=ppt/slides/_rels/slide18.xml.rels><?xml version="1.0" encoding="UTF-8" standalone="yes"?>
<Relationships xmlns="http://schemas.openxmlformats.org/package/2006/relationships"><Relationship Id="rId8" Type="http://schemas.openxmlformats.org/officeDocument/2006/relationships/image" Target="../media/image77.png"/><Relationship Id="rId13" Type="http://schemas.openxmlformats.org/officeDocument/2006/relationships/image" Target="../media/image82.png"/><Relationship Id="rId3" Type="http://schemas.openxmlformats.org/officeDocument/2006/relationships/image" Target="../media/image3.jpeg"/><Relationship Id="rId7" Type="http://schemas.openxmlformats.org/officeDocument/2006/relationships/image" Target="../media/image67.png"/><Relationship Id="rId12" Type="http://schemas.openxmlformats.org/officeDocument/2006/relationships/image" Target="../media/image81.png"/><Relationship Id="rId17" Type="http://schemas.openxmlformats.org/officeDocument/2006/relationships/image" Target="../media/image86.png"/><Relationship Id="rId2" Type="http://schemas.openxmlformats.org/officeDocument/2006/relationships/notesSlide" Target="../notesSlides/notesSlide6.xml"/><Relationship Id="rId16" Type="http://schemas.openxmlformats.org/officeDocument/2006/relationships/image" Target="../media/image85.png"/><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80.png"/><Relationship Id="rId5" Type="http://schemas.openxmlformats.org/officeDocument/2006/relationships/image" Target="../media/image12.png"/><Relationship Id="rId15" Type="http://schemas.openxmlformats.org/officeDocument/2006/relationships/image" Target="../media/image84.jpeg"/><Relationship Id="rId10" Type="http://schemas.openxmlformats.org/officeDocument/2006/relationships/image" Target="../media/image79.jpeg"/><Relationship Id="rId4" Type="http://schemas.openxmlformats.org/officeDocument/2006/relationships/image" Target="../media/image11.png"/><Relationship Id="rId9" Type="http://schemas.openxmlformats.org/officeDocument/2006/relationships/image" Target="../media/image78.png"/><Relationship Id="rId14" Type="http://schemas.openxmlformats.org/officeDocument/2006/relationships/image" Target="../media/image83.png"/></Relationships>
</file>

<file path=ppt/slides/_rels/slide19.xml.rels><?xml version="1.0" encoding="UTF-8" standalone="yes"?>
<Relationships xmlns="http://schemas.openxmlformats.org/package/2006/relationships"><Relationship Id="rId8" Type="http://schemas.openxmlformats.org/officeDocument/2006/relationships/image" Target="../media/image87.jpeg"/><Relationship Id="rId13" Type="http://schemas.openxmlformats.org/officeDocument/2006/relationships/image" Target="../media/image92.jfif"/><Relationship Id="rId18" Type="http://schemas.openxmlformats.org/officeDocument/2006/relationships/image" Target="../media/image97.png"/><Relationship Id="rId3" Type="http://schemas.openxmlformats.org/officeDocument/2006/relationships/image" Target="../media/image3.jpeg"/><Relationship Id="rId21" Type="http://schemas.openxmlformats.org/officeDocument/2006/relationships/image" Target="../media/image100.png"/><Relationship Id="rId7" Type="http://schemas.openxmlformats.org/officeDocument/2006/relationships/image" Target="../media/image67.png"/><Relationship Id="rId12" Type="http://schemas.openxmlformats.org/officeDocument/2006/relationships/image" Target="../media/image91.png"/><Relationship Id="rId17" Type="http://schemas.openxmlformats.org/officeDocument/2006/relationships/image" Target="../media/image96.png"/><Relationship Id="rId2" Type="http://schemas.openxmlformats.org/officeDocument/2006/relationships/notesSlide" Target="../notesSlides/notesSlide7.xml"/><Relationship Id="rId16" Type="http://schemas.openxmlformats.org/officeDocument/2006/relationships/image" Target="../media/image95.jpeg"/><Relationship Id="rId20" Type="http://schemas.openxmlformats.org/officeDocument/2006/relationships/image" Target="../media/image99.png"/><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90.png"/><Relationship Id="rId5" Type="http://schemas.openxmlformats.org/officeDocument/2006/relationships/image" Target="../media/image12.png"/><Relationship Id="rId15" Type="http://schemas.openxmlformats.org/officeDocument/2006/relationships/image" Target="../media/image94.png"/><Relationship Id="rId10" Type="http://schemas.openxmlformats.org/officeDocument/2006/relationships/image" Target="../media/image89.png"/><Relationship Id="rId19" Type="http://schemas.openxmlformats.org/officeDocument/2006/relationships/image" Target="../media/image98.png"/><Relationship Id="rId4" Type="http://schemas.openxmlformats.org/officeDocument/2006/relationships/image" Target="../media/image11.png"/><Relationship Id="rId9" Type="http://schemas.openxmlformats.org/officeDocument/2006/relationships/image" Target="../media/image88.jpeg"/><Relationship Id="rId14" Type="http://schemas.openxmlformats.org/officeDocument/2006/relationships/image" Target="../media/image93.jpeg"/></Relationships>
</file>

<file path=ppt/slides/_rels/slide2.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png"/><Relationship Id="rId3" Type="http://schemas.openxmlformats.org/officeDocument/2006/relationships/image" Target="../media/image10.png"/><Relationship Id="rId7" Type="http://schemas.openxmlformats.org/officeDocument/2006/relationships/image" Target="../media/image13.png"/><Relationship Id="rId12"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png"/><Relationship Id="rId4" Type="http://schemas.microsoft.com/office/2007/relationships/hdphoto" Target="../media/hdphoto1.wdp"/><Relationship Id="rId9" Type="http://schemas.openxmlformats.org/officeDocument/2006/relationships/image" Target="../media/image15.png"/><Relationship Id="rId14" Type="http://schemas.openxmlformats.org/officeDocument/2006/relationships/image" Target="../media/image20.png"/></Relationships>
</file>

<file path=ppt/slides/_rels/slide20.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3.jpeg"/><Relationship Id="rId7" Type="http://schemas.openxmlformats.org/officeDocument/2006/relationships/image" Target="../media/image102.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67.png"/><Relationship Id="rId5" Type="http://schemas.openxmlformats.org/officeDocument/2006/relationships/image" Target="../media/image50.png"/><Relationship Id="rId10" Type="http://schemas.openxmlformats.org/officeDocument/2006/relationships/image" Target="../media/image13.png"/><Relationship Id="rId4" Type="http://schemas.openxmlformats.org/officeDocument/2006/relationships/image" Target="../media/image101.png"/><Relationship Id="rId9" Type="http://schemas.openxmlformats.org/officeDocument/2006/relationships/image" Target="../media/image12.png"/></Relationships>
</file>

<file path=ppt/slides/_rels/slide21.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104.sv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5.png"/><Relationship Id="rId3" Type="http://schemas.openxmlformats.org/officeDocument/2006/relationships/image" Target="../media/image21.png"/><Relationship Id="rId7" Type="http://schemas.openxmlformats.org/officeDocument/2006/relationships/image" Target="../media/image11.png"/><Relationship Id="rId12" Type="http://schemas.openxmlformats.org/officeDocument/2006/relationships/image" Target="../media/image27.pn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24.png"/><Relationship Id="rId11" Type="http://schemas.openxmlformats.org/officeDocument/2006/relationships/image" Target="../media/image26.png"/><Relationship Id="rId5" Type="http://schemas.openxmlformats.org/officeDocument/2006/relationships/image" Target="../media/image23.png"/><Relationship Id="rId10" Type="http://schemas.openxmlformats.org/officeDocument/2006/relationships/image" Target="../media/image25.jpeg"/><Relationship Id="rId4" Type="http://schemas.openxmlformats.org/officeDocument/2006/relationships/image" Target="../media/image22.png"/><Relationship Id="rId9"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30.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31.jpeg"/><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11.png"/><Relationship Id="rId7" Type="http://schemas.openxmlformats.org/officeDocument/2006/relationships/image" Target="../media/image33.pn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32.png"/><Relationship Id="rId11" Type="http://schemas.openxmlformats.org/officeDocument/2006/relationships/image" Target="../media/image37.png"/><Relationship Id="rId5" Type="http://schemas.openxmlformats.org/officeDocument/2006/relationships/image" Target="../media/image13.png"/><Relationship Id="rId10" Type="http://schemas.openxmlformats.org/officeDocument/2006/relationships/image" Target="../media/image36.png"/><Relationship Id="rId4" Type="http://schemas.openxmlformats.org/officeDocument/2006/relationships/image" Target="../media/image12.png"/><Relationship Id="rId9" Type="http://schemas.openxmlformats.org/officeDocument/2006/relationships/image" Target="../media/image35.png"/></Relationships>
</file>

<file path=ppt/slides/_rels/slide8.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13.png"/><Relationship Id="rId3" Type="http://schemas.openxmlformats.org/officeDocument/2006/relationships/image" Target="../media/image39.png"/><Relationship Id="rId7" Type="http://schemas.openxmlformats.org/officeDocument/2006/relationships/image" Target="../media/image43.png"/><Relationship Id="rId12" Type="http://schemas.openxmlformats.org/officeDocument/2006/relationships/image" Target="../media/image12.pn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42.png"/><Relationship Id="rId11" Type="http://schemas.openxmlformats.org/officeDocument/2006/relationships/image" Target="../media/image11.png"/><Relationship Id="rId5" Type="http://schemas.openxmlformats.org/officeDocument/2006/relationships/image" Target="../media/image41.png"/><Relationship Id="rId10" Type="http://schemas.openxmlformats.org/officeDocument/2006/relationships/image" Target="../media/image46.png"/><Relationship Id="rId4" Type="http://schemas.openxmlformats.org/officeDocument/2006/relationships/image" Target="../media/image40.png"/><Relationship Id="rId9" Type="http://schemas.openxmlformats.org/officeDocument/2006/relationships/image" Target="../media/image45.png"/></Relationships>
</file>

<file path=ppt/slides/_rels/slide9.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3.jpeg"/><Relationship Id="rId7" Type="http://schemas.openxmlformats.org/officeDocument/2006/relationships/image" Target="../media/image47.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image" Target="../media/image4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3053" t="-3076" r="-3076" b="-3053"/>
            </a:stretch>
          </a:blipFill>
        </p:spPr>
        <p:txBody>
          <a:bodyPr/>
          <a:lstStyle/>
          <a:p>
            <a:endParaRPr lang="en-GB"/>
          </a:p>
        </p:txBody>
      </p:sp>
      <p:sp>
        <p:nvSpPr>
          <p:cNvPr id="3" name="TextBox 3"/>
          <p:cNvSpPr txBox="1"/>
          <p:nvPr/>
        </p:nvSpPr>
        <p:spPr>
          <a:xfrm>
            <a:off x="4104470" y="897720"/>
            <a:ext cx="13668546" cy="6113155"/>
          </a:xfrm>
          <a:prstGeom prst="rect">
            <a:avLst/>
          </a:prstGeom>
        </p:spPr>
        <p:txBody>
          <a:bodyPr lIns="0" tIns="0" rIns="0" bIns="0" rtlCol="0" anchor="t">
            <a:spAutoFit/>
          </a:bodyPr>
          <a:lstStyle/>
          <a:p>
            <a:pPr>
              <a:lnSpc>
                <a:spcPts val="12179"/>
              </a:lnSpc>
            </a:pPr>
            <a:r>
              <a:rPr lang="en-US" sz="8699" dirty="0">
                <a:solidFill>
                  <a:srgbClr val="000000"/>
                </a:solidFill>
                <a:latin typeface="Tahoma Bold"/>
              </a:rPr>
              <a:t>Innovative Learning </a:t>
            </a:r>
          </a:p>
          <a:p>
            <a:pPr>
              <a:lnSpc>
                <a:spcPts val="12179"/>
              </a:lnSpc>
            </a:pPr>
            <a:r>
              <a:rPr lang="en-US" sz="8699" dirty="0">
                <a:solidFill>
                  <a:srgbClr val="000000"/>
                </a:solidFill>
                <a:latin typeface="Tahoma Bold"/>
              </a:rPr>
              <a:t>and Intervention Approaches for Pupils with Additional Needs</a:t>
            </a:r>
          </a:p>
        </p:txBody>
      </p:sp>
      <p:grpSp>
        <p:nvGrpSpPr>
          <p:cNvPr id="4" name="Group 4"/>
          <p:cNvGrpSpPr/>
          <p:nvPr/>
        </p:nvGrpSpPr>
        <p:grpSpPr>
          <a:xfrm>
            <a:off x="14689712" y="-3968528"/>
            <a:ext cx="6166608" cy="6166608"/>
            <a:chOff x="0" y="0"/>
            <a:chExt cx="812800" cy="812800"/>
          </a:xfrm>
        </p:grpSpPr>
        <p:sp>
          <p:nvSpPr>
            <p:cNvPr id="5" name="Freeform 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4287D"/>
            </a:solidFill>
          </p:spPr>
          <p:txBody>
            <a:bodyPr/>
            <a:lstStyle/>
            <a:p>
              <a:endParaRPr lang="en-GB"/>
            </a:p>
          </p:txBody>
        </p:sp>
        <p:sp>
          <p:nvSpPr>
            <p:cNvPr id="6" name="TextBox 6"/>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7" name="Group 7"/>
          <p:cNvGrpSpPr/>
          <p:nvPr/>
        </p:nvGrpSpPr>
        <p:grpSpPr>
          <a:xfrm>
            <a:off x="14573415" y="8806911"/>
            <a:ext cx="5371769" cy="5371769"/>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09A48"/>
            </a:solidFill>
          </p:spPr>
          <p:txBody>
            <a:bodyPr/>
            <a:lstStyle/>
            <a:p>
              <a:endParaRPr lang="en-GB"/>
            </a:p>
          </p:txBody>
        </p:sp>
        <p:sp>
          <p:nvSpPr>
            <p:cNvPr id="9" name="TextBox 9"/>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sp>
        <p:nvSpPr>
          <p:cNvPr id="10" name="Freeform 10"/>
          <p:cNvSpPr/>
          <p:nvPr/>
        </p:nvSpPr>
        <p:spPr>
          <a:xfrm>
            <a:off x="-475460" y="-2230104"/>
            <a:ext cx="4227497" cy="15201482"/>
          </a:xfrm>
          <a:custGeom>
            <a:avLst/>
            <a:gdLst/>
            <a:ahLst/>
            <a:cxnLst/>
            <a:rect l="l" t="t" r="r" b="b"/>
            <a:pathLst>
              <a:path w="4227497" h="15201482">
                <a:moveTo>
                  <a:pt x="0" y="0"/>
                </a:moveTo>
                <a:lnTo>
                  <a:pt x="4227497" y="0"/>
                </a:lnTo>
                <a:lnTo>
                  <a:pt x="4227497" y="15201483"/>
                </a:lnTo>
                <a:lnTo>
                  <a:pt x="0" y="15201483"/>
                </a:lnTo>
                <a:lnTo>
                  <a:pt x="0" y="0"/>
                </a:lnTo>
                <a:close/>
              </a:path>
            </a:pathLst>
          </a:custGeom>
          <a:blipFill>
            <a:blip r:embed="rId3">
              <a:extLst>
                <a:ext uri="{96DAC541-7B7A-43D3-8B79-37D633B846F1}">
                  <asvg:svgBlip xmlns:asvg="http://schemas.microsoft.com/office/drawing/2016/SVG/main" r:embed="rId4"/>
                </a:ext>
              </a:extLst>
            </a:blip>
            <a:stretch>
              <a:fillRect l="-259585"/>
            </a:stretch>
          </a:blipFill>
        </p:spPr>
        <p:txBody>
          <a:bodyPr/>
          <a:lstStyle/>
          <a:p>
            <a:endParaRPr lang="en-GB"/>
          </a:p>
        </p:txBody>
      </p:sp>
      <p:grpSp>
        <p:nvGrpSpPr>
          <p:cNvPr id="11" name="Group 11"/>
          <p:cNvGrpSpPr/>
          <p:nvPr/>
        </p:nvGrpSpPr>
        <p:grpSpPr>
          <a:xfrm>
            <a:off x="0" y="1028700"/>
            <a:ext cx="2977719" cy="8324867"/>
            <a:chOff x="0" y="0"/>
            <a:chExt cx="3970292" cy="11099823"/>
          </a:xfrm>
        </p:grpSpPr>
        <p:sp>
          <p:nvSpPr>
            <p:cNvPr id="12" name="Freeform 12">
              <a:hlinkClick r:id="rId5" tooltip="https://iqmaward.com/iqm-centre-of-excellence/"/>
            </p:cNvPr>
            <p:cNvSpPr/>
            <p:nvPr/>
          </p:nvSpPr>
          <p:spPr>
            <a:xfrm rot="-1079585">
              <a:off x="449508" y="405041"/>
              <a:ext cx="3115744" cy="3115744"/>
            </a:xfrm>
            <a:custGeom>
              <a:avLst/>
              <a:gdLst/>
              <a:ahLst/>
              <a:cxnLst/>
              <a:rect l="l" t="t" r="r" b="b"/>
              <a:pathLst>
                <a:path w="3115744" h="3115744">
                  <a:moveTo>
                    <a:pt x="0" y="0"/>
                  </a:moveTo>
                  <a:lnTo>
                    <a:pt x="3115743" y="0"/>
                  </a:lnTo>
                  <a:lnTo>
                    <a:pt x="3115743" y="3115743"/>
                  </a:lnTo>
                  <a:lnTo>
                    <a:pt x="0" y="3115743"/>
                  </a:lnTo>
                  <a:lnTo>
                    <a:pt x="0" y="0"/>
                  </a:lnTo>
                  <a:close/>
                </a:path>
              </a:pathLst>
            </a:custGeom>
            <a:blipFill>
              <a:blip r:embed="rId6"/>
              <a:stretch>
                <a:fillRect/>
              </a:stretch>
            </a:blipFill>
          </p:spPr>
          <p:txBody>
            <a:bodyPr/>
            <a:lstStyle/>
            <a:p>
              <a:endParaRPr lang="en-GB"/>
            </a:p>
          </p:txBody>
        </p:sp>
        <p:sp>
          <p:nvSpPr>
            <p:cNvPr id="13" name="Freeform 13">
              <a:hlinkClick r:id="rId5" tooltip="https://iqmaward.com/iqm-centre-of-excellence/"/>
            </p:cNvPr>
            <p:cNvSpPr/>
            <p:nvPr/>
          </p:nvSpPr>
          <p:spPr>
            <a:xfrm rot="-1079585">
              <a:off x="405041" y="3934786"/>
              <a:ext cx="3115744" cy="3115744"/>
            </a:xfrm>
            <a:custGeom>
              <a:avLst/>
              <a:gdLst/>
              <a:ahLst/>
              <a:cxnLst/>
              <a:rect l="l" t="t" r="r" b="b"/>
              <a:pathLst>
                <a:path w="3115744" h="3115744">
                  <a:moveTo>
                    <a:pt x="0" y="0"/>
                  </a:moveTo>
                  <a:lnTo>
                    <a:pt x="3115743" y="0"/>
                  </a:lnTo>
                  <a:lnTo>
                    <a:pt x="3115743" y="3115743"/>
                  </a:lnTo>
                  <a:lnTo>
                    <a:pt x="0" y="3115743"/>
                  </a:lnTo>
                  <a:lnTo>
                    <a:pt x="0" y="0"/>
                  </a:lnTo>
                  <a:close/>
                </a:path>
              </a:pathLst>
            </a:custGeom>
            <a:blipFill>
              <a:blip r:embed="rId7"/>
              <a:stretch>
                <a:fillRect/>
              </a:stretch>
            </a:blipFill>
          </p:spPr>
          <p:txBody>
            <a:bodyPr/>
            <a:lstStyle/>
            <a:p>
              <a:endParaRPr lang="en-GB"/>
            </a:p>
          </p:txBody>
        </p:sp>
        <p:sp>
          <p:nvSpPr>
            <p:cNvPr id="14" name="Freeform 14">
              <a:hlinkClick r:id="rId8" tooltip="https://iqmaward.com/iqm-flagship-school/"/>
            </p:cNvPr>
            <p:cNvSpPr/>
            <p:nvPr/>
          </p:nvSpPr>
          <p:spPr>
            <a:xfrm rot="-1079585">
              <a:off x="424108" y="7579039"/>
              <a:ext cx="3115744" cy="3115744"/>
            </a:xfrm>
            <a:custGeom>
              <a:avLst/>
              <a:gdLst/>
              <a:ahLst/>
              <a:cxnLst/>
              <a:rect l="l" t="t" r="r" b="b"/>
              <a:pathLst>
                <a:path w="3115744" h="3115744">
                  <a:moveTo>
                    <a:pt x="0" y="0"/>
                  </a:moveTo>
                  <a:lnTo>
                    <a:pt x="3115743" y="0"/>
                  </a:lnTo>
                  <a:lnTo>
                    <a:pt x="3115743" y="3115744"/>
                  </a:lnTo>
                  <a:lnTo>
                    <a:pt x="0" y="3115744"/>
                  </a:lnTo>
                  <a:lnTo>
                    <a:pt x="0" y="0"/>
                  </a:lnTo>
                  <a:close/>
                </a:path>
              </a:pathLst>
            </a:custGeom>
            <a:blipFill>
              <a:blip r:embed="rId9"/>
              <a:stretch>
                <a:fillRect/>
              </a:stretch>
            </a:blipFill>
          </p:spPr>
          <p:txBody>
            <a:bodyPr/>
            <a:lstStyle/>
            <a:p>
              <a:endParaRPr lang="en-GB"/>
            </a:p>
          </p:txBody>
        </p:sp>
      </p:grpSp>
      <p:sp>
        <p:nvSpPr>
          <p:cNvPr id="15" name="Freeform 15"/>
          <p:cNvSpPr/>
          <p:nvPr/>
        </p:nvSpPr>
        <p:spPr>
          <a:xfrm>
            <a:off x="4291199" y="7358592"/>
            <a:ext cx="3424947" cy="1505598"/>
          </a:xfrm>
          <a:custGeom>
            <a:avLst/>
            <a:gdLst/>
            <a:ahLst/>
            <a:cxnLst/>
            <a:rect l="l" t="t" r="r" b="b"/>
            <a:pathLst>
              <a:path w="3424947" h="1505598">
                <a:moveTo>
                  <a:pt x="0" y="0"/>
                </a:moveTo>
                <a:lnTo>
                  <a:pt x="3424947" y="0"/>
                </a:lnTo>
                <a:lnTo>
                  <a:pt x="3424947" y="1505598"/>
                </a:lnTo>
                <a:lnTo>
                  <a:pt x="0" y="1505598"/>
                </a:lnTo>
                <a:lnTo>
                  <a:pt x="0" y="0"/>
                </a:lnTo>
                <a:close/>
              </a:path>
            </a:pathLst>
          </a:custGeom>
          <a:blipFill>
            <a:blip r:embed="rId10"/>
            <a:stretch>
              <a:fillRect/>
            </a:stretch>
          </a:blipFill>
        </p:spPr>
        <p:txBody>
          <a:bodyPr/>
          <a:lstStyle/>
          <a:p>
            <a:endParaRPr lang="en-GB"/>
          </a:p>
        </p:txBody>
      </p:sp>
      <p:sp>
        <p:nvSpPr>
          <p:cNvPr id="16" name="TextBox 16"/>
          <p:cNvSpPr txBox="1"/>
          <p:nvPr/>
        </p:nvSpPr>
        <p:spPr>
          <a:xfrm>
            <a:off x="8095397" y="7200900"/>
            <a:ext cx="7601803" cy="1522276"/>
          </a:xfrm>
          <a:prstGeom prst="rect">
            <a:avLst/>
          </a:prstGeom>
        </p:spPr>
        <p:txBody>
          <a:bodyPr wrap="square" lIns="0" tIns="0" rIns="0" bIns="0" rtlCol="0" anchor="t">
            <a:spAutoFit/>
          </a:bodyPr>
          <a:lstStyle/>
          <a:p>
            <a:pPr algn="just">
              <a:lnSpc>
                <a:spcPts val="4059"/>
              </a:lnSpc>
            </a:pPr>
            <a:r>
              <a:rPr lang="en-US" sz="2899" dirty="0">
                <a:solidFill>
                  <a:srgbClr val="000000"/>
                </a:solidFill>
                <a:latin typeface="Tahoma"/>
              </a:rPr>
              <a:t>Presented by Peggy Murphy and </a:t>
            </a:r>
          </a:p>
          <a:p>
            <a:pPr algn="just">
              <a:lnSpc>
                <a:spcPts val="4059"/>
              </a:lnSpc>
            </a:pPr>
            <a:r>
              <a:rPr lang="en-US" sz="2899" dirty="0">
                <a:solidFill>
                  <a:srgbClr val="000000"/>
                </a:solidFill>
                <a:latin typeface="Tahoma"/>
              </a:rPr>
              <a:t>Karen Robinson-Jones</a:t>
            </a:r>
          </a:p>
          <a:p>
            <a:pPr algn="just">
              <a:lnSpc>
                <a:spcPts val="4059"/>
              </a:lnSpc>
            </a:pPr>
            <a:r>
              <a:rPr lang="en-US" sz="2899" dirty="0">
                <a:solidFill>
                  <a:srgbClr val="000000"/>
                </a:solidFill>
                <a:latin typeface="Tahoma"/>
              </a:rPr>
              <a:t>from Five Acre Wood School</a:t>
            </a:r>
          </a:p>
        </p:txBody>
      </p:sp>
      <p:sp>
        <p:nvSpPr>
          <p:cNvPr id="17" name="TextBox 17"/>
          <p:cNvSpPr txBox="1"/>
          <p:nvPr/>
        </p:nvSpPr>
        <p:spPr>
          <a:xfrm>
            <a:off x="2583900" y="9489769"/>
            <a:ext cx="3419773" cy="490773"/>
          </a:xfrm>
          <a:prstGeom prst="rect">
            <a:avLst/>
          </a:prstGeom>
        </p:spPr>
        <p:txBody>
          <a:bodyPr lIns="0" tIns="0" rIns="0" bIns="0" rtlCol="0" anchor="t">
            <a:spAutoFit/>
          </a:bodyPr>
          <a:lstStyle/>
          <a:p>
            <a:pPr algn="l">
              <a:lnSpc>
                <a:spcPts val="3918"/>
              </a:lnSpc>
            </a:pPr>
            <a:r>
              <a:rPr lang="en-US" sz="2799">
                <a:solidFill>
                  <a:srgbClr val="000000"/>
                </a:solidFill>
                <a:latin typeface="Tahoma"/>
              </a:rPr>
              <a:t>#IQMFamily</a:t>
            </a:r>
          </a:p>
        </p:txBody>
      </p:sp>
      <p:grpSp>
        <p:nvGrpSpPr>
          <p:cNvPr id="18" name="Group 18"/>
          <p:cNvGrpSpPr/>
          <p:nvPr/>
        </p:nvGrpSpPr>
        <p:grpSpPr>
          <a:xfrm>
            <a:off x="8095397" y="9153170"/>
            <a:ext cx="6633588" cy="333730"/>
            <a:chOff x="0" y="0"/>
            <a:chExt cx="8844784" cy="444974"/>
          </a:xfrm>
        </p:grpSpPr>
        <p:sp>
          <p:nvSpPr>
            <p:cNvPr id="19" name="TextBox 19"/>
            <p:cNvSpPr txBox="1"/>
            <p:nvPr/>
          </p:nvSpPr>
          <p:spPr>
            <a:xfrm>
              <a:off x="5925078" y="-28575"/>
              <a:ext cx="490084" cy="333373"/>
            </a:xfrm>
            <a:prstGeom prst="rect">
              <a:avLst/>
            </a:prstGeom>
          </p:spPr>
          <p:txBody>
            <a:bodyPr lIns="0" tIns="0" rIns="0" bIns="0" rtlCol="0" anchor="t">
              <a:spAutoFit/>
            </a:bodyPr>
            <a:lstStyle/>
            <a:p>
              <a:pPr algn="ctr">
                <a:lnSpc>
                  <a:spcPts val="2100"/>
                </a:lnSpc>
                <a:spcBef>
                  <a:spcPct val="0"/>
                </a:spcBef>
              </a:pPr>
              <a:r>
                <a:rPr lang="en-US" sz="1500">
                  <a:solidFill>
                    <a:srgbClr val="000000"/>
                  </a:solidFill>
                  <a:latin typeface="Tahoma"/>
                </a:rPr>
                <a:t>th</a:t>
              </a:r>
            </a:p>
          </p:txBody>
        </p:sp>
        <p:sp>
          <p:nvSpPr>
            <p:cNvPr id="20" name="TextBox 20"/>
            <p:cNvSpPr txBox="1"/>
            <p:nvPr/>
          </p:nvSpPr>
          <p:spPr>
            <a:xfrm>
              <a:off x="0" y="-17218"/>
              <a:ext cx="6351913" cy="462192"/>
            </a:xfrm>
            <a:prstGeom prst="rect">
              <a:avLst/>
            </a:prstGeom>
          </p:spPr>
          <p:txBody>
            <a:bodyPr lIns="0" tIns="0" rIns="0" bIns="0" rtlCol="0" anchor="t">
              <a:spAutoFit/>
            </a:bodyPr>
            <a:lstStyle/>
            <a:p>
              <a:pPr>
                <a:lnSpc>
                  <a:spcPts val="2940"/>
                </a:lnSpc>
              </a:pPr>
              <a:r>
                <a:rPr lang="en-US" sz="2100">
                  <a:solidFill>
                    <a:srgbClr val="000000"/>
                  </a:solidFill>
                  <a:latin typeface="Tahoma"/>
                </a:rPr>
                <a:t>IQM National Inclusion Conference, 27   </a:t>
              </a:r>
            </a:p>
          </p:txBody>
        </p:sp>
        <p:sp>
          <p:nvSpPr>
            <p:cNvPr id="21" name="TextBox 21"/>
            <p:cNvSpPr txBox="1"/>
            <p:nvPr/>
          </p:nvSpPr>
          <p:spPr>
            <a:xfrm>
              <a:off x="6351913" y="-17218"/>
              <a:ext cx="2492871" cy="462081"/>
            </a:xfrm>
            <a:prstGeom prst="rect">
              <a:avLst/>
            </a:prstGeom>
          </p:spPr>
          <p:txBody>
            <a:bodyPr lIns="0" tIns="0" rIns="0" bIns="0" rtlCol="0" anchor="t">
              <a:spAutoFit/>
            </a:bodyPr>
            <a:lstStyle/>
            <a:p>
              <a:pPr>
                <a:lnSpc>
                  <a:spcPts val="2940"/>
                </a:lnSpc>
              </a:pPr>
              <a:r>
                <a:rPr lang="en-US" sz="2100" dirty="0">
                  <a:solidFill>
                    <a:srgbClr val="000000"/>
                  </a:solidFill>
                  <a:latin typeface="Tahoma"/>
                </a:rPr>
                <a:t>November 2023</a:t>
              </a:r>
            </a:p>
          </p:txBody>
        </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3810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3053" t="-3076" r="-3076" b="-3053"/>
            </a:stretch>
          </a:blipFill>
        </p:spPr>
        <p:txBody>
          <a:bodyPr/>
          <a:lstStyle/>
          <a:p>
            <a:endParaRPr lang="en-GB"/>
          </a:p>
        </p:txBody>
      </p:sp>
      <p:sp>
        <p:nvSpPr>
          <p:cNvPr id="3" name="TextBox 3"/>
          <p:cNvSpPr txBox="1"/>
          <p:nvPr/>
        </p:nvSpPr>
        <p:spPr>
          <a:xfrm>
            <a:off x="0" y="382959"/>
            <a:ext cx="18288000" cy="1126847"/>
          </a:xfrm>
          <a:prstGeom prst="rect">
            <a:avLst/>
          </a:prstGeom>
        </p:spPr>
        <p:txBody>
          <a:bodyPr lIns="0" tIns="0" rIns="0" bIns="0" rtlCol="0" anchor="t">
            <a:spAutoFit/>
          </a:bodyPr>
          <a:lstStyle/>
          <a:p>
            <a:pPr algn="ctr">
              <a:lnSpc>
                <a:spcPts val="9799"/>
              </a:lnSpc>
            </a:pPr>
            <a:r>
              <a:rPr lang="en-US" sz="6999" dirty="0">
                <a:solidFill>
                  <a:srgbClr val="000000"/>
                </a:solidFill>
                <a:latin typeface="Tahoma Bold"/>
              </a:rPr>
              <a:t>Sensory</a:t>
            </a:r>
          </a:p>
        </p:txBody>
      </p:sp>
      <p:grpSp>
        <p:nvGrpSpPr>
          <p:cNvPr id="4" name="Group 4"/>
          <p:cNvGrpSpPr/>
          <p:nvPr/>
        </p:nvGrpSpPr>
        <p:grpSpPr>
          <a:xfrm>
            <a:off x="11572013" y="9353567"/>
            <a:ext cx="6857916" cy="718383"/>
            <a:chOff x="0" y="0"/>
            <a:chExt cx="1806200" cy="189204"/>
          </a:xfrm>
        </p:grpSpPr>
        <p:sp>
          <p:nvSpPr>
            <p:cNvPr id="5" name="Freeform 5"/>
            <p:cNvSpPr/>
            <p:nvPr/>
          </p:nvSpPr>
          <p:spPr>
            <a:xfrm>
              <a:off x="0" y="0"/>
              <a:ext cx="1806200" cy="189204"/>
            </a:xfrm>
            <a:custGeom>
              <a:avLst/>
              <a:gdLst/>
              <a:ahLst/>
              <a:cxnLst/>
              <a:rect l="l" t="t" r="r" b="b"/>
              <a:pathLst>
                <a:path w="1806200" h="189204">
                  <a:moveTo>
                    <a:pt x="0" y="0"/>
                  </a:moveTo>
                  <a:lnTo>
                    <a:pt x="1806200" y="0"/>
                  </a:lnTo>
                  <a:lnTo>
                    <a:pt x="1806200" y="189204"/>
                  </a:lnTo>
                  <a:lnTo>
                    <a:pt x="0" y="189204"/>
                  </a:lnTo>
                  <a:close/>
                </a:path>
              </a:pathLst>
            </a:custGeom>
            <a:solidFill>
              <a:srgbClr val="1B7046"/>
            </a:solidFill>
          </p:spPr>
          <p:txBody>
            <a:bodyPr/>
            <a:lstStyle/>
            <a:p>
              <a:endParaRPr lang="en-GB"/>
            </a:p>
          </p:txBody>
        </p:sp>
        <p:sp>
          <p:nvSpPr>
            <p:cNvPr id="6" name="TextBox 6"/>
            <p:cNvSpPr txBox="1"/>
            <p:nvPr/>
          </p:nvSpPr>
          <p:spPr>
            <a:xfrm>
              <a:off x="0" y="-47625"/>
              <a:ext cx="812800" cy="860425"/>
            </a:xfrm>
            <a:prstGeom prst="rect">
              <a:avLst/>
            </a:prstGeom>
          </p:spPr>
          <p:txBody>
            <a:bodyPr lIns="50800" tIns="50800" rIns="50800" bIns="50800" rtlCol="0" anchor="ctr"/>
            <a:lstStyle/>
            <a:p>
              <a:pPr algn="ctr">
                <a:lnSpc>
                  <a:spcPts val="3499"/>
                </a:lnSpc>
              </a:pPr>
              <a:endParaRPr/>
            </a:p>
          </p:txBody>
        </p:sp>
      </p:grpSp>
      <p:sp>
        <p:nvSpPr>
          <p:cNvPr id="7" name="TextBox 7"/>
          <p:cNvSpPr txBox="1"/>
          <p:nvPr/>
        </p:nvSpPr>
        <p:spPr>
          <a:xfrm>
            <a:off x="11572013" y="9397924"/>
            <a:ext cx="6715987" cy="537696"/>
          </a:xfrm>
          <a:prstGeom prst="rect">
            <a:avLst/>
          </a:prstGeom>
        </p:spPr>
        <p:txBody>
          <a:bodyPr lIns="0" tIns="0" rIns="0" bIns="0" rtlCol="0" anchor="t">
            <a:spAutoFit/>
          </a:bodyPr>
          <a:lstStyle/>
          <a:p>
            <a:pPr algn="ctr">
              <a:lnSpc>
                <a:spcPts val="4480"/>
              </a:lnSpc>
            </a:pPr>
            <a:r>
              <a:rPr lang="en-US" sz="3200">
                <a:solidFill>
                  <a:srgbClr val="FCFEFF"/>
                </a:solidFill>
                <a:latin typeface="Tahoma"/>
              </a:rPr>
              <a:t>IQM National Inclusion Conference</a:t>
            </a:r>
          </a:p>
        </p:txBody>
      </p:sp>
      <p:grpSp>
        <p:nvGrpSpPr>
          <p:cNvPr id="71" name="Group 70">
            <a:extLst>
              <a:ext uri="{FF2B5EF4-FFF2-40B4-BE49-F238E27FC236}">
                <a16:creationId xmlns:a16="http://schemas.microsoft.com/office/drawing/2014/main" id="{5838FDDC-8112-4CA0-AA21-C669DFA82820}"/>
              </a:ext>
            </a:extLst>
          </p:cNvPr>
          <p:cNvGrpSpPr/>
          <p:nvPr/>
        </p:nvGrpSpPr>
        <p:grpSpPr>
          <a:xfrm>
            <a:off x="457200" y="9372022"/>
            <a:ext cx="2001693" cy="681471"/>
            <a:chOff x="0" y="0"/>
            <a:chExt cx="2525396" cy="769620"/>
          </a:xfrm>
        </p:grpSpPr>
        <p:pic>
          <p:nvPicPr>
            <p:cNvPr id="72" name="Picture 71" descr="Logo&#10;&#10;Description automatically generated">
              <a:extLst>
                <a:ext uri="{FF2B5EF4-FFF2-40B4-BE49-F238E27FC236}">
                  <a16:creationId xmlns:a16="http://schemas.microsoft.com/office/drawing/2014/main" id="{84CDD3B0-C567-44DD-B8E7-0E301DB8D839}"/>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2800" y="6350"/>
              <a:ext cx="781050" cy="763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 name="Picture 72" descr="Shape, arrow&#10;&#10;Description automatically generated">
              <a:extLst>
                <a:ext uri="{FF2B5EF4-FFF2-40B4-BE49-F238E27FC236}">
                  <a16:creationId xmlns:a16="http://schemas.microsoft.com/office/drawing/2014/main" id="{FDDF9DA6-D4AB-4F21-99AA-B2AD1AA94ECB}"/>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0"/>
              <a:ext cx="728345" cy="763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 name="Picture 73" descr="Text, logo&#10;&#10;Description automatically generated">
              <a:extLst>
                <a:ext uri="{FF2B5EF4-FFF2-40B4-BE49-F238E27FC236}">
                  <a16:creationId xmlns:a16="http://schemas.microsoft.com/office/drawing/2014/main" id="{E626CB02-ABF6-418A-A11D-1AFEB29C3347}"/>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638301" y="19049"/>
              <a:ext cx="887095" cy="750571"/>
            </a:xfrm>
            <a:prstGeom prst="rect">
              <a:avLst/>
            </a:prstGeom>
            <a:noFill/>
            <a:ln>
              <a:noFill/>
            </a:ln>
          </p:spPr>
        </p:pic>
      </p:grpSp>
      <p:grpSp>
        <p:nvGrpSpPr>
          <p:cNvPr id="109" name="Group 108">
            <a:extLst>
              <a:ext uri="{FF2B5EF4-FFF2-40B4-BE49-F238E27FC236}">
                <a16:creationId xmlns:a16="http://schemas.microsoft.com/office/drawing/2014/main" id="{5CD93DDE-3D1F-4516-8A57-441DC463AC5C}"/>
              </a:ext>
            </a:extLst>
          </p:cNvPr>
          <p:cNvGrpSpPr/>
          <p:nvPr/>
        </p:nvGrpSpPr>
        <p:grpSpPr>
          <a:xfrm>
            <a:off x="1594509" y="1730652"/>
            <a:ext cx="15058588" cy="1540542"/>
            <a:chOff x="1166949" y="2472196"/>
            <a:chExt cx="9635918" cy="4397438"/>
          </a:xfrm>
          <a:solidFill>
            <a:srgbClr val="00B050"/>
          </a:solidFill>
        </p:grpSpPr>
        <p:sp>
          <p:nvSpPr>
            <p:cNvPr id="110" name="Rounded Rectangle 8">
              <a:extLst>
                <a:ext uri="{FF2B5EF4-FFF2-40B4-BE49-F238E27FC236}">
                  <a16:creationId xmlns:a16="http://schemas.microsoft.com/office/drawing/2014/main" id="{8D1253AC-3508-460E-8B33-B730F93EA587}"/>
                </a:ext>
              </a:extLst>
            </p:cNvPr>
            <p:cNvSpPr/>
            <p:nvPr/>
          </p:nvSpPr>
          <p:spPr>
            <a:xfrm>
              <a:off x="1166949" y="2472196"/>
              <a:ext cx="9635918" cy="3786833"/>
            </a:xfrm>
            <a:prstGeom prst="roundRect">
              <a:avLst/>
            </a:prstGeom>
            <a:solidFill>
              <a:srgbClr val="FFFF99"/>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16156" hangingPunct="0">
                <a:defRPr/>
              </a:pPr>
              <a:endParaRPr lang="en-GB" sz="3797" kern="0" dirty="0">
                <a:solidFill>
                  <a:prstClr val="white"/>
                </a:solidFill>
                <a:latin typeface="Calibri"/>
                <a:cs typeface="Helvetica Light"/>
                <a:sym typeface="Helvetica Light"/>
              </a:endParaRPr>
            </a:p>
          </p:txBody>
        </p:sp>
        <p:sp>
          <p:nvSpPr>
            <p:cNvPr id="111" name="TextBox 110">
              <a:extLst>
                <a:ext uri="{FF2B5EF4-FFF2-40B4-BE49-F238E27FC236}">
                  <a16:creationId xmlns:a16="http://schemas.microsoft.com/office/drawing/2014/main" id="{8DCAEAF7-E667-441B-BAEA-86D03767BEB2}"/>
                </a:ext>
              </a:extLst>
            </p:cNvPr>
            <p:cNvSpPr txBox="1"/>
            <p:nvPr/>
          </p:nvSpPr>
          <p:spPr>
            <a:xfrm>
              <a:off x="1247587" y="2516831"/>
              <a:ext cx="9431206" cy="4352803"/>
            </a:xfrm>
            <a:prstGeom prst="rect">
              <a:avLst/>
            </a:prstGeom>
            <a:noFill/>
          </p:spPr>
          <p:txBody>
            <a:bodyPr wrap="square" rtlCol="0">
              <a:spAutoFit/>
            </a:bodyPr>
            <a:lstStyle/>
            <a:p>
              <a:pPr marL="0" marR="0" lvl="0" indent="0" algn="just" defTabSz="914400" eaLnBrk="0" fontAlgn="base" latinLnBrk="0" hangingPunct="1">
                <a:lnSpc>
                  <a:spcPct val="90000"/>
                </a:lnSpc>
                <a:spcBef>
                  <a:spcPts val="1000"/>
                </a:spcBef>
                <a:spcAft>
                  <a:spcPct val="0"/>
                </a:spcAft>
                <a:buClrTx/>
                <a:buSzTx/>
                <a:buFont typeface="Arial" panose="020B0604020202020204" pitchFamily="34" charset="0"/>
                <a:buNone/>
                <a:tabLst/>
                <a:defRPr/>
              </a:pPr>
              <a:r>
                <a:rPr kumimoji="0" lang="en-GB" alt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Pupils access a curriculum that enables them to develop a sense of security in the school environment. The Sensory curriculum allows pupils to access a range of learning experiences, both practical and sensory. Focus is placed upon enabling pupils to establish positive, interactive relationships with others, to proactively explore the world around them, to gain environmental control skills, and to achieve the highest level of personal mobility and independence.  </a:t>
              </a:r>
            </a:p>
            <a:p>
              <a:pPr algn="ctr" defTabSz="616156" hangingPunct="0">
                <a:defRPr/>
              </a:pPr>
              <a:endParaRPr lang="en-GB" sz="2109" kern="0" dirty="0">
                <a:solidFill>
                  <a:srgbClr val="000000"/>
                </a:solidFill>
                <a:latin typeface="Montserrat" panose="00000500000000000000" pitchFamily="2" charset="0"/>
                <a:cs typeface="Helvetica Light"/>
                <a:sym typeface="Helvetica Light"/>
              </a:endParaRPr>
            </a:p>
          </p:txBody>
        </p:sp>
      </p:grpSp>
      <p:grpSp>
        <p:nvGrpSpPr>
          <p:cNvPr id="9" name="Group 8">
            <a:extLst>
              <a:ext uri="{FF2B5EF4-FFF2-40B4-BE49-F238E27FC236}">
                <a16:creationId xmlns:a16="http://schemas.microsoft.com/office/drawing/2014/main" id="{1D70F27F-1507-4DF4-B245-F3CD3F208B8F}"/>
              </a:ext>
            </a:extLst>
          </p:cNvPr>
          <p:cNvGrpSpPr/>
          <p:nvPr/>
        </p:nvGrpSpPr>
        <p:grpSpPr>
          <a:xfrm>
            <a:off x="1594509" y="3543300"/>
            <a:ext cx="3763694" cy="5569463"/>
            <a:chOff x="1594509" y="3594270"/>
            <a:chExt cx="3763694" cy="4462639"/>
          </a:xfrm>
        </p:grpSpPr>
        <p:grpSp>
          <p:nvGrpSpPr>
            <p:cNvPr id="17" name="Group 16">
              <a:extLst>
                <a:ext uri="{FF2B5EF4-FFF2-40B4-BE49-F238E27FC236}">
                  <a16:creationId xmlns:a16="http://schemas.microsoft.com/office/drawing/2014/main" id="{D21B2E80-678B-497D-A415-0042A76157AC}"/>
                </a:ext>
              </a:extLst>
            </p:cNvPr>
            <p:cNvGrpSpPr>
              <a:grpSpLocks/>
            </p:cNvGrpSpPr>
            <p:nvPr/>
          </p:nvGrpSpPr>
          <p:grpSpPr bwMode="auto">
            <a:xfrm>
              <a:off x="1594509" y="3594270"/>
              <a:ext cx="3763694" cy="4462639"/>
              <a:chOff x="1327155" y="2228849"/>
              <a:chExt cx="2077875" cy="4184296"/>
            </a:xfrm>
          </p:grpSpPr>
          <p:sp>
            <p:nvSpPr>
              <p:cNvPr id="19" name="Text Box 2">
                <a:extLst>
                  <a:ext uri="{FF2B5EF4-FFF2-40B4-BE49-F238E27FC236}">
                    <a16:creationId xmlns:a16="http://schemas.microsoft.com/office/drawing/2014/main" id="{7E2E41CC-914D-4C0C-AE5E-2CA3455F757A}"/>
                  </a:ext>
                </a:extLst>
              </p:cNvPr>
              <p:cNvSpPr txBox="1">
                <a:spLocks noChangeArrowheads="1"/>
              </p:cNvSpPr>
              <p:nvPr/>
            </p:nvSpPr>
            <p:spPr bwMode="auto">
              <a:xfrm>
                <a:off x="1327155" y="2228849"/>
                <a:ext cx="2077875" cy="4184296"/>
              </a:xfrm>
              <a:prstGeom prst="rect">
                <a:avLst/>
              </a:prstGeom>
              <a:noFill/>
              <a:ln w="9525">
                <a:solidFill>
                  <a:srgbClr val="000000"/>
                </a:solidFill>
                <a:prstDash val="dashDot"/>
                <a:miter lim="800000"/>
                <a:headEnd/>
                <a:tailEnd/>
              </a:ln>
              <a:extLst>
                <a:ext uri="{909E8E84-426E-40DD-AFC4-6F175D3DCCD1}">
                  <a14:hiddenFill xmlns:a14="http://schemas.microsoft.com/office/drawing/2010/main">
                    <a:solidFill>
                      <a:srgbClr val="FFFFFF"/>
                    </a:solidFill>
                  </a14:hiddenFill>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584200" rtl="0" eaLnBrk="1" fontAlgn="auto" latinLnBrk="0" hangingPunct="0">
                  <a:lnSpc>
                    <a:spcPct val="107000"/>
                  </a:lnSpc>
                  <a:spcBef>
                    <a:spcPct val="0"/>
                  </a:spcBef>
                  <a:spcAft>
                    <a:spcPts val="853"/>
                  </a:spcAft>
                  <a:buClrTx/>
                  <a:buSzTx/>
                  <a:buFont typeface="Arial" panose="020B0604020202020204" pitchFamily="34" charset="0"/>
                  <a:buNone/>
                  <a:tabLst/>
                  <a:defRPr/>
                </a:pPr>
                <a:r>
                  <a:rPr kumimoji="0" lang="en-GB" altLang="en-US" sz="1173" b="0" i="0" u="none" strike="noStrike" kern="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sym typeface="Helvetica Light"/>
                  </a:rPr>
                  <a:t> </a:t>
                </a:r>
              </a:p>
              <a:p>
                <a:pPr marL="0" marR="0" lvl="0" indent="0" algn="ctr" defTabSz="584200" rtl="0" eaLnBrk="1" fontAlgn="auto" latinLnBrk="0" hangingPunct="0">
                  <a:lnSpc>
                    <a:spcPct val="107000"/>
                  </a:lnSpc>
                  <a:spcBef>
                    <a:spcPct val="0"/>
                  </a:spcBef>
                  <a:spcAft>
                    <a:spcPts val="853"/>
                  </a:spcAft>
                  <a:buClrTx/>
                  <a:buSzTx/>
                  <a:buFont typeface="Arial" panose="020B0604020202020204" pitchFamily="34" charset="0"/>
                  <a:buNone/>
                  <a:tabLst/>
                  <a:defRPr/>
                </a:pPr>
                <a:r>
                  <a:rPr kumimoji="0" lang="en-GB" altLang="en-US" sz="1173" b="0" i="0" u="none" strike="noStrike" kern="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sym typeface="Helvetica Light"/>
                  </a:rPr>
                  <a:t> </a:t>
                </a:r>
              </a:p>
              <a:p>
                <a:pPr marL="0" marR="0" lvl="0" indent="0" algn="ctr" defTabSz="584200" rtl="0" eaLnBrk="1" fontAlgn="auto" latinLnBrk="0" hangingPunct="0">
                  <a:lnSpc>
                    <a:spcPct val="107000"/>
                  </a:lnSpc>
                  <a:spcBef>
                    <a:spcPct val="0"/>
                  </a:spcBef>
                  <a:spcAft>
                    <a:spcPts val="853"/>
                  </a:spcAft>
                  <a:buClrTx/>
                  <a:buSzTx/>
                  <a:buFont typeface="Arial" panose="020B0604020202020204" pitchFamily="34" charset="0"/>
                  <a:buNone/>
                  <a:tabLst/>
                  <a:defRPr/>
                </a:pPr>
                <a:r>
                  <a:rPr kumimoji="0" lang="en-GB" altLang="en-US" sz="1173" b="0" i="0" u="none" strike="noStrike" kern="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sym typeface="Helvetica Light"/>
                  </a:rPr>
                  <a:t> </a:t>
                </a:r>
              </a:p>
              <a:p>
                <a:pPr marL="0" marR="0" lvl="0" indent="0" algn="ctr" defTabSz="584200" rtl="0" eaLnBrk="1" fontAlgn="auto" latinLnBrk="0" hangingPunct="0">
                  <a:lnSpc>
                    <a:spcPct val="107000"/>
                  </a:lnSpc>
                  <a:spcBef>
                    <a:spcPct val="0"/>
                  </a:spcBef>
                  <a:spcAft>
                    <a:spcPts val="0"/>
                  </a:spcAft>
                  <a:buClrTx/>
                  <a:buSzTx/>
                  <a:buFontTx/>
                  <a:buNone/>
                  <a:tabLst/>
                  <a:defRPr/>
                </a:pPr>
                <a:endParaRPr kumimoji="0" lang="en-GB" altLang="en-US" sz="1173" b="1" i="0" u="none" strike="noStrike" kern="0" cap="none" spc="0" normalizeH="0" baseline="0" noProof="0" dirty="0">
                  <a:ln>
                    <a:noFill/>
                  </a:ln>
                  <a:solidFill>
                    <a:srgbClr val="5B9BD5">
                      <a:lumMod val="40000"/>
                      <a:lumOff val="60000"/>
                    </a:srgbClr>
                  </a:solidFill>
                  <a:effectLst/>
                  <a:uLnTx/>
                  <a:uFillTx/>
                  <a:latin typeface="Calibri" panose="020F0502020204030204" pitchFamily="34" charset="0"/>
                  <a:ea typeface="Calibri" panose="020F0502020204030204" pitchFamily="34" charset="0"/>
                  <a:cs typeface="Times New Roman" panose="02020603050405020304" pitchFamily="18" charset="0"/>
                  <a:sym typeface="Helvetica Light"/>
                </a:endParaRPr>
              </a:p>
              <a:p>
                <a:pPr marL="0" marR="0" lvl="0" indent="0" algn="ctr" defTabSz="584200" rtl="0" eaLnBrk="1" fontAlgn="auto" latinLnBrk="0" hangingPunct="0">
                  <a:lnSpc>
                    <a:spcPct val="107000"/>
                  </a:lnSpc>
                  <a:spcBef>
                    <a:spcPct val="0"/>
                  </a:spcBef>
                  <a:spcAft>
                    <a:spcPts val="0"/>
                  </a:spcAft>
                  <a:buClrTx/>
                  <a:buSzTx/>
                  <a:buFontTx/>
                  <a:buNone/>
                  <a:tabLst/>
                  <a:defRPr/>
                </a:pPr>
                <a:endParaRPr kumimoji="0" lang="en-GB" altLang="en-US" sz="1173" b="1" i="0" u="none" strike="noStrike" kern="0" cap="none" spc="0" normalizeH="0" baseline="0" noProof="0" dirty="0">
                  <a:ln>
                    <a:noFill/>
                  </a:ln>
                  <a:solidFill>
                    <a:srgbClr val="5B9BD5">
                      <a:lumMod val="40000"/>
                      <a:lumOff val="60000"/>
                    </a:srgbClr>
                  </a:solidFill>
                  <a:effectLst/>
                  <a:uLnTx/>
                  <a:uFillTx/>
                  <a:latin typeface="Calibri" panose="020F0502020204030204" pitchFamily="34" charset="0"/>
                  <a:ea typeface="Calibri" panose="020F0502020204030204" pitchFamily="34" charset="0"/>
                  <a:cs typeface="Times New Roman" panose="02020603050405020304" pitchFamily="18" charset="0"/>
                  <a:sym typeface="Helvetica Light"/>
                </a:endParaRPr>
              </a:p>
              <a:p>
                <a:pPr marL="0" marR="0" lvl="0" indent="0" algn="ctr" defTabSz="584200" rtl="0" eaLnBrk="1" fontAlgn="auto" latinLnBrk="0" hangingPunct="0">
                  <a:lnSpc>
                    <a:spcPct val="107000"/>
                  </a:lnSpc>
                  <a:spcBef>
                    <a:spcPct val="0"/>
                  </a:spcBef>
                  <a:spcAft>
                    <a:spcPts val="0"/>
                  </a:spcAft>
                  <a:buClrTx/>
                  <a:buSzTx/>
                  <a:buFontTx/>
                  <a:buNone/>
                  <a:tabLst/>
                  <a:defRPr/>
                </a:pPr>
                <a:endParaRPr kumimoji="0" lang="en-GB" altLang="en-US" sz="1173" b="1" i="0" u="none" strike="noStrike" kern="0" cap="none" spc="0" normalizeH="0" baseline="0" noProof="0" dirty="0">
                  <a:ln>
                    <a:noFill/>
                  </a:ln>
                  <a:solidFill>
                    <a:srgbClr val="5B9BD5">
                      <a:lumMod val="40000"/>
                      <a:lumOff val="60000"/>
                    </a:srgbClr>
                  </a:solidFill>
                  <a:effectLst/>
                  <a:uLnTx/>
                  <a:uFillTx/>
                  <a:latin typeface="Calibri" panose="020F0502020204030204" pitchFamily="34" charset="0"/>
                  <a:ea typeface="Calibri" panose="020F0502020204030204" pitchFamily="34" charset="0"/>
                  <a:cs typeface="Times New Roman" panose="02020603050405020304" pitchFamily="18" charset="0"/>
                  <a:sym typeface="Helvetica Light"/>
                </a:endParaRPr>
              </a:p>
              <a:p>
                <a:pPr marL="0" marR="0" lvl="0" indent="0" algn="ctr" defTabSz="584200" rtl="0" eaLnBrk="1" fontAlgn="auto" latinLnBrk="0" hangingPunct="0">
                  <a:lnSpc>
                    <a:spcPct val="107000"/>
                  </a:lnSpc>
                  <a:spcBef>
                    <a:spcPct val="0"/>
                  </a:spcBef>
                  <a:spcAft>
                    <a:spcPts val="0"/>
                  </a:spcAft>
                  <a:buClrTx/>
                  <a:buSzTx/>
                  <a:buFontTx/>
                  <a:buNone/>
                  <a:tabLst/>
                  <a:defRPr/>
                </a:pPr>
                <a:endParaRPr kumimoji="0" lang="en-GB" altLang="en-US" sz="1173" b="1" i="0" u="none" strike="noStrike" kern="0" cap="none" spc="0" normalizeH="0" baseline="0" noProof="0" dirty="0">
                  <a:ln>
                    <a:noFill/>
                  </a:ln>
                  <a:solidFill>
                    <a:srgbClr val="5B9BD5">
                      <a:lumMod val="40000"/>
                      <a:lumOff val="60000"/>
                    </a:srgbClr>
                  </a:solidFill>
                  <a:effectLst/>
                  <a:uLnTx/>
                  <a:uFillTx/>
                  <a:latin typeface="Calibri" panose="020F0502020204030204" pitchFamily="34" charset="0"/>
                  <a:ea typeface="Calibri" panose="020F0502020204030204" pitchFamily="34" charset="0"/>
                  <a:cs typeface="Times New Roman" panose="02020603050405020304" pitchFamily="18" charset="0"/>
                  <a:sym typeface="Helvetica Light"/>
                </a:endParaRPr>
              </a:p>
              <a:p>
                <a:pPr lvl="0" algn="ctr">
                  <a:lnSpc>
                    <a:spcPct val="107000"/>
                  </a:lnSpc>
                  <a:spcBef>
                    <a:spcPct val="0"/>
                  </a:spcBef>
                  <a:spcAft>
                    <a:spcPts val="853"/>
                  </a:spcAft>
                  <a:buNone/>
                  <a:defRPr/>
                </a:pPr>
                <a:endParaRPr lang="en-GB" sz="2000" b="1" kern="0" dirty="0">
                  <a:solidFill>
                    <a:prstClr val="black"/>
                  </a:solidFill>
                  <a:latin typeface="Montserrat" panose="020B0604020202020204" charset="0"/>
                  <a:ea typeface="Calibri" panose="020F0502020204030204" pitchFamily="34" charset="0"/>
                  <a:sym typeface="Helvetica Light"/>
                </a:endParaRPr>
              </a:p>
              <a:p>
                <a:pPr lvl="0" algn="ctr">
                  <a:lnSpc>
                    <a:spcPct val="107000"/>
                  </a:lnSpc>
                  <a:spcBef>
                    <a:spcPct val="0"/>
                  </a:spcBef>
                  <a:spcAft>
                    <a:spcPts val="853"/>
                  </a:spcAft>
                  <a:buNone/>
                  <a:defRPr/>
                </a:pPr>
                <a:r>
                  <a:rPr lang="en-GB" sz="2000" b="1" kern="0" dirty="0">
                    <a:solidFill>
                      <a:prstClr val="black"/>
                    </a:solidFill>
                    <a:latin typeface="Montserrat" panose="020B0604020202020204" charset="0"/>
                    <a:ea typeface="Calibri" panose="020F0502020204030204" pitchFamily="34" charset="0"/>
                    <a:sym typeface="Helvetica Light"/>
                  </a:rPr>
                  <a:t>Individualised Learning</a:t>
                </a:r>
                <a:endParaRPr kumimoji="0" lang="en-GB" sz="2000" b="1" i="0" u="none" strike="noStrike" kern="0" cap="none" spc="0" normalizeH="0" baseline="0" noProof="0" dirty="0">
                  <a:ln>
                    <a:noFill/>
                  </a:ln>
                  <a:solidFill>
                    <a:prstClr val="black"/>
                  </a:solidFill>
                  <a:effectLst/>
                  <a:uLnTx/>
                  <a:uFillTx/>
                  <a:latin typeface="Montserrat" panose="020B0604020202020204" charset="0"/>
                  <a:ea typeface="Calibri" panose="020F0502020204030204" pitchFamily="34" charset="0"/>
                  <a:cs typeface="+mn-cs"/>
                  <a:sym typeface="Helvetica Light"/>
                </a:endParaRPr>
              </a:p>
              <a:p>
                <a:pPr marL="171450" indent="-171450" algn="just">
                  <a:lnSpc>
                    <a:spcPct val="100000"/>
                  </a:lnSpc>
                  <a:spcBef>
                    <a:spcPts val="0"/>
                  </a:spcBef>
                </a:pPr>
                <a:r>
                  <a:rPr lang="en-GB" sz="1300" dirty="0">
                    <a:latin typeface="Tahoma" panose="020B0604030504040204" pitchFamily="34" charset="0"/>
                    <a:ea typeface="Tahoma" panose="020B0604030504040204" pitchFamily="34" charset="0"/>
                    <a:cs typeface="Tahoma" panose="020B0604030504040204" pitchFamily="34" charset="0"/>
                  </a:rPr>
                  <a:t>All learning is highly individualised with a main focus on communication skills</a:t>
                </a:r>
              </a:p>
              <a:p>
                <a:pPr marL="171450" indent="-171450" algn="just">
                  <a:lnSpc>
                    <a:spcPct val="100000"/>
                  </a:lnSpc>
                  <a:spcBef>
                    <a:spcPts val="0"/>
                  </a:spcBef>
                </a:pPr>
                <a:r>
                  <a:rPr lang="en-GB" sz="1300" dirty="0">
                    <a:latin typeface="Tahoma" panose="020B0604030504040204" pitchFamily="34" charset="0"/>
                    <a:ea typeface="Tahoma" panose="020B0604030504040204" pitchFamily="34" charset="0"/>
                    <a:cs typeface="Tahoma" panose="020B0604030504040204" pitchFamily="34" charset="0"/>
                  </a:rPr>
                  <a:t>Pupils undertake many physical programs from OT specialists within their lessons. Some students have MOVE targets (an </a:t>
                </a:r>
                <a:r>
                  <a:rPr lang="en-GB" sz="1300" b="0" i="0" dirty="0">
                    <a:effectLst/>
                    <a:latin typeface="Tahoma" panose="020B0604030504040204" pitchFamily="34" charset="0"/>
                    <a:ea typeface="Tahoma" panose="020B0604030504040204" pitchFamily="34" charset="0"/>
                    <a:cs typeface="Tahoma" panose="020B0604030504040204" pitchFamily="34" charset="0"/>
                  </a:rPr>
                  <a:t>activity-based framework that enables disabled young people to gain independent sitting, standing, walking and transferring skills)</a:t>
                </a:r>
                <a:endParaRPr lang="en-GB" sz="1300" dirty="0">
                  <a:latin typeface="Tahoma" panose="020B0604030504040204" pitchFamily="34" charset="0"/>
                  <a:ea typeface="Tahoma" panose="020B0604030504040204" pitchFamily="34" charset="0"/>
                  <a:cs typeface="Tahoma" panose="020B0604030504040204" pitchFamily="34" charset="0"/>
                </a:endParaRPr>
              </a:p>
              <a:p>
                <a:pPr marL="171450" indent="-171450" algn="just">
                  <a:lnSpc>
                    <a:spcPct val="100000"/>
                  </a:lnSpc>
                  <a:spcBef>
                    <a:spcPts val="0"/>
                  </a:spcBef>
                </a:pPr>
                <a:r>
                  <a:rPr lang="en-GB" sz="1300" dirty="0">
                    <a:latin typeface="Tahoma" panose="020B0604030504040204" pitchFamily="34" charset="0"/>
                    <a:ea typeface="Tahoma" panose="020B0604030504040204" pitchFamily="34" charset="0"/>
                    <a:cs typeface="Tahoma" panose="020B0604030504040204" pitchFamily="34" charset="0"/>
                  </a:rPr>
                  <a:t>Pupils may have input from hearing, visual and multi-sensory impairment specialists </a:t>
                </a:r>
              </a:p>
              <a:p>
                <a:pPr marL="171450" indent="-171450" algn="just">
                  <a:lnSpc>
                    <a:spcPct val="100000"/>
                  </a:lnSpc>
                  <a:spcBef>
                    <a:spcPts val="0"/>
                  </a:spcBef>
                </a:pPr>
                <a:r>
                  <a:rPr lang="en-GB" sz="1300" dirty="0">
                    <a:latin typeface="Tahoma" panose="020B0604030504040204" pitchFamily="34" charset="0"/>
                    <a:ea typeface="Tahoma" panose="020B0604030504040204" pitchFamily="34" charset="0"/>
                    <a:cs typeface="Tahoma" panose="020B0604030504040204" pitchFamily="34" charset="0"/>
                  </a:rPr>
                  <a:t>Pupils’ wellbeing and inclusion is at the heart of all activities and events which run in the approach</a:t>
                </a:r>
              </a:p>
              <a:p>
                <a:pPr lvl="0">
                  <a:lnSpc>
                    <a:spcPct val="107000"/>
                  </a:lnSpc>
                  <a:spcBef>
                    <a:spcPct val="0"/>
                  </a:spcBef>
                  <a:spcAft>
                    <a:spcPts val="853"/>
                  </a:spcAft>
                  <a:buNone/>
                  <a:defRPr/>
                </a:pPr>
                <a:endParaRPr kumimoji="0" lang="en-GB" altLang="en-US" sz="1173" b="0" i="0" u="none" strike="noStrike" kern="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sym typeface="Helvetica Light"/>
                </a:endParaRPr>
              </a:p>
              <a:p>
                <a:pPr marL="0" marR="0" lvl="0" indent="0" algn="ctr" defTabSz="584200" rtl="0" eaLnBrk="1" fontAlgn="auto" latinLnBrk="0" hangingPunct="0">
                  <a:lnSpc>
                    <a:spcPct val="107000"/>
                  </a:lnSpc>
                  <a:spcBef>
                    <a:spcPct val="0"/>
                  </a:spcBef>
                  <a:spcAft>
                    <a:spcPts val="853"/>
                  </a:spcAft>
                  <a:buClrTx/>
                  <a:buSzTx/>
                  <a:buFont typeface="Arial" panose="020B0604020202020204" pitchFamily="34" charset="0"/>
                  <a:buNone/>
                  <a:tabLst/>
                  <a:defRPr/>
                </a:pPr>
                <a:r>
                  <a:rPr kumimoji="0" lang="en-GB" altLang="en-US" sz="1493" b="0" i="0" u="none" strike="noStrike" kern="0" cap="none" spc="0" normalizeH="0" baseline="0" noProof="0" dirty="0">
                    <a:ln>
                      <a:noFill/>
                    </a:ln>
                    <a:solidFill>
                      <a:srgbClr val="006699"/>
                    </a:solidFill>
                    <a:effectLst/>
                    <a:uLnTx/>
                    <a:uFillTx/>
                    <a:latin typeface="Calibri" panose="020F0502020204030204" pitchFamily="34" charset="0"/>
                    <a:ea typeface="Calibri" panose="020F0502020204030204" pitchFamily="34" charset="0"/>
                    <a:cs typeface="Times New Roman" panose="02020603050405020304" pitchFamily="18" charset="0"/>
                    <a:sym typeface="Helvetica Light"/>
                  </a:rPr>
                  <a:t> </a:t>
                </a:r>
                <a:endParaRPr kumimoji="0" lang="en-GB" altLang="en-US" sz="1173" b="0" i="0" u="none" strike="noStrike" kern="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sym typeface="Helvetica Light"/>
                </a:endParaRPr>
              </a:p>
            </p:txBody>
          </p:sp>
          <p:sp>
            <p:nvSpPr>
              <p:cNvPr id="20" name="Oval 19">
                <a:extLst>
                  <a:ext uri="{FF2B5EF4-FFF2-40B4-BE49-F238E27FC236}">
                    <a16:creationId xmlns:a16="http://schemas.microsoft.com/office/drawing/2014/main" id="{6BDB94BC-DD34-4313-8CAB-EAF1AB96BD0B}"/>
                  </a:ext>
                </a:extLst>
              </p:cNvPr>
              <p:cNvSpPr/>
              <p:nvPr/>
            </p:nvSpPr>
            <p:spPr bwMode="auto">
              <a:xfrm>
                <a:off x="1717154" y="2305059"/>
                <a:ext cx="1480979" cy="1387665"/>
              </a:xfrm>
              <a:prstGeom prst="ellipse">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584200" rtl="0" eaLnBrk="1" fontAlgn="auto" latinLnBrk="0" hangingPunct="0">
                  <a:lnSpc>
                    <a:spcPct val="107000"/>
                  </a:lnSpc>
                  <a:spcBef>
                    <a:spcPts val="0"/>
                  </a:spcBef>
                  <a:spcAft>
                    <a:spcPts val="853"/>
                  </a:spcAft>
                  <a:buClrTx/>
                  <a:buSzTx/>
                  <a:buFontTx/>
                  <a:buNone/>
                  <a:tabLst/>
                  <a:defRPr/>
                </a:pPr>
                <a:endParaRPr kumimoji="0" lang="en-GB" sz="1173" b="0" i="0" u="none" strike="noStrike" kern="0" cap="none" spc="0" normalizeH="0" baseline="0" noProof="0">
                  <a:ln>
                    <a:noFill/>
                  </a:ln>
                  <a:solidFill>
                    <a:prstClr val="white"/>
                  </a:solidFill>
                  <a:effectLst/>
                  <a:uLnTx/>
                  <a:uFillTx/>
                  <a:latin typeface="Calibri"/>
                  <a:ea typeface="Calibri" panose="020F0502020204030204" pitchFamily="34" charset="0"/>
                  <a:cs typeface="Times New Roman" panose="02020603050405020304" pitchFamily="18" charset="0"/>
                  <a:sym typeface="Helvetica Light"/>
                </a:endParaRPr>
              </a:p>
            </p:txBody>
          </p:sp>
        </p:grpSp>
        <p:pic>
          <p:nvPicPr>
            <p:cNvPr id="37" name="Picture 36">
              <a:extLst>
                <a:ext uri="{FF2B5EF4-FFF2-40B4-BE49-F238E27FC236}">
                  <a16:creationId xmlns:a16="http://schemas.microsoft.com/office/drawing/2014/main" id="{1165AEC3-43C4-4545-A620-F192A8196807}"/>
                </a:ext>
              </a:extLst>
            </p:cNvPr>
            <p:cNvPicPr>
              <a:picLocks noChangeAspect="1"/>
            </p:cNvPicPr>
            <p:nvPr/>
          </p:nvPicPr>
          <p:blipFill>
            <a:blip r:embed="rId7"/>
            <a:stretch>
              <a:fillRect/>
            </a:stretch>
          </p:blipFill>
          <p:spPr>
            <a:xfrm>
              <a:off x="2978977" y="3714005"/>
              <a:ext cx="1326413" cy="1326413"/>
            </a:xfrm>
            <a:prstGeom prst="rect">
              <a:avLst/>
            </a:prstGeom>
          </p:spPr>
        </p:pic>
      </p:grpSp>
      <p:grpSp>
        <p:nvGrpSpPr>
          <p:cNvPr id="11" name="Group 10">
            <a:extLst>
              <a:ext uri="{FF2B5EF4-FFF2-40B4-BE49-F238E27FC236}">
                <a16:creationId xmlns:a16="http://schemas.microsoft.com/office/drawing/2014/main" id="{15DEAF10-7EFC-4A27-A164-F26BC132515C}"/>
              </a:ext>
            </a:extLst>
          </p:cNvPr>
          <p:cNvGrpSpPr/>
          <p:nvPr/>
        </p:nvGrpSpPr>
        <p:grpSpPr>
          <a:xfrm>
            <a:off x="5358203" y="3543300"/>
            <a:ext cx="3763694" cy="5562749"/>
            <a:chOff x="5358203" y="3600984"/>
            <a:chExt cx="3763694" cy="4462639"/>
          </a:xfrm>
        </p:grpSpPr>
        <p:grpSp>
          <p:nvGrpSpPr>
            <p:cNvPr id="22" name="Group 21">
              <a:extLst>
                <a:ext uri="{FF2B5EF4-FFF2-40B4-BE49-F238E27FC236}">
                  <a16:creationId xmlns:a16="http://schemas.microsoft.com/office/drawing/2014/main" id="{0583FB3B-F450-416E-A4DF-0D2FA647B6D5}"/>
                </a:ext>
              </a:extLst>
            </p:cNvPr>
            <p:cNvGrpSpPr>
              <a:grpSpLocks/>
            </p:cNvGrpSpPr>
            <p:nvPr/>
          </p:nvGrpSpPr>
          <p:grpSpPr bwMode="auto">
            <a:xfrm>
              <a:off x="5358203" y="3600984"/>
              <a:ext cx="3763694" cy="4462639"/>
              <a:chOff x="1327155" y="2228849"/>
              <a:chExt cx="2077875" cy="4184296"/>
            </a:xfrm>
          </p:grpSpPr>
          <p:sp>
            <p:nvSpPr>
              <p:cNvPr id="24" name="Text Box 2">
                <a:extLst>
                  <a:ext uri="{FF2B5EF4-FFF2-40B4-BE49-F238E27FC236}">
                    <a16:creationId xmlns:a16="http://schemas.microsoft.com/office/drawing/2014/main" id="{E6AF0DD0-0313-4634-89B8-3DEE6BED6E9C}"/>
                  </a:ext>
                </a:extLst>
              </p:cNvPr>
              <p:cNvSpPr txBox="1">
                <a:spLocks noChangeArrowheads="1"/>
              </p:cNvSpPr>
              <p:nvPr/>
            </p:nvSpPr>
            <p:spPr bwMode="auto">
              <a:xfrm>
                <a:off x="1327155" y="2228849"/>
                <a:ext cx="2077875" cy="4184296"/>
              </a:xfrm>
              <a:prstGeom prst="rect">
                <a:avLst/>
              </a:prstGeom>
              <a:noFill/>
              <a:ln w="9525">
                <a:solidFill>
                  <a:srgbClr val="000000"/>
                </a:solidFill>
                <a:prstDash val="dashDot"/>
                <a:miter lim="800000"/>
                <a:headEnd/>
                <a:tailEnd/>
              </a:ln>
              <a:extLst>
                <a:ext uri="{909E8E84-426E-40DD-AFC4-6F175D3DCCD1}">
                  <a14:hiddenFill xmlns:a14="http://schemas.microsoft.com/office/drawing/2010/main">
                    <a:solidFill>
                      <a:srgbClr val="FFFFFF"/>
                    </a:solidFill>
                  </a14:hiddenFill>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584200" rtl="0" eaLnBrk="1" fontAlgn="auto" latinLnBrk="0" hangingPunct="0">
                  <a:lnSpc>
                    <a:spcPct val="107000"/>
                  </a:lnSpc>
                  <a:spcBef>
                    <a:spcPct val="0"/>
                  </a:spcBef>
                  <a:spcAft>
                    <a:spcPts val="853"/>
                  </a:spcAft>
                  <a:buClrTx/>
                  <a:buSzTx/>
                  <a:buFont typeface="Arial" panose="020B0604020202020204" pitchFamily="34" charset="0"/>
                  <a:buNone/>
                  <a:tabLst/>
                  <a:defRPr/>
                </a:pPr>
                <a:r>
                  <a:rPr kumimoji="0" lang="en-GB" altLang="en-US" sz="1173" b="0" i="0" u="none" strike="noStrike" kern="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sym typeface="Helvetica Light"/>
                  </a:rPr>
                  <a:t> </a:t>
                </a:r>
              </a:p>
              <a:p>
                <a:pPr marL="0" marR="0" lvl="0" indent="0" algn="ctr" defTabSz="584200" rtl="0" eaLnBrk="1" fontAlgn="auto" latinLnBrk="0" hangingPunct="0">
                  <a:lnSpc>
                    <a:spcPct val="107000"/>
                  </a:lnSpc>
                  <a:spcBef>
                    <a:spcPct val="0"/>
                  </a:spcBef>
                  <a:spcAft>
                    <a:spcPts val="853"/>
                  </a:spcAft>
                  <a:buClrTx/>
                  <a:buSzTx/>
                  <a:buFont typeface="Arial" panose="020B0604020202020204" pitchFamily="34" charset="0"/>
                  <a:buNone/>
                  <a:tabLst/>
                  <a:defRPr/>
                </a:pPr>
                <a:r>
                  <a:rPr kumimoji="0" lang="en-GB" altLang="en-US" sz="1173" b="0" i="0" u="none" strike="noStrike" kern="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sym typeface="Helvetica Light"/>
                  </a:rPr>
                  <a:t> </a:t>
                </a:r>
              </a:p>
              <a:p>
                <a:pPr marL="0" marR="0" lvl="0" indent="0" algn="ctr" defTabSz="584200" rtl="0" eaLnBrk="1" fontAlgn="auto" latinLnBrk="0" hangingPunct="0">
                  <a:lnSpc>
                    <a:spcPct val="107000"/>
                  </a:lnSpc>
                  <a:spcBef>
                    <a:spcPct val="0"/>
                  </a:spcBef>
                  <a:spcAft>
                    <a:spcPts val="853"/>
                  </a:spcAft>
                  <a:buClrTx/>
                  <a:buSzTx/>
                  <a:buFont typeface="Arial" panose="020B0604020202020204" pitchFamily="34" charset="0"/>
                  <a:buNone/>
                  <a:tabLst/>
                  <a:defRPr/>
                </a:pPr>
                <a:r>
                  <a:rPr kumimoji="0" lang="en-GB" altLang="en-US" sz="1173" b="0" i="0" u="none" strike="noStrike" kern="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sym typeface="Helvetica Light"/>
                  </a:rPr>
                  <a:t> </a:t>
                </a:r>
              </a:p>
              <a:p>
                <a:pPr marL="0" marR="0" lvl="0" indent="0" algn="ctr" defTabSz="584200" rtl="0" eaLnBrk="1" fontAlgn="auto" latinLnBrk="0" hangingPunct="0">
                  <a:lnSpc>
                    <a:spcPct val="107000"/>
                  </a:lnSpc>
                  <a:spcBef>
                    <a:spcPct val="0"/>
                  </a:spcBef>
                  <a:spcAft>
                    <a:spcPts val="0"/>
                  </a:spcAft>
                  <a:buClrTx/>
                  <a:buSzTx/>
                  <a:buFontTx/>
                  <a:buNone/>
                  <a:tabLst/>
                  <a:defRPr/>
                </a:pPr>
                <a:endParaRPr kumimoji="0" lang="en-GB" altLang="en-US" sz="1173" b="1" i="0" u="none" strike="noStrike" kern="0" cap="none" spc="0" normalizeH="0" baseline="0" noProof="0" dirty="0">
                  <a:ln>
                    <a:noFill/>
                  </a:ln>
                  <a:solidFill>
                    <a:srgbClr val="5B9BD5">
                      <a:lumMod val="40000"/>
                      <a:lumOff val="60000"/>
                    </a:srgbClr>
                  </a:solidFill>
                  <a:effectLst/>
                  <a:uLnTx/>
                  <a:uFillTx/>
                  <a:latin typeface="Calibri" panose="020F0502020204030204" pitchFamily="34" charset="0"/>
                  <a:ea typeface="Calibri" panose="020F0502020204030204" pitchFamily="34" charset="0"/>
                  <a:cs typeface="Times New Roman" panose="02020603050405020304" pitchFamily="18" charset="0"/>
                  <a:sym typeface="Helvetica Light"/>
                </a:endParaRPr>
              </a:p>
              <a:p>
                <a:pPr marL="0" marR="0" lvl="0" indent="0" algn="ctr" defTabSz="584200" rtl="0" eaLnBrk="1" fontAlgn="auto" latinLnBrk="0" hangingPunct="0">
                  <a:lnSpc>
                    <a:spcPct val="107000"/>
                  </a:lnSpc>
                  <a:spcBef>
                    <a:spcPct val="0"/>
                  </a:spcBef>
                  <a:spcAft>
                    <a:spcPts val="0"/>
                  </a:spcAft>
                  <a:buClrTx/>
                  <a:buSzTx/>
                  <a:buFontTx/>
                  <a:buNone/>
                  <a:tabLst/>
                  <a:defRPr/>
                </a:pPr>
                <a:endParaRPr kumimoji="0" lang="en-GB" altLang="en-US" sz="1173" b="1" i="0" u="none" strike="noStrike" kern="0" cap="none" spc="0" normalizeH="0" baseline="0" noProof="0" dirty="0">
                  <a:ln>
                    <a:noFill/>
                  </a:ln>
                  <a:solidFill>
                    <a:srgbClr val="5B9BD5">
                      <a:lumMod val="40000"/>
                      <a:lumOff val="60000"/>
                    </a:srgbClr>
                  </a:solidFill>
                  <a:effectLst/>
                  <a:uLnTx/>
                  <a:uFillTx/>
                  <a:latin typeface="Calibri" panose="020F0502020204030204" pitchFamily="34" charset="0"/>
                  <a:ea typeface="Calibri" panose="020F0502020204030204" pitchFamily="34" charset="0"/>
                  <a:cs typeface="Times New Roman" panose="02020603050405020304" pitchFamily="18" charset="0"/>
                  <a:sym typeface="Helvetica Light"/>
                </a:endParaRPr>
              </a:p>
              <a:p>
                <a:pPr marL="0" marR="0" lvl="0" indent="0" algn="ctr" defTabSz="584200" rtl="0" eaLnBrk="1" fontAlgn="auto" latinLnBrk="0" hangingPunct="0">
                  <a:lnSpc>
                    <a:spcPct val="107000"/>
                  </a:lnSpc>
                  <a:spcBef>
                    <a:spcPct val="0"/>
                  </a:spcBef>
                  <a:spcAft>
                    <a:spcPts val="0"/>
                  </a:spcAft>
                  <a:buClrTx/>
                  <a:buSzTx/>
                  <a:buFontTx/>
                  <a:buNone/>
                  <a:tabLst/>
                  <a:defRPr/>
                </a:pPr>
                <a:endParaRPr kumimoji="0" lang="en-GB" altLang="en-US" sz="1173" b="1" i="0" u="none" strike="noStrike" kern="0" cap="none" spc="0" normalizeH="0" baseline="0" noProof="0" dirty="0">
                  <a:ln>
                    <a:noFill/>
                  </a:ln>
                  <a:solidFill>
                    <a:srgbClr val="5B9BD5">
                      <a:lumMod val="40000"/>
                      <a:lumOff val="60000"/>
                    </a:srgbClr>
                  </a:solidFill>
                  <a:effectLst/>
                  <a:uLnTx/>
                  <a:uFillTx/>
                  <a:latin typeface="Calibri" panose="020F0502020204030204" pitchFamily="34" charset="0"/>
                  <a:ea typeface="Calibri" panose="020F0502020204030204" pitchFamily="34" charset="0"/>
                  <a:cs typeface="Times New Roman" panose="02020603050405020304" pitchFamily="18" charset="0"/>
                  <a:sym typeface="Helvetica Light"/>
                </a:endParaRPr>
              </a:p>
              <a:p>
                <a:pPr marL="0" marR="0" lvl="0" indent="0" algn="ctr" defTabSz="584200" rtl="0" eaLnBrk="1" fontAlgn="auto" latinLnBrk="0" hangingPunct="0">
                  <a:lnSpc>
                    <a:spcPct val="107000"/>
                  </a:lnSpc>
                  <a:spcBef>
                    <a:spcPct val="0"/>
                  </a:spcBef>
                  <a:spcAft>
                    <a:spcPts val="0"/>
                  </a:spcAft>
                  <a:buClrTx/>
                  <a:buSzTx/>
                  <a:buFontTx/>
                  <a:buNone/>
                  <a:tabLst/>
                  <a:defRPr/>
                </a:pPr>
                <a:endParaRPr kumimoji="0" lang="en-GB" altLang="en-US" sz="1173" b="1" i="0" u="none" strike="noStrike" kern="0" cap="none" spc="0" normalizeH="0" baseline="0" noProof="0" dirty="0">
                  <a:ln>
                    <a:noFill/>
                  </a:ln>
                  <a:solidFill>
                    <a:srgbClr val="5B9BD5">
                      <a:lumMod val="40000"/>
                      <a:lumOff val="60000"/>
                    </a:srgbClr>
                  </a:solidFill>
                  <a:effectLst/>
                  <a:uLnTx/>
                  <a:uFillTx/>
                  <a:latin typeface="Calibri" panose="020F0502020204030204" pitchFamily="34" charset="0"/>
                  <a:ea typeface="Calibri" panose="020F0502020204030204" pitchFamily="34" charset="0"/>
                  <a:cs typeface="Times New Roman" panose="02020603050405020304" pitchFamily="18" charset="0"/>
                  <a:sym typeface="Helvetica Light"/>
                </a:endParaRPr>
              </a:p>
              <a:p>
                <a:pPr lvl="0" algn="ctr">
                  <a:lnSpc>
                    <a:spcPct val="107000"/>
                  </a:lnSpc>
                  <a:spcBef>
                    <a:spcPct val="0"/>
                  </a:spcBef>
                  <a:spcAft>
                    <a:spcPts val="853"/>
                  </a:spcAft>
                  <a:buNone/>
                  <a:defRPr/>
                </a:pPr>
                <a:endParaRPr kumimoji="0" lang="en-GB" sz="2000" b="1" i="0" u="none" strike="noStrike" kern="0" cap="none" spc="0" normalizeH="0" baseline="0" noProof="0" dirty="0">
                  <a:ln>
                    <a:noFill/>
                  </a:ln>
                  <a:solidFill>
                    <a:prstClr val="black"/>
                  </a:solidFill>
                  <a:effectLst/>
                  <a:uLnTx/>
                  <a:uFillTx/>
                  <a:latin typeface="Montserrat" panose="020B0604020202020204" charset="0"/>
                  <a:ea typeface="Calibri" panose="020F0502020204030204" pitchFamily="34" charset="0"/>
                  <a:cs typeface="+mn-cs"/>
                  <a:sym typeface="Helvetica Light"/>
                </a:endParaRPr>
              </a:p>
              <a:p>
                <a:pPr lvl="0" algn="ctr">
                  <a:lnSpc>
                    <a:spcPct val="107000"/>
                  </a:lnSpc>
                  <a:spcBef>
                    <a:spcPct val="0"/>
                  </a:spcBef>
                  <a:spcAft>
                    <a:spcPts val="853"/>
                  </a:spcAft>
                  <a:buNone/>
                  <a:defRPr/>
                </a:pPr>
                <a:r>
                  <a:rPr kumimoji="0" lang="en-GB" sz="2000" b="1" i="0" u="none" strike="noStrike" kern="0" cap="none" spc="0" normalizeH="0" baseline="0" noProof="0" dirty="0">
                    <a:ln>
                      <a:noFill/>
                    </a:ln>
                    <a:solidFill>
                      <a:prstClr val="black"/>
                    </a:solidFill>
                    <a:effectLst/>
                    <a:uLnTx/>
                    <a:uFillTx/>
                    <a:latin typeface="Montserrat" panose="020B0604020202020204" charset="0"/>
                    <a:ea typeface="Calibri" panose="020F0502020204030204" pitchFamily="34" charset="0"/>
                    <a:cs typeface="+mn-cs"/>
                    <a:sym typeface="Helvetica Light"/>
                  </a:rPr>
                  <a:t>Curriculum</a:t>
                </a:r>
              </a:p>
              <a:p>
                <a:pPr marL="171450" indent="-171450">
                  <a:lnSpc>
                    <a:spcPct val="100000"/>
                  </a:lnSpc>
                  <a:spcBef>
                    <a:spcPct val="0"/>
                  </a:spcBef>
                  <a:defRPr/>
                </a:pPr>
                <a:r>
                  <a:rPr lang="en-US" sz="1300" dirty="0">
                    <a:latin typeface="Tahoma" panose="020B0604030504040204" pitchFamily="34" charset="0"/>
                    <a:ea typeface="Tahoma" panose="020B0604030504040204" pitchFamily="34" charset="0"/>
                    <a:cs typeface="Tahoma" panose="020B0604030504040204" pitchFamily="34" charset="0"/>
                  </a:rPr>
                  <a:t>Pupils </a:t>
                </a:r>
                <a:r>
                  <a:rPr lang="en-US" sz="1300" b="0" dirty="0">
                    <a:latin typeface="Tahoma" panose="020B0604030504040204" pitchFamily="34" charset="0"/>
                    <a:ea typeface="Tahoma" panose="020B0604030504040204" pitchFamily="34" charset="0"/>
                    <a:cs typeface="Tahoma" panose="020B0604030504040204" pitchFamily="34" charset="0"/>
                  </a:rPr>
                  <a:t>work on developing </a:t>
                </a:r>
                <a:r>
                  <a:rPr lang="en-US" sz="1300" dirty="0">
                    <a:latin typeface="Tahoma" panose="020B0604030504040204" pitchFamily="34" charset="0"/>
                    <a:ea typeface="Tahoma" panose="020B0604030504040204" pitchFamily="34" charset="0"/>
                    <a:cs typeface="Tahoma" panose="020B0604030504040204" pitchFamily="34" charset="0"/>
                  </a:rPr>
                  <a:t>their </a:t>
                </a:r>
                <a:r>
                  <a:rPr lang="en-US" sz="1300" b="0" dirty="0">
                    <a:latin typeface="Tahoma" panose="020B0604030504040204" pitchFamily="34" charset="0"/>
                    <a:ea typeface="Tahoma" panose="020B0604030504040204" pitchFamily="34" charset="0"/>
                    <a:cs typeface="Tahoma" panose="020B0604030504040204" pitchFamily="34" charset="0"/>
                  </a:rPr>
                  <a:t>skills in 5 key areas:</a:t>
                </a:r>
              </a:p>
              <a:p>
                <a:pPr marL="1028700" lvl="1">
                  <a:lnSpc>
                    <a:spcPct val="100000"/>
                  </a:lnSpc>
                  <a:spcBef>
                    <a:spcPct val="0"/>
                  </a:spcBef>
                  <a:defRPr/>
                </a:pPr>
                <a:r>
                  <a:rPr lang="en-US" sz="1300" b="0" dirty="0">
                    <a:latin typeface="Tahoma" panose="020B0604030504040204" pitchFamily="34" charset="0"/>
                    <a:ea typeface="Tahoma" panose="020B0604030504040204" pitchFamily="34" charset="0"/>
                    <a:cs typeface="Tahoma" panose="020B0604030504040204" pitchFamily="34" charset="0"/>
                  </a:rPr>
                  <a:t>My Body</a:t>
                </a:r>
              </a:p>
              <a:p>
                <a:pPr marL="1028700" lvl="1">
                  <a:lnSpc>
                    <a:spcPct val="100000"/>
                  </a:lnSpc>
                  <a:spcBef>
                    <a:spcPct val="0"/>
                  </a:spcBef>
                  <a:defRPr/>
                </a:pPr>
                <a:r>
                  <a:rPr lang="en-US" sz="1300" b="0" dirty="0">
                    <a:latin typeface="Tahoma" panose="020B0604030504040204" pitchFamily="34" charset="0"/>
                    <a:ea typeface="Tahoma" panose="020B0604030504040204" pitchFamily="34" charset="0"/>
                    <a:cs typeface="Tahoma" panose="020B0604030504040204" pitchFamily="34" charset="0"/>
                  </a:rPr>
                  <a:t>My Communication</a:t>
                </a:r>
              </a:p>
              <a:p>
                <a:pPr marL="1028700" lvl="1">
                  <a:lnSpc>
                    <a:spcPct val="100000"/>
                  </a:lnSpc>
                  <a:spcBef>
                    <a:spcPct val="0"/>
                  </a:spcBef>
                  <a:defRPr/>
                </a:pPr>
                <a:r>
                  <a:rPr lang="en-US" sz="1300" b="0" dirty="0">
                    <a:latin typeface="Tahoma" panose="020B0604030504040204" pitchFamily="34" charset="0"/>
                    <a:ea typeface="Tahoma" panose="020B0604030504040204" pitchFamily="34" charset="0"/>
                    <a:cs typeface="Tahoma" panose="020B0604030504040204" pitchFamily="34" charset="0"/>
                  </a:rPr>
                  <a:t>My Thinking</a:t>
                </a:r>
              </a:p>
              <a:p>
                <a:pPr marL="1028700" lvl="1">
                  <a:lnSpc>
                    <a:spcPct val="100000"/>
                  </a:lnSpc>
                  <a:spcBef>
                    <a:spcPct val="0"/>
                  </a:spcBef>
                  <a:defRPr/>
                </a:pPr>
                <a:r>
                  <a:rPr lang="en-US" sz="1300" b="0" dirty="0">
                    <a:latin typeface="Tahoma" panose="020B0604030504040204" pitchFamily="34" charset="0"/>
                    <a:ea typeface="Tahoma" panose="020B0604030504040204" pitchFamily="34" charset="0"/>
                    <a:cs typeface="Tahoma" panose="020B0604030504040204" pitchFamily="34" charset="0"/>
                  </a:rPr>
                  <a:t>My Independence</a:t>
                </a:r>
              </a:p>
              <a:p>
                <a:pPr marL="1028700" lvl="1">
                  <a:lnSpc>
                    <a:spcPct val="100000"/>
                  </a:lnSpc>
                  <a:spcBef>
                    <a:spcPct val="0"/>
                  </a:spcBef>
                  <a:defRPr/>
                </a:pPr>
                <a:r>
                  <a:rPr lang="en-US" sz="1300" b="0" dirty="0">
                    <a:latin typeface="Tahoma" panose="020B0604030504040204" pitchFamily="34" charset="0"/>
                    <a:ea typeface="Tahoma" panose="020B0604030504040204" pitchFamily="34" charset="0"/>
                    <a:cs typeface="Tahoma" panose="020B0604030504040204" pitchFamily="34" charset="0"/>
                  </a:rPr>
                  <a:t>Me and My Community.</a:t>
                </a:r>
                <a:endParaRPr lang="en-US" sz="1300" dirty="0">
                  <a:latin typeface="Tahoma" panose="020B0604030504040204" pitchFamily="34" charset="0"/>
                  <a:ea typeface="Tahoma" panose="020B0604030504040204" pitchFamily="34" charset="0"/>
                  <a:cs typeface="Tahoma" panose="020B0604030504040204" pitchFamily="34" charset="0"/>
                </a:endParaRPr>
              </a:p>
              <a:p>
                <a:pPr marL="285750" indent="-285750" algn="just" defTabSz="584200" hangingPunct="0">
                  <a:lnSpc>
                    <a:spcPct val="107000"/>
                  </a:lnSpc>
                  <a:spcBef>
                    <a:spcPct val="0"/>
                  </a:spcBef>
                  <a:spcAft>
                    <a:spcPts val="853"/>
                  </a:spcAft>
                  <a:defRPr/>
                </a:pPr>
                <a:r>
                  <a:rPr lang="en-US" sz="1300" dirty="0">
                    <a:latin typeface="Tahoma" panose="020B0604030504040204" pitchFamily="34" charset="0"/>
                    <a:ea typeface="Tahoma" panose="020B0604030504040204" pitchFamily="34" charset="0"/>
                    <a:cs typeface="Tahoma" panose="020B0604030504040204" pitchFamily="34" charset="0"/>
                  </a:rPr>
                  <a:t>This means that their days are filled with learning opportunities that give them a chance to develop really useful skills which make a difference to their quality of life.</a:t>
                </a:r>
              </a:p>
              <a:p>
                <a:pPr marL="0" marR="0" lvl="0" indent="0" algn="ctr" defTabSz="584200" rtl="0" eaLnBrk="1" fontAlgn="auto" latinLnBrk="0" hangingPunct="0">
                  <a:lnSpc>
                    <a:spcPct val="107000"/>
                  </a:lnSpc>
                  <a:spcBef>
                    <a:spcPct val="0"/>
                  </a:spcBef>
                  <a:spcAft>
                    <a:spcPts val="853"/>
                  </a:spcAft>
                  <a:buClrTx/>
                  <a:buSzTx/>
                  <a:buFont typeface="Arial" panose="020B0604020202020204" pitchFamily="34" charset="0"/>
                  <a:buNone/>
                  <a:tabLst/>
                  <a:defRPr/>
                </a:pPr>
                <a:r>
                  <a:rPr kumimoji="0" lang="en-GB" altLang="en-US" sz="1493" b="0" i="0" u="none" strike="noStrike" kern="0" cap="none" spc="0" normalizeH="0" baseline="0" noProof="0" dirty="0">
                    <a:ln>
                      <a:noFill/>
                    </a:ln>
                    <a:solidFill>
                      <a:srgbClr val="006699"/>
                    </a:solidFill>
                    <a:effectLst/>
                    <a:uLnTx/>
                    <a:uFillTx/>
                    <a:latin typeface="Calibri" panose="020F0502020204030204" pitchFamily="34" charset="0"/>
                    <a:ea typeface="Calibri" panose="020F0502020204030204" pitchFamily="34" charset="0"/>
                    <a:cs typeface="Times New Roman" panose="02020603050405020304" pitchFamily="18" charset="0"/>
                    <a:sym typeface="Helvetica Light"/>
                  </a:rPr>
                  <a:t> </a:t>
                </a:r>
                <a:endParaRPr kumimoji="0" lang="en-GB" altLang="en-US" sz="1173" b="0" i="0" u="none" strike="noStrike" kern="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sym typeface="Helvetica Light"/>
                </a:endParaRPr>
              </a:p>
            </p:txBody>
          </p:sp>
          <p:sp>
            <p:nvSpPr>
              <p:cNvPr id="25" name="Oval 24">
                <a:extLst>
                  <a:ext uri="{FF2B5EF4-FFF2-40B4-BE49-F238E27FC236}">
                    <a16:creationId xmlns:a16="http://schemas.microsoft.com/office/drawing/2014/main" id="{8453AE82-0B26-48F6-A596-08CCC1A74809}"/>
                  </a:ext>
                </a:extLst>
              </p:cNvPr>
              <p:cNvSpPr/>
              <p:nvPr/>
            </p:nvSpPr>
            <p:spPr bwMode="auto">
              <a:xfrm>
                <a:off x="1717154" y="2305059"/>
                <a:ext cx="1480979" cy="1387665"/>
              </a:xfrm>
              <a:prstGeom prst="ellipse">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584200" rtl="0" eaLnBrk="1" fontAlgn="auto" latinLnBrk="0" hangingPunct="0">
                  <a:lnSpc>
                    <a:spcPct val="107000"/>
                  </a:lnSpc>
                  <a:spcBef>
                    <a:spcPts val="0"/>
                  </a:spcBef>
                  <a:spcAft>
                    <a:spcPts val="853"/>
                  </a:spcAft>
                  <a:buClrTx/>
                  <a:buSzTx/>
                  <a:buFontTx/>
                  <a:buNone/>
                  <a:tabLst/>
                  <a:defRPr/>
                </a:pPr>
                <a:endParaRPr kumimoji="0" lang="en-GB" sz="1173" b="0" i="0" u="none" strike="noStrike" kern="0" cap="none" spc="0" normalizeH="0" baseline="0" noProof="0">
                  <a:ln>
                    <a:noFill/>
                  </a:ln>
                  <a:solidFill>
                    <a:prstClr val="white"/>
                  </a:solidFill>
                  <a:effectLst/>
                  <a:uLnTx/>
                  <a:uFillTx/>
                  <a:latin typeface="Calibri"/>
                  <a:ea typeface="Calibri" panose="020F0502020204030204" pitchFamily="34" charset="0"/>
                  <a:cs typeface="Times New Roman" panose="02020603050405020304" pitchFamily="18" charset="0"/>
                  <a:sym typeface="Helvetica Light"/>
                </a:endParaRPr>
              </a:p>
            </p:txBody>
          </p:sp>
        </p:grpSp>
        <p:pic>
          <p:nvPicPr>
            <p:cNvPr id="10" name="Picture 9">
              <a:extLst>
                <a:ext uri="{FF2B5EF4-FFF2-40B4-BE49-F238E27FC236}">
                  <a16:creationId xmlns:a16="http://schemas.microsoft.com/office/drawing/2014/main" id="{48AF331E-F48D-48EF-8D62-06BDA70E2E87}"/>
                </a:ext>
              </a:extLst>
            </p:cNvPr>
            <p:cNvPicPr>
              <a:picLocks noChangeAspect="1"/>
            </p:cNvPicPr>
            <p:nvPr/>
          </p:nvPicPr>
          <p:blipFill>
            <a:blip r:embed="rId8"/>
            <a:stretch>
              <a:fillRect/>
            </a:stretch>
          </p:blipFill>
          <p:spPr>
            <a:xfrm>
              <a:off x="6836370" y="3852741"/>
              <a:ext cx="1139015" cy="1139015"/>
            </a:xfrm>
            <a:prstGeom prst="rect">
              <a:avLst/>
            </a:prstGeom>
          </p:spPr>
        </p:pic>
      </p:grpSp>
      <p:grpSp>
        <p:nvGrpSpPr>
          <p:cNvPr id="15" name="Group 14">
            <a:extLst>
              <a:ext uri="{FF2B5EF4-FFF2-40B4-BE49-F238E27FC236}">
                <a16:creationId xmlns:a16="http://schemas.microsoft.com/office/drawing/2014/main" id="{345DC504-D4D3-4050-B208-0CA9484523ED}"/>
              </a:ext>
            </a:extLst>
          </p:cNvPr>
          <p:cNvGrpSpPr/>
          <p:nvPr/>
        </p:nvGrpSpPr>
        <p:grpSpPr>
          <a:xfrm>
            <a:off x="9121897" y="3543300"/>
            <a:ext cx="3763694" cy="5562749"/>
            <a:chOff x="9121897" y="3600983"/>
            <a:chExt cx="3763694" cy="4462639"/>
          </a:xfrm>
        </p:grpSpPr>
        <p:grpSp>
          <p:nvGrpSpPr>
            <p:cNvPr id="27" name="Group 26">
              <a:extLst>
                <a:ext uri="{FF2B5EF4-FFF2-40B4-BE49-F238E27FC236}">
                  <a16:creationId xmlns:a16="http://schemas.microsoft.com/office/drawing/2014/main" id="{C6EEABD4-E6EA-49B3-BB5F-10C8D1455D03}"/>
                </a:ext>
              </a:extLst>
            </p:cNvPr>
            <p:cNvGrpSpPr>
              <a:grpSpLocks/>
            </p:cNvGrpSpPr>
            <p:nvPr/>
          </p:nvGrpSpPr>
          <p:grpSpPr bwMode="auto">
            <a:xfrm>
              <a:off x="9121897" y="3600983"/>
              <a:ext cx="3763694" cy="4462639"/>
              <a:chOff x="1327155" y="2228849"/>
              <a:chExt cx="2077875" cy="4184296"/>
            </a:xfrm>
          </p:grpSpPr>
          <p:sp>
            <p:nvSpPr>
              <p:cNvPr id="29" name="Text Box 2">
                <a:extLst>
                  <a:ext uri="{FF2B5EF4-FFF2-40B4-BE49-F238E27FC236}">
                    <a16:creationId xmlns:a16="http://schemas.microsoft.com/office/drawing/2014/main" id="{52B279C3-E5D4-4843-8C9A-998A406B6770}"/>
                  </a:ext>
                </a:extLst>
              </p:cNvPr>
              <p:cNvSpPr txBox="1">
                <a:spLocks noChangeArrowheads="1"/>
              </p:cNvSpPr>
              <p:nvPr/>
            </p:nvSpPr>
            <p:spPr bwMode="auto">
              <a:xfrm>
                <a:off x="1327155" y="2228849"/>
                <a:ext cx="2077875" cy="4184296"/>
              </a:xfrm>
              <a:prstGeom prst="rect">
                <a:avLst/>
              </a:prstGeom>
              <a:noFill/>
              <a:ln w="9525">
                <a:solidFill>
                  <a:srgbClr val="000000"/>
                </a:solidFill>
                <a:prstDash val="dashDot"/>
                <a:miter lim="800000"/>
                <a:headEnd/>
                <a:tailEnd/>
              </a:ln>
              <a:extLst>
                <a:ext uri="{909E8E84-426E-40DD-AFC4-6F175D3DCCD1}">
                  <a14:hiddenFill xmlns:a14="http://schemas.microsoft.com/office/drawing/2010/main">
                    <a:solidFill>
                      <a:srgbClr val="FFFFFF"/>
                    </a:solidFill>
                  </a14:hiddenFill>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584200" rtl="0" eaLnBrk="1" fontAlgn="auto" latinLnBrk="0" hangingPunct="0">
                  <a:lnSpc>
                    <a:spcPct val="107000"/>
                  </a:lnSpc>
                  <a:spcBef>
                    <a:spcPct val="0"/>
                  </a:spcBef>
                  <a:spcAft>
                    <a:spcPts val="853"/>
                  </a:spcAft>
                  <a:buClrTx/>
                  <a:buSzTx/>
                  <a:buFont typeface="Arial" panose="020B0604020202020204" pitchFamily="34" charset="0"/>
                  <a:buNone/>
                  <a:tabLst/>
                  <a:defRPr/>
                </a:pPr>
                <a:r>
                  <a:rPr kumimoji="0" lang="en-GB" altLang="en-US" sz="1173" b="0" i="0" u="none" strike="noStrike" kern="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sym typeface="Helvetica Light"/>
                  </a:rPr>
                  <a:t> </a:t>
                </a:r>
              </a:p>
              <a:p>
                <a:pPr marL="0" marR="0" lvl="0" indent="0" algn="ctr" defTabSz="584200" rtl="0" eaLnBrk="1" fontAlgn="auto" latinLnBrk="0" hangingPunct="0">
                  <a:lnSpc>
                    <a:spcPct val="107000"/>
                  </a:lnSpc>
                  <a:spcBef>
                    <a:spcPct val="0"/>
                  </a:spcBef>
                  <a:spcAft>
                    <a:spcPts val="853"/>
                  </a:spcAft>
                  <a:buClrTx/>
                  <a:buSzTx/>
                  <a:buFont typeface="Arial" panose="020B0604020202020204" pitchFamily="34" charset="0"/>
                  <a:buNone/>
                  <a:tabLst/>
                  <a:defRPr/>
                </a:pPr>
                <a:r>
                  <a:rPr kumimoji="0" lang="en-GB" altLang="en-US" sz="1173" b="0" i="0" u="none" strike="noStrike" kern="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sym typeface="Helvetica Light"/>
                  </a:rPr>
                  <a:t> </a:t>
                </a:r>
              </a:p>
              <a:p>
                <a:pPr marL="0" marR="0" lvl="0" indent="0" algn="ctr" defTabSz="584200" rtl="0" eaLnBrk="1" fontAlgn="auto" latinLnBrk="0" hangingPunct="0">
                  <a:lnSpc>
                    <a:spcPct val="107000"/>
                  </a:lnSpc>
                  <a:spcBef>
                    <a:spcPct val="0"/>
                  </a:spcBef>
                  <a:spcAft>
                    <a:spcPts val="853"/>
                  </a:spcAft>
                  <a:buClrTx/>
                  <a:buSzTx/>
                  <a:buFont typeface="Arial" panose="020B0604020202020204" pitchFamily="34" charset="0"/>
                  <a:buNone/>
                  <a:tabLst/>
                  <a:defRPr/>
                </a:pPr>
                <a:r>
                  <a:rPr kumimoji="0" lang="en-GB" altLang="en-US" sz="1173" b="0" i="0" u="none" strike="noStrike" kern="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sym typeface="Helvetica Light"/>
                  </a:rPr>
                  <a:t> </a:t>
                </a:r>
              </a:p>
              <a:p>
                <a:pPr marL="0" marR="0" lvl="0" indent="0" algn="ctr" defTabSz="584200" rtl="0" eaLnBrk="1" fontAlgn="auto" latinLnBrk="0" hangingPunct="0">
                  <a:lnSpc>
                    <a:spcPct val="107000"/>
                  </a:lnSpc>
                  <a:spcBef>
                    <a:spcPct val="0"/>
                  </a:spcBef>
                  <a:spcAft>
                    <a:spcPts val="0"/>
                  </a:spcAft>
                  <a:buClrTx/>
                  <a:buSzTx/>
                  <a:buFontTx/>
                  <a:buNone/>
                  <a:tabLst/>
                  <a:defRPr/>
                </a:pPr>
                <a:endParaRPr kumimoji="0" lang="en-GB" altLang="en-US" sz="1173" b="1" i="0" u="none" strike="noStrike" kern="0" cap="none" spc="0" normalizeH="0" baseline="0" noProof="0" dirty="0">
                  <a:ln>
                    <a:noFill/>
                  </a:ln>
                  <a:solidFill>
                    <a:srgbClr val="5B9BD5">
                      <a:lumMod val="40000"/>
                      <a:lumOff val="60000"/>
                    </a:srgbClr>
                  </a:solidFill>
                  <a:effectLst/>
                  <a:uLnTx/>
                  <a:uFillTx/>
                  <a:latin typeface="Calibri" panose="020F0502020204030204" pitchFamily="34" charset="0"/>
                  <a:ea typeface="Calibri" panose="020F0502020204030204" pitchFamily="34" charset="0"/>
                  <a:cs typeface="Times New Roman" panose="02020603050405020304" pitchFamily="18" charset="0"/>
                  <a:sym typeface="Helvetica Light"/>
                </a:endParaRPr>
              </a:p>
              <a:p>
                <a:pPr marL="0" marR="0" lvl="0" indent="0" algn="ctr" defTabSz="584200" rtl="0" eaLnBrk="1" fontAlgn="auto" latinLnBrk="0" hangingPunct="0">
                  <a:lnSpc>
                    <a:spcPct val="107000"/>
                  </a:lnSpc>
                  <a:spcBef>
                    <a:spcPct val="0"/>
                  </a:spcBef>
                  <a:spcAft>
                    <a:spcPts val="0"/>
                  </a:spcAft>
                  <a:buClrTx/>
                  <a:buSzTx/>
                  <a:buFontTx/>
                  <a:buNone/>
                  <a:tabLst/>
                  <a:defRPr/>
                </a:pPr>
                <a:endParaRPr kumimoji="0" lang="en-GB" altLang="en-US" sz="1173" b="1" i="0" u="none" strike="noStrike" kern="0" cap="none" spc="0" normalizeH="0" baseline="0" noProof="0" dirty="0">
                  <a:ln>
                    <a:noFill/>
                  </a:ln>
                  <a:solidFill>
                    <a:srgbClr val="5B9BD5">
                      <a:lumMod val="40000"/>
                      <a:lumOff val="60000"/>
                    </a:srgbClr>
                  </a:solidFill>
                  <a:effectLst/>
                  <a:uLnTx/>
                  <a:uFillTx/>
                  <a:latin typeface="Calibri" panose="020F0502020204030204" pitchFamily="34" charset="0"/>
                  <a:ea typeface="Calibri" panose="020F0502020204030204" pitchFamily="34" charset="0"/>
                  <a:cs typeface="Times New Roman" panose="02020603050405020304" pitchFamily="18" charset="0"/>
                  <a:sym typeface="Helvetica Light"/>
                </a:endParaRPr>
              </a:p>
              <a:p>
                <a:pPr marL="0" marR="0" lvl="0" indent="0" algn="ctr" defTabSz="584200" rtl="0" eaLnBrk="1" fontAlgn="auto" latinLnBrk="0" hangingPunct="0">
                  <a:lnSpc>
                    <a:spcPct val="107000"/>
                  </a:lnSpc>
                  <a:spcBef>
                    <a:spcPct val="0"/>
                  </a:spcBef>
                  <a:spcAft>
                    <a:spcPts val="0"/>
                  </a:spcAft>
                  <a:buClrTx/>
                  <a:buSzTx/>
                  <a:buFontTx/>
                  <a:buNone/>
                  <a:tabLst/>
                  <a:defRPr/>
                </a:pPr>
                <a:endParaRPr kumimoji="0" lang="en-GB" altLang="en-US" sz="1173" b="1" i="0" u="none" strike="noStrike" kern="0" cap="none" spc="0" normalizeH="0" baseline="0" noProof="0" dirty="0">
                  <a:ln>
                    <a:noFill/>
                  </a:ln>
                  <a:solidFill>
                    <a:srgbClr val="5B9BD5">
                      <a:lumMod val="40000"/>
                      <a:lumOff val="60000"/>
                    </a:srgbClr>
                  </a:solidFill>
                  <a:effectLst/>
                  <a:uLnTx/>
                  <a:uFillTx/>
                  <a:latin typeface="Calibri" panose="020F0502020204030204" pitchFamily="34" charset="0"/>
                  <a:ea typeface="Calibri" panose="020F0502020204030204" pitchFamily="34" charset="0"/>
                  <a:cs typeface="Times New Roman" panose="02020603050405020304" pitchFamily="18" charset="0"/>
                  <a:sym typeface="Helvetica Light"/>
                </a:endParaRPr>
              </a:p>
              <a:p>
                <a:pPr marL="0" marR="0" lvl="0" indent="0" algn="ctr" defTabSz="584200" rtl="0" eaLnBrk="1" fontAlgn="auto" latinLnBrk="0" hangingPunct="0">
                  <a:lnSpc>
                    <a:spcPct val="107000"/>
                  </a:lnSpc>
                  <a:spcBef>
                    <a:spcPct val="0"/>
                  </a:spcBef>
                  <a:spcAft>
                    <a:spcPts val="0"/>
                  </a:spcAft>
                  <a:buClrTx/>
                  <a:buSzTx/>
                  <a:buFontTx/>
                  <a:buNone/>
                  <a:tabLst/>
                  <a:defRPr/>
                </a:pPr>
                <a:endParaRPr kumimoji="0" lang="en-GB" altLang="en-US" sz="1173" b="1" i="0" u="none" strike="noStrike" kern="0" cap="none" spc="0" normalizeH="0" baseline="0" noProof="0" dirty="0">
                  <a:ln>
                    <a:noFill/>
                  </a:ln>
                  <a:solidFill>
                    <a:srgbClr val="5B9BD5">
                      <a:lumMod val="40000"/>
                      <a:lumOff val="60000"/>
                    </a:srgbClr>
                  </a:solidFill>
                  <a:effectLst/>
                  <a:uLnTx/>
                  <a:uFillTx/>
                  <a:latin typeface="Calibri" panose="020F0502020204030204" pitchFamily="34" charset="0"/>
                  <a:ea typeface="Calibri" panose="020F0502020204030204" pitchFamily="34" charset="0"/>
                  <a:cs typeface="Times New Roman" panose="02020603050405020304" pitchFamily="18" charset="0"/>
                  <a:sym typeface="Helvetica Light"/>
                </a:endParaRPr>
              </a:p>
              <a:p>
                <a:pPr lvl="0" algn="ctr">
                  <a:lnSpc>
                    <a:spcPct val="107000"/>
                  </a:lnSpc>
                  <a:spcBef>
                    <a:spcPct val="0"/>
                  </a:spcBef>
                  <a:spcAft>
                    <a:spcPts val="853"/>
                  </a:spcAft>
                  <a:buNone/>
                  <a:defRPr/>
                </a:pPr>
                <a:endParaRPr lang="en-GB" sz="2000" b="1" dirty="0">
                  <a:solidFill>
                    <a:prstClr val="black"/>
                  </a:solidFill>
                  <a:latin typeface="Montserrat" panose="020B0604020202020204" charset="0"/>
                  <a:ea typeface="Calibri" panose="020F0502020204030204" pitchFamily="34" charset="0"/>
                </a:endParaRPr>
              </a:p>
              <a:p>
                <a:pPr lvl="0" algn="ctr">
                  <a:lnSpc>
                    <a:spcPct val="107000"/>
                  </a:lnSpc>
                  <a:spcBef>
                    <a:spcPct val="0"/>
                  </a:spcBef>
                  <a:spcAft>
                    <a:spcPts val="853"/>
                  </a:spcAft>
                  <a:buNone/>
                  <a:defRPr/>
                </a:pPr>
                <a:r>
                  <a:rPr lang="en-GB" sz="2000" b="1" dirty="0">
                    <a:solidFill>
                      <a:prstClr val="black"/>
                    </a:solidFill>
                    <a:latin typeface="Montserrat" panose="020B0604020202020204" charset="0"/>
                    <a:ea typeface="Calibri" panose="020F0502020204030204" pitchFamily="34" charset="0"/>
                  </a:rPr>
                  <a:t>Communication</a:t>
                </a:r>
                <a:endParaRPr kumimoji="0" lang="en-GB" sz="2000" b="1" i="0" u="none" strike="noStrike" kern="0" cap="none" spc="0" normalizeH="0" baseline="0" noProof="0" dirty="0">
                  <a:ln>
                    <a:noFill/>
                  </a:ln>
                  <a:solidFill>
                    <a:prstClr val="black"/>
                  </a:solidFill>
                  <a:effectLst/>
                  <a:uLnTx/>
                  <a:uFillTx/>
                  <a:latin typeface="Montserrat" panose="020B0604020202020204" charset="0"/>
                  <a:ea typeface="Calibri" panose="020F0502020204030204" pitchFamily="34" charset="0"/>
                  <a:cs typeface="+mn-cs"/>
                  <a:sym typeface="Helvetica Light"/>
                </a:endParaRPr>
              </a:p>
              <a:p>
                <a:pPr marL="171450" indent="-171450" algn="just">
                  <a:lnSpc>
                    <a:spcPct val="107000"/>
                  </a:lnSpc>
                  <a:spcBef>
                    <a:spcPct val="0"/>
                  </a:spcBef>
                  <a:defRPr/>
                </a:pPr>
                <a:r>
                  <a:rPr lang="en-GB" sz="1300" b="0" dirty="0">
                    <a:latin typeface="Tahoma" panose="020B0604030504040204" pitchFamily="34" charset="0"/>
                    <a:ea typeface="Tahoma" panose="020B0604030504040204" pitchFamily="34" charset="0"/>
                    <a:cs typeface="Tahoma" panose="020B0604030504040204" pitchFamily="34" charset="0"/>
                  </a:rPr>
                  <a:t>Pupils use a variety of high and low tech devices to communicate across the day</a:t>
                </a:r>
                <a:endParaRPr kumimoji="0" lang="en-GB" altLang="en-US" sz="1300" b="0"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Helvetica Light"/>
                </a:endParaRPr>
              </a:p>
              <a:p>
                <a:pPr marL="0" marR="0" lvl="0" indent="0" algn="ctr" defTabSz="584200" rtl="0" eaLnBrk="1" fontAlgn="auto" latinLnBrk="0" hangingPunct="0">
                  <a:lnSpc>
                    <a:spcPct val="107000"/>
                  </a:lnSpc>
                  <a:spcBef>
                    <a:spcPct val="0"/>
                  </a:spcBef>
                  <a:spcAft>
                    <a:spcPts val="853"/>
                  </a:spcAft>
                  <a:buClrTx/>
                  <a:buSzTx/>
                  <a:buFont typeface="Arial" panose="020B0604020202020204" pitchFamily="34" charset="0"/>
                  <a:buNone/>
                  <a:tabLst/>
                  <a:defRPr/>
                </a:pPr>
                <a:r>
                  <a:rPr kumimoji="0" lang="en-GB" altLang="en-US" sz="1493" b="0" i="0" u="none" strike="noStrike" kern="0" cap="none" spc="0" normalizeH="0" baseline="0" noProof="0" dirty="0">
                    <a:ln>
                      <a:noFill/>
                    </a:ln>
                    <a:solidFill>
                      <a:srgbClr val="006699"/>
                    </a:solidFill>
                    <a:effectLst/>
                    <a:uLnTx/>
                    <a:uFillTx/>
                    <a:latin typeface="Calibri" panose="020F0502020204030204" pitchFamily="34" charset="0"/>
                    <a:ea typeface="Calibri" panose="020F0502020204030204" pitchFamily="34" charset="0"/>
                    <a:cs typeface="Times New Roman" panose="02020603050405020304" pitchFamily="18" charset="0"/>
                    <a:sym typeface="Helvetica Light"/>
                  </a:rPr>
                  <a:t> </a:t>
                </a:r>
                <a:endParaRPr kumimoji="0" lang="en-GB" altLang="en-US" sz="1173" b="0" i="0" u="none" strike="noStrike" kern="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sym typeface="Helvetica Light"/>
                </a:endParaRPr>
              </a:p>
            </p:txBody>
          </p:sp>
          <p:sp>
            <p:nvSpPr>
              <p:cNvPr id="30" name="Oval 29">
                <a:extLst>
                  <a:ext uri="{FF2B5EF4-FFF2-40B4-BE49-F238E27FC236}">
                    <a16:creationId xmlns:a16="http://schemas.microsoft.com/office/drawing/2014/main" id="{94B193F1-A0BC-46D0-815A-398FDF1CD14D}"/>
                  </a:ext>
                </a:extLst>
              </p:cNvPr>
              <p:cNvSpPr/>
              <p:nvPr/>
            </p:nvSpPr>
            <p:spPr bwMode="auto">
              <a:xfrm>
                <a:off x="1717154" y="2305059"/>
                <a:ext cx="1480979" cy="1387665"/>
              </a:xfrm>
              <a:prstGeom prst="ellipse">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584200" rtl="0" eaLnBrk="1" fontAlgn="auto" latinLnBrk="0" hangingPunct="0">
                  <a:lnSpc>
                    <a:spcPct val="107000"/>
                  </a:lnSpc>
                  <a:spcBef>
                    <a:spcPts val="0"/>
                  </a:spcBef>
                  <a:spcAft>
                    <a:spcPts val="853"/>
                  </a:spcAft>
                  <a:buClrTx/>
                  <a:buSzTx/>
                  <a:buFontTx/>
                  <a:buNone/>
                  <a:tabLst/>
                  <a:defRPr/>
                </a:pPr>
                <a:endParaRPr kumimoji="0" lang="en-GB" sz="1173" b="0" i="0" u="none" strike="noStrike" kern="0" cap="none" spc="0" normalizeH="0" baseline="0" noProof="0">
                  <a:ln>
                    <a:noFill/>
                  </a:ln>
                  <a:solidFill>
                    <a:prstClr val="white"/>
                  </a:solidFill>
                  <a:effectLst/>
                  <a:uLnTx/>
                  <a:uFillTx/>
                  <a:latin typeface="Calibri"/>
                  <a:ea typeface="Calibri" panose="020F0502020204030204" pitchFamily="34" charset="0"/>
                  <a:cs typeface="Times New Roman" panose="02020603050405020304" pitchFamily="18" charset="0"/>
                  <a:sym typeface="Helvetica Light"/>
                </a:endParaRPr>
              </a:p>
            </p:txBody>
          </p:sp>
        </p:grpSp>
        <p:pic>
          <p:nvPicPr>
            <p:cNvPr id="14" name="Picture 13">
              <a:extLst>
                <a:ext uri="{FF2B5EF4-FFF2-40B4-BE49-F238E27FC236}">
                  <a16:creationId xmlns:a16="http://schemas.microsoft.com/office/drawing/2014/main" id="{3F762CF3-FF44-448B-A5AF-A6E0FB27FC4B}"/>
                </a:ext>
              </a:extLst>
            </p:cNvPr>
            <p:cNvPicPr>
              <a:picLocks noChangeAspect="1"/>
            </p:cNvPicPr>
            <p:nvPr/>
          </p:nvPicPr>
          <p:blipFill>
            <a:blip r:embed="rId9"/>
            <a:stretch>
              <a:fillRect/>
            </a:stretch>
          </p:blipFill>
          <p:spPr>
            <a:xfrm>
              <a:off x="10537763" y="3803422"/>
              <a:ext cx="1298827" cy="1298827"/>
            </a:xfrm>
            <a:prstGeom prst="rect">
              <a:avLst/>
            </a:prstGeom>
          </p:spPr>
        </p:pic>
      </p:grpSp>
      <p:grpSp>
        <p:nvGrpSpPr>
          <p:cNvPr id="26" name="Group 25">
            <a:extLst>
              <a:ext uri="{FF2B5EF4-FFF2-40B4-BE49-F238E27FC236}">
                <a16:creationId xmlns:a16="http://schemas.microsoft.com/office/drawing/2014/main" id="{6E469B05-342E-4351-9B77-CD02224FE670}"/>
              </a:ext>
            </a:extLst>
          </p:cNvPr>
          <p:cNvGrpSpPr/>
          <p:nvPr/>
        </p:nvGrpSpPr>
        <p:grpSpPr>
          <a:xfrm>
            <a:off x="12889403" y="3390900"/>
            <a:ext cx="3763694" cy="5699080"/>
            <a:chOff x="12889403" y="3464652"/>
            <a:chExt cx="3763694" cy="4598969"/>
          </a:xfrm>
        </p:grpSpPr>
        <p:grpSp>
          <p:nvGrpSpPr>
            <p:cNvPr id="32" name="Group 31">
              <a:extLst>
                <a:ext uri="{FF2B5EF4-FFF2-40B4-BE49-F238E27FC236}">
                  <a16:creationId xmlns:a16="http://schemas.microsoft.com/office/drawing/2014/main" id="{9F968135-A45D-4F45-B386-812B52B13874}"/>
                </a:ext>
              </a:extLst>
            </p:cNvPr>
            <p:cNvGrpSpPr>
              <a:grpSpLocks/>
            </p:cNvGrpSpPr>
            <p:nvPr/>
          </p:nvGrpSpPr>
          <p:grpSpPr bwMode="auto">
            <a:xfrm>
              <a:off x="12889403" y="3600982"/>
              <a:ext cx="3763694" cy="4462639"/>
              <a:chOff x="1327155" y="2228849"/>
              <a:chExt cx="2077875" cy="4184296"/>
            </a:xfrm>
          </p:grpSpPr>
          <p:sp>
            <p:nvSpPr>
              <p:cNvPr id="34" name="Text Box 2">
                <a:extLst>
                  <a:ext uri="{FF2B5EF4-FFF2-40B4-BE49-F238E27FC236}">
                    <a16:creationId xmlns:a16="http://schemas.microsoft.com/office/drawing/2014/main" id="{6C7D0755-9DE7-40FC-AAFC-6298A602AAD0}"/>
                  </a:ext>
                </a:extLst>
              </p:cNvPr>
              <p:cNvSpPr txBox="1">
                <a:spLocks noChangeArrowheads="1"/>
              </p:cNvSpPr>
              <p:nvPr/>
            </p:nvSpPr>
            <p:spPr bwMode="auto">
              <a:xfrm>
                <a:off x="1327155" y="2228849"/>
                <a:ext cx="2077875" cy="4184296"/>
              </a:xfrm>
              <a:prstGeom prst="rect">
                <a:avLst/>
              </a:prstGeom>
              <a:noFill/>
              <a:ln w="9525">
                <a:solidFill>
                  <a:srgbClr val="000000"/>
                </a:solidFill>
                <a:prstDash val="dashDot"/>
                <a:miter lim="800000"/>
                <a:headEnd/>
                <a:tailEnd/>
              </a:ln>
              <a:extLst>
                <a:ext uri="{909E8E84-426E-40DD-AFC4-6F175D3DCCD1}">
                  <a14:hiddenFill xmlns:a14="http://schemas.microsoft.com/office/drawing/2010/main">
                    <a:solidFill>
                      <a:srgbClr val="FFFFFF"/>
                    </a:solidFill>
                  </a14:hiddenFill>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584200" rtl="0" eaLnBrk="1" fontAlgn="auto" latinLnBrk="0" hangingPunct="0">
                  <a:lnSpc>
                    <a:spcPct val="107000"/>
                  </a:lnSpc>
                  <a:spcBef>
                    <a:spcPct val="0"/>
                  </a:spcBef>
                  <a:spcAft>
                    <a:spcPts val="853"/>
                  </a:spcAft>
                  <a:buClrTx/>
                  <a:buSzTx/>
                  <a:buFont typeface="Arial" panose="020B0604020202020204" pitchFamily="34" charset="0"/>
                  <a:buNone/>
                  <a:tabLst/>
                  <a:defRPr/>
                </a:pPr>
                <a:r>
                  <a:rPr kumimoji="0" lang="en-GB" altLang="en-US" sz="1173" b="0" i="0" u="none" strike="noStrike" kern="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sym typeface="Helvetica Light"/>
                  </a:rPr>
                  <a:t> </a:t>
                </a:r>
              </a:p>
              <a:p>
                <a:pPr marL="0" marR="0" lvl="0" indent="0" algn="ctr" defTabSz="584200" rtl="0" eaLnBrk="1" fontAlgn="auto" latinLnBrk="0" hangingPunct="0">
                  <a:lnSpc>
                    <a:spcPct val="107000"/>
                  </a:lnSpc>
                  <a:spcBef>
                    <a:spcPct val="0"/>
                  </a:spcBef>
                  <a:spcAft>
                    <a:spcPts val="853"/>
                  </a:spcAft>
                  <a:buClrTx/>
                  <a:buSzTx/>
                  <a:buFont typeface="Arial" panose="020B0604020202020204" pitchFamily="34" charset="0"/>
                  <a:buNone/>
                  <a:tabLst/>
                  <a:defRPr/>
                </a:pPr>
                <a:r>
                  <a:rPr kumimoji="0" lang="en-GB" altLang="en-US" sz="1173" b="0" i="0" u="none" strike="noStrike" kern="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sym typeface="Helvetica Light"/>
                  </a:rPr>
                  <a:t> </a:t>
                </a:r>
              </a:p>
              <a:p>
                <a:pPr marL="0" marR="0" lvl="0" indent="0" algn="ctr" defTabSz="584200" rtl="0" eaLnBrk="1" fontAlgn="auto" latinLnBrk="0" hangingPunct="0">
                  <a:lnSpc>
                    <a:spcPct val="107000"/>
                  </a:lnSpc>
                  <a:spcBef>
                    <a:spcPct val="0"/>
                  </a:spcBef>
                  <a:spcAft>
                    <a:spcPts val="853"/>
                  </a:spcAft>
                  <a:buClrTx/>
                  <a:buSzTx/>
                  <a:buFont typeface="Arial" panose="020B0604020202020204" pitchFamily="34" charset="0"/>
                  <a:buNone/>
                  <a:tabLst/>
                  <a:defRPr/>
                </a:pPr>
                <a:r>
                  <a:rPr kumimoji="0" lang="en-GB" altLang="en-US" sz="1173" b="0" i="0" u="none" strike="noStrike" kern="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sym typeface="Helvetica Light"/>
                  </a:rPr>
                  <a:t> </a:t>
                </a:r>
              </a:p>
              <a:p>
                <a:pPr marL="0" marR="0" lvl="0" indent="0" algn="ctr" defTabSz="584200" rtl="0" eaLnBrk="1" fontAlgn="auto" latinLnBrk="0" hangingPunct="0">
                  <a:lnSpc>
                    <a:spcPct val="107000"/>
                  </a:lnSpc>
                  <a:spcBef>
                    <a:spcPct val="0"/>
                  </a:spcBef>
                  <a:spcAft>
                    <a:spcPts val="0"/>
                  </a:spcAft>
                  <a:buClrTx/>
                  <a:buSzTx/>
                  <a:buFontTx/>
                  <a:buNone/>
                  <a:tabLst/>
                  <a:defRPr/>
                </a:pPr>
                <a:endParaRPr kumimoji="0" lang="en-GB" altLang="en-US" sz="1173" b="1" i="0" u="none" strike="noStrike" kern="0" cap="none" spc="0" normalizeH="0" baseline="0" noProof="0" dirty="0">
                  <a:ln>
                    <a:noFill/>
                  </a:ln>
                  <a:solidFill>
                    <a:srgbClr val="5B9BD5">
                      <a:lumMod val="40000"/>
                      <a:lumOff val="60000"/>
                    </a:srgbClr>
                  </a:solidFill>
                  <a:effectLst/>
                  <a:uLnTx/>
                  <a:uFillTx/>
                  <a:latin typeface="Calibri" panose="020F0502020204030204" pitchFamily="34" charset="0"/>
                  <a:ea typeface="Calibri" panose="020F0502020204030204" pitchFamily="34" charset="0"/>
                  <a:cs typeface="Times New Roman" panose="02020603050405020304" pitchFamily="18" charset="0"/>
                  <a:sym typeface="Helvetica Light"/>
                </a:endParaRPr>
              </a:p>
              <a:p>
                <a:pPr marL="0" marR="0" lvl="0" indent="0" algn="ctr" defTabSz="584200" rtl="0" eaLnBrk="1" fontAlgn="auto" latinLnBrk="0" hangingPunct="0">
                  <a:lnSpc>
                    <a:spcPct val="107000"/>
                  </a:lnSpc>
                  <a:spcBef>
                    <a:spcPct val="0"/>
                  </a:spcBef>
                  <a:spcAft>
                    <a:spcPts val="0"/>
                  </a:spcAft>
                  <a:buClrTx/>
                  <a:buSzTx/>
                  <a:buFontTx/>
                  <a:buNone/>
                  <a:tabLst/>
                  <a:defRPr/>
                </a:pPr>
                <a:endParaRPr kumimoji="0" lang="en-GB" altLang="en-US" sz="1173" b="1" i="0" u="none" strike="noStrike" kern="0" cap="none" spc="0" normalizeH="0" baseline="0" noProof="0" dirty="0">
                  <a:ln>
                    <a:noFill/>
                  </a:ln>
                  <a:solidFill>
                    <a:srgbClr val="5B9BD5">
                      <a:lumMod val="40000"/>
                      <a:lumOff val="60000"/>
                    </a:srgbClr>
                  </a:solidFill>
                  <a:effectLst/>
                  <a:uLnTx/>
                  <a:uFillTx/>
                  <a:latin typeface="Calibri" panose="020F0502020204030204" pitchFamily="34" charset="0"/>
                  <a:ea typeface="Calibri" panose="020F0502020204030204" pitchFamily="34" charset="0"/>
                  <a:cs typeface="Times New Roman" panose="02020603050405020304" pitchFamily="18" charset="0"/>
                  <a:sym typeface="Helvetica Light"/>
                </a:endParaRPr>
              </a:p>
              <a:p>
                <a:pPr marL="0" marR="0" lvl="0" indent="0" algn="ctr" defTabSz="584200" rtl="0" eaLnBrk="1" fontAlgn="auto" latinLnBrk="0" hangingPunct="0">
                  <a:lnSpc>
                    <a:spcPct val="107000"/>
                  </a:lnSpc>
                  <a:spcBef>
                    <a:spcPct val="0"/>
                  </a:spcBef>
                  <a:spcAft>
                    <a:spcPts val="0"/>
                  </a:spcAft>
                  <a:buClrTx/>
                  <a:buSzTx/>
                  <a:buFontTx/>
                  <a:buNone/>
                  <a:tabLst/>
                  <a:defRPr/>
                </a:pPr>
                <a:endParaRPr kumimoji="0" lang="en-GB" altLang="en-US" sz="1173" b="1" i="0" u="none" strike="noStrike" kern="0" cap="none" spc="0" normalizeH="0" baseline="0" noProof="0" dirty="0">
                  <a:ln>
                    <a:noFill/>
                  </a:ln>
                  <a:solidFill>
                    <a:srgbClr val="5B9BD5">
                      <a:lumMod val="40000"/>
                      <a:lumOff val="60000"/>
                    </a:srgbClr>
                  </a:solidFill>
                  <a:effectLst/>
                  <a:uLnTx/>
                  <a:uFillTx/>
                  <a:latin typeface="Calibri" panose="020F0502020204030204" pitchFamily="34" charset="0"/>
                  <a:ea typeface="Calibri" panose="020F0502020204030204" pitchFamily="34" charset="0"/>
                  <a:cs typeface="Times New Roman" panose="02020603050405020304" pitchFamily="18" charset="0"/>
                  <a:sym typeface="Helvetica Light"/>
                </a:endParaRPr>
              </a:p>
              <a:p>
                <a:pPr marL="0" marR="0" lvl="0" indent="0" algn="ctr" defTabSz="584200" rtl="0" eaLnBrk="1" fontAlgn="auto" latinLnBrk="0" hangingPunct="0">
                  <a:lnSpc>
                    <a:spcPct val="107000"/>
                  </a:lnSpc>
                  <a:spcBef>
                    <a:spcPct val="0"/>
                  </a:spcBef>
                  <a:spcAft>
                    <a:spcPts val="0"/>
                  </a:spcAft>
                  <a:buClrTx/>
                  <a:buSzTx/>
                  <a:buFontTx/>
                  <a:buNone/>
                  <a:tabLst/>
                  <a:defRPr/>
                </a:pPr>
                <a:endParaRPr kumimoji="0" lang="en-GB" altLang="en-US" sz="1173" b="1" i="0" u="none" strike="noStrike" kern="0" cap="none" spc="0" normalizeH="0" baseline="0" noProof="0" dirty="0">
                  <a:ln>
                    <a:noFill/>
                  </a:ln>
                  <a:solidFill>
                    <a:srgbClr val="5B9BD5">
                      <a:lumMod val="40000"/>
                      <a:lumOff val="60000"/>
                    </a:srgbClr>
                  </a:solidFill>
                  <a:effectLst/>
                  <a:uLnTx/>
                  <a:uFillTx/>
                  <a:latin typeface="Calibri" panose="020F0502020204030204" pitchFamily="34" charset="0"/>
                  <a:ea typeface="Calibri" panose="020F0502020204030204" pitchFamily="34" charset="0"/>
                  <a:cs typeface="Times New Roman" panose="02020603050405020304" pitchFamily="18" charset="0"/>
                  <a:sym typeface="Helvetica Light"/>
                </a:endParaRPr>
              </a:p>
              <a:p>
                <a:pPr lvl="0" algn="ctr">
                  <a:lnSpc>
                    <a:spcPct val="107000"/>
                  </a:lnSpc>
                  <a:spcBef>
                    <a:spcPct val="0"/>
                  </a:spcBef>
                  <a:spcAft>
                    <a:spcPts val="853"/>
                  </a:spcAft>
                  <a:buNone/>
                  <a:defRPr/>
                </a:pPr>
                <a:endParaRPr kumimoji="0" lang="en-GB" sz="2000" b="1" i="0" u="none" strike="noStrike" kern="0" cap="none" spc="0" normalizeH="0" baseline="0" noProof="0" dirty="0">
                  <a:ln>
                    <a:noFill/>
                  </a:ln>
                  <a:solidFill>
                    <a:prstClr val="black"/>
                  </a:solidFill>
                  <a:effectLst/>
                  <a:uLnTx/>
                  <a:uFillTx/>
                  <a:latin typeface="Montserrat" panose="020B0604020202020204" charset="0"/>
                  <a:ea typeface="Calibri" panose="020F0502020204030204" pitchFamily="34" charset="0"/>
                  <a:cs typeface="+mn-cs"/>
                  <a:sym typeface="Helvetica Light"/>
                </a:endParaRPr>
              </a:p>
              <a:p>
                <a:pPr lvl="0" algn="ctr">
                  <a:lnSpc>
                    <a:spcPct val="107000"/>
                  </a:lnSpc>
                  <a:spcBef>
                    <a:spcPct val="0"/>
                  </a:spcBef>
                  <a:spcAft>
                    <a:spcPts val="853"/>
                  </a:spcAft>
                  <a:buNone/>
                  <a:defRPr/>
                </a:pPr>
                <a:r>
                  <a:rPr kumimoji="0" lang="en-GB" sz="2000" b="1" i="0" u="none" strike="noStrike" kern="0" cap="none" spc="0" normalizeH="0" baseline="0" noProof="0" dirty="0">
                    <a:ln>
                      <a:noFill/>
                    </a:ln>
                    <a:solidFill>
                      <a:prstClr val="black"/>
                    </a:solidFill>
                    <a:effectLst/>
                    <a:uLnTx/>
                    <a:uFillTx/>
                    <a:latin typeface="Montserrat" panose="020B0604020202020204" charset="0"/>
                    <a:ea typeface="Calibri" panose="020F0502020204030204" pitchFamily="34" charset="0"/>
                    <a:cs typeface="+mn-cs"/>
                    <a:sym typeface="Helvetica Light"/>
                  </a:rPr>
                  <a:t>Exploring &amp; Investigating</a:t>
                </a:r>
              </a:p>
              <a:p>
                <a:pPr marL="285750" indent="-285750" algn="just">
                  <a:lnSpc>
                    <a:spcPct val="100000"/>
                  </a:lnSpc>
                  <a:spcBef>
                    <a:spcPct val="0"/>
                  </a:spcBef>
                  <a:defRPr/>
                </a:pPr>
                <a:r>
                  <a:rPr lang="en-US" sz="1300" dirty="0">
                    <a:latin typeface="Tahoma" panose="020B0604030504040204" pitchFamily="34" charset="0"/>
                    <a:ea typeface="Tahoma" panose="020B0604030504040204" pitchFamily="34" charset="0"/>
                    <a:cs typeface="Tahoma" panose="020B0604030504040204" pitchFamily="34" charset="0"/>
                  </a:rPr>
                  <a:t>Pupils have opportunities to explore their senses</a:t>
                </a:r>
                <a:endParaRPr lang="en-GB" sz="1300" dirty="0">
                  <a:latin typeface="Tahoma" panose="020B0604030504040204" pitchFamily="34" charset="0"/>
                  <a:ea typeface="Tahoma" panose="020B0604030504040204" pitchFamily="34" charset="0"/>
                  <a:cs typeface="Tahoma" panose="020B0604030504040204" pitchFamily="34" charset="0"/>
                </a:endParaRPr>
              </a:p>
              <a:p>
                <a:pPr marL="285750" indent="-285750" algn="just">
                  <a:lnSpc>
                    <a:spcPct val="100000"/>
                  </a:lnSpc>
                  <a:spcBef>
                    <a:spcPct val="0"/>
                  </a:spcBef>
                  <a:defRPr/>
                </a:pPr>
                <a:r>
                  <a:rPr lang="en-GB" sz="1300" kern="1200" dirty="0">
                    <a:latin typeface="Tahoma" panose="020B0604030504040204" pitchFamily="34" charset="0"/>
                    <a:ea typeface="Tahoma" panose="020B0604030504040204" pitchFamily="34" charset="0"/>
                    <a:cs typeface="Tahoma" panose="020B0604030504040204" pitchFamily="34" charset="0"/>
                  </a:rPr>
                  <a:t>Focus is placed upon enabling pupils to establish positive, interactive relationships with others, to proactively explore the world around them, to gain environmental control skills, and to achieve the highest level of personal mobility and independence</a:t>
                </a:r>
                <a:endParaRPr lang="en-US" sz="1300" dirty="0">
                  <a:latin typeface="Tahoma" panose="020B0604030504040204" pitchFamily="34" charset="0"/>
                  <a:ea typeface="Tahoma" panose="020B0604030504040204" pitchFamily="34" charset="0"/>
                  <a:cs typeface="Tahoma" panose="020B0604030504040204" pitchFamily="34" charset="0"/>
                </a:endParaRPr>
              </a:p>
              <a:p>
                <a:pPr marL="285750" indent="-285750" algn="just">
                  <a:lnSpc>
                    <a:spcPct val="107000"/>
                  </a:lnSpc>
                  <a:spcBef>
                    <a:spcPct val="0"/>
                  </a:spcBef>
                  <a:spcAft>
                    <a:spcPts val="853"/>
                  </a:spcAft>
                  <a:defRPr/>
                </a:pPr>
                <a:endParaRPr kumimoji="0" lang="en-GB" altLang="en-US" sz="1300" i="0" u="none" strike="noStrike" kern="0" cap="none" spc="0" normalizeH="0" baseline="0" noProof="0" dirty="0">
                  <a:ln>
                    <a:noFill/>
                  </a:ln>
                  <a:effectLst/>
                  <a:uLnTx/>
                  <a:uFillTx/>
                  <a:latin typeface="Tahoma" panose="020B0604030504040204" pitchFamily="34" charset="0"/>
                  <a:ea typeface="Tahoma" panose="020B0604030504040204" pitchFamily="34" charset="0"/>
                  <a:cs typeface="Tahoma" panose="020B0604030504040204" pitchFamily="34" charset="0"/>
                  <a:sym typeface="Helvetica Light"/>
                </a:endParaRPr>
              </a:p>
              <a:p>
                <a:pPr marL="0" marR="0" lvl="0" indent="0" algn="just" defTabSz="584200" rtl="0" eaLnBrk="1" fontAlgn="auto" latinLnBrk="0" hangingPunct="0">
                  <a:lnSpc>
                    <a:spcPct val="107000"/>
                  </a:lnSpc>
                  <a:spcBef>
                    <a:spcPct val="0"/>
                  </a:spcBef>
                  <a:spcAft>
                    <a:spcPts val="853"/>
                  </a:spcAft>
                  <a:buClrTx/>
                  <a:buSzTx/>
                  <a:buFont typeface="Arial" panose="020B0604020202020204" pitchFamily="34" charset="0"/>
                  <a:buNone/>
                  <a:tabLst/>
                  <a:defRPr/>
                </a:pPr>
                <a:r>
                  <a:rPr kumimoji="0" lang="en-GB" altLang="en-US" sz="1300" i="0" u="none" strike="noStrike" kern="0" cap="none" spc="0" normalizeH="0" baseline="0" noProof="0" dirty="0">
                    <a:ln>
                      <a:noFill/>
                    </a:ln>
                    <a:effectLst/>
                    <a:uLnTx/>
                    <a:uFillTx/>
                    <a:latin typeface="Tahoma" panose="020B0604030504040204" pitchFamily="34" charset="0"/>
                    <a:ea typeface="Tahoma" panose="020B0604030504040204" pitchFamily="34" charset="0"/>
                    <a:cs typeface="Tahoma" panose="020B0604030504040204" pitchFamily="34" charset="0"/>
                    <a:sym typeface="Helvetica Light"/>
                  </a:rPr>
                  <a:t> </a:t>
                </a:r>
              </a:p>
            </p:txBody>
          </p:sp>
          <p:sp>
            <p:nvSpPr>
              <p:cNvPr id="35" name="Oval 34">
                <a:extLst>
                  <a:ext uri="{FF2B5EF4-FFF2-40B4-BE49-F238E27FC236}">
                    <a16:creationId xmlns:a16="http://schemas.microsoft.com/office/drawing/2014/main" id="{B20F06F8-8C43-40FA-BD0A-7494F58D19BA}"/>
                  </a:ext>
                </a:extLst>
              </p:cNvPr>
              <p:cNvSpPr/>
              <p:nvPr/>
            </p:nvSpPr>
            <p:spPr bwMode="auto">
              <a:xfrm>
                <a:off x="1717154" y="2305059"/>
                <a:ext cx="1480979" cy="1387665"/>
              </a:xfrm>
              <a:prstGeom prst="ellipse">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584200" rtl="0" eaLnBrk="1" fontAlgn="auto" latinLnBrk="0" hangingPunct="0">
                  <a:lnSpc>
                    <a:spcPct val="107000"/>
                  </a:lnSpc>
                  <a:spcBef>
                    <a:spcPts val="0"/>
                  </a:spcBef>
                  <a:spcAft>
                    <a:spcPts val="853"/>
                  </a:spcAft>
                  <a:buClrTx/>
                  <a:buSzTx/>
                  <a:buFontTx/>
                  <a:buNone/>
                  <a:tabLst/>
                  <a:defRPr/>
                </a:pPr>
                <a:endParaRPr kumimoji="0" lang="en-GB" sz="1173" b="0" i="0" u="none" strike="noStrike" kern="0" cap="none" spc="0" normalizeH="0" baseline="0" noProof="0">
                  <a:ln>
                    <a:noFill/>
                  </a:ln>
                  <a:solidFill>
                    <a:prstClr val="white"/>
                  </a:solidFill>
                  <a:effectLst/>
                  <a:uLnTx/>
                  <a:uFillTx/>
                  <a:latin typeface="Calibri"/>
                  <a:ea typeface="Calibri" panose="020F0502020204030204" pitchFamily="34" charset="0"/>
                  <a:cs typeface="Times New Roman" panose="02020603050405020304" pitchFamily="18" charset="0"/>
                  <a:sym typeface="Helvetica Light"/>
                </a:endParaRPr>
              </a:p>
            </p:txBody>
          </p:sp>
        </p:grpSp>
        <p:pic>
          <p:nvPicPr>
            <p:cNvPr id="23" name="Picture 22">
              <a:extLst>
                <a:ext uri="{FF2B5EF4-FFF2-40B4-BE49-F238E27FC236}">
                  <a16:creationId xmlns:a16="http://schemas.microsoft.com/office/drawing/2014/main" id="{C09FE8B3-C8D0-484D-BB65-A93553519E09}"/>
                </a:ext>
              </a:extLst>
            </p:cNvPr>
            <p:cNvPicPr>
              <a:picLocks noChangeAspect="1"/>
            </p:cNvPicPr>
            <p:nvPr/>
          </p:nvPicPr>
          <p:blipFill>
            <a:blip r:embed="rId10"/>
            <a:stretch>
              <a:fillRect/>
            </a:stretch>
          </p:blipFill>
          <p:spPr>
            <a:xfrm>
              <a:off x="13986325" y="3464652"/>
              <a:ext cx="1887361" cy="1887361"/>
            </a:xfrm>
            <a:prstGeom prst="rect">
              <a:avLst/>
            </a:prstGeom>
          </p:spPr>
        </p:pic>
      </p:grpSp>
    </p:spTree>
    <p:extLst>
      <p:ext uri="{BB962C8B-B14F-4D97-AF65-F5344CB8AC3E}">
        <p14:creationId xmlns:p14="http://schemas.microsoft.com/office/powerpoint/2010/main" val="1029030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3053" t="-3076" r="-3076" b="-3053"/>
            </a:stretch>
          </a:blipFill>
        </p:spPr>
        <p:txBody>
          <a:bodyPr/>
          <a:lstStyle/>
          <a:p>
            <a:endParaRPr lang="en-GB"/>
          </a:p>
        </p:txBody>
      </p:sp>
      <p:sp>
        <p:nvSpPr>
          <p:cNvPr id="3" name="TextBox 3"/>
          <p:cNvSpPr txBox="1"/>
          <p:nvPr/>
        </p:nvSpPr>
        <p:spPr>
          <a:xfrm>
            <a:off x="0" y="382959"/>
            <a:ext cx="18288000" cy="1126847"/>
          </a:xfrm>
          <a:prstGeom prst="rect">
            <a:avLst/>
          </a:prstGeom>
        </p:spPr>
        <p:txBody>
          <a:bodyPr lIns="0" tIns="0" rIns="0" bIns="0" rtlCol="0" anchor="t">
            <a:spAutoFit/>
          </a:bodyPr>
          <a:lstStyle/>
          <a:p>
            <a:pPr algn="ctr">
              <a:lnSpc>
                <a:spcPts val="9799"/>
              </a:lnSpc>
            </a:pPr>
            <a:r>
              <a:rPr lang="en-US" sz="6999" dirty="0">
                <a:solidFill>
                  <a:srgbClr val="000000"/>
                </a:solidFill>
                <a:latin typeface="Tahoma Bold"/>
              </a:rPr>
              <a:t>Practical</a:t>
            </a:r>
          </a:p>
        </p:txBody>
      </p:sp>
      <p:grpSp>
        <p:nvGrpSpPr>
          <p:cNvPr id="4" name="Group 4"/>
          <p:cNvGrpSpPr/>
          <p:nvPr/>
        </p:nvGrpSpPr>
        <p:grpSpPr>
          <a:xfrm>
            <a:off x="11572013" y="9353567"/>
            <a:ext cx="6857916" cy="718383"/>
            <a:chOff x="0" y="0"/>
            <a:chExt cx="1806200" cy="189204"/>
          </a:xfrm>
        </p:grpSpPr>
        <p:sp>
          <p:nvSpPr>
            <p:cNvPr id="5" name="Freeform 5"/>
            <p:cNvSpPr/>
            <p:nvPr/>
          </p:nvSpPr>
          <p:spPr>
            <a:xfrm>
              <a:off x="0" y="0"/>
              <a:ext cx="1806200" cy="189204"/>
            </a:xfrm>
            <a:custGeom>
              <a:avLst/>
              <a:gdLst/>
              <a:ahLst/>
              <a:cxnLst/>
              <a:rect l="l" t="t" r="r" b="b"/>
              <a:pathLst>
                <a:path w="1806200" h="189204">
                  <a:moveTo>
                    <a:pt x="0" y="0"/>
                  </a:moveTo>
                  <a:lnTo>
                    <a:pt x="1806200" y="0"/>
                  </a:lnTo>
                  <a:lnTo>
                    <a:pt x="1806200" y="189204"/>
                  </a:lnTo>
                  <a:lnTo>
                    <a:pt x="0" y="189204"/>
                  </a:lnTo>
                  <a:close/>
                </a:path>
              </a:pathLst>
            </a:custGeom>
            <a:solidFill>
              <a:srgbClr val="1B7046"/>
            </a:solidFill>
          </p:spPr>
          <p:txBody>
            <a:bodyPr/>
            <a:lstStyle/>
            <a:p>
              <a:endParaRPr lang="en-GB"/>
            </a:p>
          </p:txBody>
        </p:sp>
        <p:sp>
          <p:nvSpPr>
            <p:cNvPr id="6" name="TextBox 6"/>
            <p:cNvSpPr txBox="1"/>
            <p:nvPr/>
          </p:nvSpPr>
          <p:spPr>
            <a:xfrm>
              <a:off x="0" y="-47625"/>
              <a:ext cx="812800" cy="860425"/>
            </a:xfrm>
            <a:prstGeom prst="rect">
              <a:avLst/>
            </a:prstGeom>
          </p:spPr>
          <p:txBody>
            <a:bodyPr lIns="50800" tIns="50800" rIns="50800" bIns="50800" rtlCol="0" anchor="ctr"/>
            <a:lstStyle/>
            <a:p>
              <a:pPr algn="ctr">
                <a:lnSpc>
                  <a:spcPts val="3499"/>
                </a:lnSpc>
              </a:pPr>
              <a:endParaRPr/>
            </a:p>
          </p:txBody>
        </p:sp>
      </p:grpSp>
      <p:sp>
        <p:nvSpPr>
          <p:cNvPr id="7" name="TextBox 7"/>
          <p:cNvSpPr txBox="1"/>
          <p:nvPr/>
        </p:nvSpPr>
        <p:spPr>
          <a:xfrm>
            <a:off x="11572013" y="9397924"/>
            <a:ext cx="6715987" cy="537696"/>
          </a:xfrm>
          <a:prstGeom prst="rect">
            <a:avLst/>
          </a:prstGeom>
        </p:spPr>
        <p:txBody>
          <a:bodyPr lIns="0" tIns="0" rIns="0" bIns="0" rtlCol="0" anchor="t">
            <a:spAutoFit/>
          </a:bodyPr>
          <a:lstStyle/>
          <a:p>
            <a:pPr algn="ctr">
              <a:lnSpc>
                <a:spcPts val="4480"/>
              </a:lnSpc>
            </a:pPr>
            <a:r>
              <a:rPr lang="en-US" sz="3200">
                <a:solidFill>
                  <a:srgbClr val="FCFEFF"/>
                </a:solidFill>
                <a:latin typeface="Tahoma"/>
              </a:rPr>
              <a:t>IQM National Inclusion Conference</a:t>
            </a:r>
          </a:p>
        </p:txBody>
      </p:sp>
      <p:grpSp>
        <p:nvGrpSpPr>
          <p:cNvPr id="71" name="Group 70">
            <a:extLst>
              <a:ext uri="{FF2B5EF4-FFF2-40B4-BE49-F238E27FC236}">
                <a16:creationId xmlns:a16="http://schemas.microsoft.com/office/drawing/2014/main" id="{5838FDDC-8112-4CA0-AA21-C669DFA82820}"/>
              </a:ext>
            </a:extLst>
          </p:cNvPr>
          <p:cNvGrpSpPr/>
          <p:nvPr/>
        </p:nvGrpSpPr>
        <p:grpSpPr>
          <a:xfrm>
            <a:off x="457200" y="9372022"/>
            <a:ext cx="2001693" cy="681471"/>
            <a:chOff x="0" y="0"/>
            <a:chExt cx="2525396" cy="769620"/>
          </a:xfrm>
        </p:grpSpPr>
        <p:pic>
          <p:nvPicPr>
            <p:cNvPr id="72" name="Picture 71" descr="Logo&#10;&#10;Description automatically generated">
              <a:extLst>
                <a:ext uri="{FF2B5EF4-FFF2-40B4-BE49-F238E27FC236}">
                  <a16:creationId xmlns:a16="http://schemas.microsoft.com/office/drawing/2014/main" id="{84CDD3B0-C567-44DD-B8E7-0E301DB8D839}"/>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2800" y="6350"/>
              <a:ext cx="781050" cy="763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 name="Picture 72" descr="Shape, arrow&#10;&#10;Description automatically generated">
              <a:extLst>
                <a:ext uri="{FF2B5EF4-FFF2-40B4-BE49-F238E27FC236}">
                  <a16:creationId xmlns:a16="http://schemas.microsoft.com/office/drawing/2014/main" id="{FDDF9DA6-D4AB-4F21-99AA-B2AD1AA94ECB}"/>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728345" cy="763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 name="Picture 73" descr="Text, logo&#10;&#10;Description automatically generated">
              <a:extLst>
                <a:ext uri="{FF2B5EF4-FFF2-40B4-BE49-F238E27FC236}">
                  <a16:creationId xmlns:a16="http://schemas.microsoft.com/office/drawing/2014/main" id="{E626CB02-ABF6-418A-A11D-1AFEB29C3347}"/>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38301" y="19049"/>
              <a:ext cx="887095" cy="750571"/>
            </a:xfrm>
            <a:prstGeom prst="rect">
              <a:avLst/>
            </a:prstGeom>
            <a:noFill/>
            <a:ln>
              <a:noFill/>
            </a:ln>
          </p:spPr>
        </p:pic>
      </p:grpSp>
      <p:grpSp>
        <p:nvGrpSpPr>
          <p:cNvPr id="109" name="Group 108">
            <a:extLst>
              <a:ext uri="{FF2B5EF4-FFF2-40B4-BE49-F238E27FC236}">
                <a16:creationId xmlns:a16="http://schemas.microsoft.com/office/drawing/2014/main" id="{5CD93DDE-3D1F-4516-8A57-441DC463AC5C}"/>
              </a:ext>
            </a:extLst>
          </p:cNvPr>
          <p:cNvGrpSpPr/>
          <p:nvPr/>
        </p:nvGrpSpPr>
        <p:grpSpPr>
          <a:xfrm>
            <a:off x="1594509" y="1730653"/>
            <a:ext cx="15058588" cy="1431648"/>
            <a:chOff x="1166949" y="2472196"/>
            <a:chExt cx="9635918" cy="4956647"/>
          </a:xfrm>
          <a:solidFill>
            <a:srgbClr val="FFD966"/>
          </a:solidFill>
        </p:grpSpPr>
        <p:sp>
          <p:nvSpPr>
            <p:cNvPr id="110" name="Rounded Rectangle 8">
              <a:extLst>
                <a:ext uri="{FF2B5EF4-FFF2-40B4-BE49-F238E27FC236}">
                  <a16:creationId xmlns:a16="http://schemas.microsoft.com/office/drawing/2014/main" id="{8D1253AC-3508-460E-8B33-B730F93EA587}"/>
                </a:ext>
              </a:extLst>
            </p:cNvPr>
            <p:cNvSpPr/>
            <p:nvPr/>
          </p:nvSpPr>
          <p:spPr>
            <a:xfrm>
              <a:off x="1166949" y="2472196"/>
              <a:ext cx="9635918" cy="4956647"/>
            </a:xfrm>
            <a:prstGeom prst="roundRect">
              <a:avLst/>
            </a:prstGeom>
            <a:grp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16156" hangingPunct="0">
                <a:defRPr/>
              </a:pPr>
              <a:endParaRPr lang="en-GB" sz="3797" kern="0" dirty="0">
                <a:solidFill>
                  <a:prstClr val="white"/>
                </a:solidFill>
                <a:latin typeface="Calibri"/>
                <a:cs typeface="Helvetica Light"/>
                <a:sym typeface="Helvetica Light"/>
              </a:endParaRPr>
            </a:p>
          </p:txBody>
        </p:sp>
        <p:sp>
          <p:nvSpPr>
            <p:cNvPr id="111" name="TextBox 110">
              <a:extLst>
                <a:ext uri="{FF2B5EF4-FFF2-40B4-BE49-F238E27FC236}">
                  <a16:creationId xmlns:a16="http://schemas.microsoft.com/office/drawing/2014/main" id="{8DCAEAF7-E667-441B-BAEA-86D03767BEB2}"/>
                </a:ext>
              </a:extLst>
            </p:cNvPr>
            <p:cNvSpPr txBox="1"/>
            <p:nvPr/>
          </p:nvSpPr>
          <p:spPr>
            <a:xfrm>
              <a:off x="1247587" y="2516831"/>
              <a:ext cx="9431206" cy="3777721"/>
            </a:xfrm>
            <a:prstGeom prst="rect">
              <a:avLst/>
            </a:prstGeom>
            <a:noFill/>
          </p:spPr>
          <p:txBody>
            <a:bodyPr wrap="square" rtlCol="0">
              <a:spAutoFit/>
            </a:bodyPr>
            <a:lstStyle/>
            <a:p>
              <a:pPr algn="just"/>
              <a:r>
                <a:rPr lang="en-GB" sz="2000" dirty="0">
                  <a:latin typeface="Tahoma" panose="020B0604030504040204" pitchFamily="34" charset="0"/>
                  <a:ea typeface="Tahoma" panose="020B0604030504040204" pitchFamily="34" charset="0"/>
                  <a:cs typeface="Tahoma" panose="020B0604030504040204" pitchFamily="34" charset="0"/>
                </a:rPr>
                <a:t>The Practical Learning Approach is a hands-on approach where learning is delivered through practical and real-world experiences that allow pupils to explore, understand and make links to the environment they live in.  The aim is to pupils with the tools they need to access work and other social activities beyond Five Acre Wood School.  All learning is supported by visuals and aids to encourage students' independence in all aspects of their learning.</a:t>
              </a:r>
            </a:p>
          </p:txBody>
        </p:sp>
      </p:grpSp>
      <p:grpSp>
        <p:nvGrpSpPr>
          <p:cNvPr id="36" name="Group 35">
            <a:extLst>
              <a:ext uri="{FF2B5EF4-FFF2-40B4-BE49-F238E27FC236}">
                <a16:creationId xmlns:a16="http://schemas.microsoft.com/office/drawing/2014/main" id="{41214046-C4AE-40B6-82BA-AA8BF293BD8F}"/>
              </a:ext>
            </a:extLst>
          </p:cNvPr>
          <p:cNvGrpSpPr/>
          <p:nvPr/>
        </p:nvGrpSpPr>
        <p:grpSpPr>
          <a:xfrm>
            <a:off x="1600200" y="3543301"/>
            <a:ext cx="5019529" cy="5562749"/>
            <a:chOff x="5358203" y="3600984"/>
            <a:chExt cx="3763694" cy="4462639"/>
          </a:xfrm>
        </p:grpSpPr>
        <p:grpSp>
          <p:nvGrpSpPr>
            <p:cNvPr id="37" name="Group 36">
              <a:extLst>
                <a:ext uri="{FF2B5EF4-FFF2-40B4-BE49-F238E27FC236}">
                  <a16:creationId xmlns:a16="http://schemas.microsoft.com/office/drawing/2014/main" id="{30166C8E-3E22-4252-969F-6584EE95994B}"/>
                </a:ext>
              </a:extLst>
            </p:cNvPr>
            <p:cNvGrpSpPr>
              <a:grpSpLocks/>
            </p:cNvGrpSpPr>
            <p:nvPr/>
          </p:nvGrpSpPr>
          <p:grpSpPr bwMode="auto">
            <a:xfrm>
              <a:off x="5358203" y="3600984"/>
              <a:ext cx="3763694" cy="4462639"/>
              <a:chOff x="1327155" y="2228849"/>
              <a:chExt cx="2077875" cy="4184296"/>
            </a:xfrm>
          </p:grpSpPr>
          <p:sp>
            <p:nvSpPr>
              <p:cNvPr id="39" name="Text Box 2">
                <a:extLst>
                  <a:ext uri="{FF2B5EF4-FFF2-40B4-BE49-F238E27FC236}">
                    <a16:creationId xmlns:a16="http://schemas.microsoft.com/office/drawing/2014/main" id="{54C39C22-E93C-46FC-958B-4D821AF5B6A9}"/>
                  </a:ext>
                </a:extLst>
              </p:cNvPr>
              <p:cNvSpPr txBox="1">
                <a:spLocks noChangeArrowheads="1"/>
              </p:cNvSpPr>
              <p:nvPr/>
            </p:nvSpPr>
            <p:spPr bwMode="auto">
              <a:xfrm>
                <a:off x="1327155" y="2228849"/>
                <a:ext cx="2077875" cy="4184296"/>
              </a:xfrm>
              <a:prstGeom prst="rect">
                <a:avLst/>
              </a:prstGeom>
              <a:noFill/>
              <a:ln w="9525">
                <a:solidFill>
                  <a:srgbClr val="000000"/>
                </a:solidFill>
                <a:prstDash val="dashDot"/>
                <a:miter lim="800000"/>
                <a:headEnd/>
                <a:tailEnd/>
              </a:ln>
              <a:extLst>
                <a:ext uri="{909E8E84-426E-40DD-AFC4-6F175D3DCCD1}">
                  <a14:hiddenFill xmlns:a14="http://schemas.microsoft.com/office/drawing/2010/main">
                    <a:solidFill>
                      <a:srgbClr val="FFFFFF"/>
                    </a:solidFill>
                  </a14:hiddenFill>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584200" rtl="0" eaLnBrk="1" fontAlgn="auto" latinLnBrk="0" hangingPunct="0">
                  <a:lnSpc>
                    <a:spcPct val="107000"/>
                  </a:lnSpc>
                  <a:spcBef>
                    <a:spcPct val="0"/>
                  </a:spcBef>
                  <a:spcAft>
                    <a:spcPts val="853"/>
                  </a:spcAft>
                  <a:buClrTx/>
                  <a:buSzTx/>
                  <a:buFont typeface="Arial" panose="020B0604020202020204" pitchFamily="34" charset="0"/>
                  <a:buNone/>
                  <a:tabLst/>
                  <a:defRPr/>
                </a:pPr>
                <a:r>
                  <a:rPr kumimoji="0" lang="en-GB" altLang="en-US" sz="1173" b="0" i="0" u="none" strike="noStrike" kern="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sym typeface="Helvetica Light"/>
                  </a:rPr>
                  <a:t> </a:t>
                </a:r>
              </a:p>
              <a:p>
                <a:pPr marL="0" marR="0" lvl="0" indent="0" algn="ctr" defTabSz="584200" rtl="0" eaLnBrk="1" fontAlgn="auto" latinLnBrk="0" hangingPunct="0">
                  <a:lnSpc>
                    <a:spcPct val="107000"/>
                  </a:lnSpc>
                  <a:spcBef>
                    <a:spcPct val="0"/>
                  </a:spcBef>
                  <a:spcAft>
                    <a:spcPts val="853"/>
                  </a:spcAft>
                  <a:buClrTx/>
                  <a:buSzTx/>
                  <a:buFont typeface="Arial" panose="020B0604020202020204" pitchFamily="34" charset="0"/>
                  <a:buNone/>
                  <a:tabLst/>
                  <a:defRPr/>
                </a:pPr>
                <a:r>
                  <a:rPr kumimoji="0" lang="en-GB" altLang="en-US" sz="1173" b="0" i="0" u="none" strike="noStrike" kern="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sym typeface="Helvetica Light"/>
                  </a:rPr>
                  <a:t> </a:t>
                </a:r>
              </a:p>
              <a:p>
                <a:pPr marL="0" marR="0" lvl="0" indent="0" algn="ctr" defTabSz="584200" rtl="0" eaLnBrk="1" fontAlgn="auto" latinLnBrk="0" hangingPunct="0">
                  <a:lnSpc>
                    <a:spcPct val="107000"/>
                  </a:lnSpc>
                  <a:spcBef>
                    <a:spcPct val="0"/>
                  </a:spcBef>
                  <a:spcAft>
                    <a:spcPts val="853"/>
                  </a:spcAft>
                  <a:buClrTx/>
                  <a:buSzTx/>
                  <a:buFont typeface="Arial" panose="020B0604020202020204" pitchFamily="34" charset="0"/>
                  <a:buNone/>
                  <a:tabLst/>
                  <a:defRPr/>
                </a:pPr>
                <a:r>
                  <a:rPr kumimoji="0" lang="en-GB" altLang="en-US" sz="1173" b="0" i="0" u="none" strike="noStrike" kern="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sym typeface="Helvetica Light"/>
                  </a:rPr>
                  <a:t> </a:t>
                </a:r>
              </a:p>
              <a:p>
                <a:pPr marL="0" marR="0" lvl="0" indent="0" algn="ctr" defTabSz="584200" rtl="0" eaLnBrk="1" fontAlgn="auto" latinLnBrk="0" hangingPunct="0">
                  <a:lnSpc>
                    <a:spcPct val="107000"/>
                  </a:lnSpc>
                  <a:spcBef>
                    <a:spcPct val="0"/>
                  </a:spcBef>
                  <a:spcAft>
                    <a:spcPts val="0"/>
                  </a:spcAft>
                  <a:buClrTx/>
                  <a:buSzTx/>
                  <a:buFontTx/>
                  <a:buNone/>
                  <a:tabLst/>
                  <a:defRPr/>
                </a:pPr>
                <a:endParaRPr kumimoji="0" lang="en-GB" altLang="en-US" sz="1173" b="1" i="0" u="none" strike="noStrike" kern="0" cap="none" spc="0" normalizeH="0" baseline="0" noProof="0" dirty="0">
                  <a:ln>
                    <a:noFill/>
                  </a:ln>
                  <a:solidFill>
                    <a:srgbClr val="5B9BD5">
                      <a:lumMod val="40000"/>
                      <a:lumOff val="60000"/>
                    </a:srgbClr>
                  </a:solidFill>
                  <a:effectLst/>
                  <a:uLnTx/>
                  <a:uFillTx/>
                  <a:latin typeface="Calibri" panose="020F0502020204030204" pitchFamily="34" charset="0"/>
                  <a:ea typeface="Calibri" panose="020F0502020204030204" pitchFamily="34" charset="0"/>
                  <a:cs typeface="Times New Roman" panose="02020603050405020304" pitchFamily="18" charset="0"/>
                  <a:sym typeface="Helvetica Light"/>
                </a:endParaRPr>
              </a:p>
              <a:p>
                <a:pPr marL="0" marR="0" lvl="0" indent="0" algn="ctr" defTabSz="584200" rtl="0" eaLnBrk="1" fontAlgn="auto" latinLnBrk="0" hangingPunct="0">
                  <a:lnSpc>
                    <a:spcPct val="107000"/>
                  </a:lnSpc>
                  <a:spcBef>
                    <a:spcPct val="0"/>
                  </a:spcBef>
                  <a:spcAft>
                    <a:spcPts val="0"/>
                  </a:spcAft>
                  <a:buClrTx/>
                  <a:buSzTx/>
                  <a:buFontTx/>
                  <a:buNone/>
                  <a:tabLst/>
                  <a:defRPr/>
                </a:pPr>
                <a:endParaRPr kumimoji="0" lang="en-GB" altLang="en-US" sz="1173" b="1" i="0" u="none" strike="noStrike" kern="0" cap="none" spc="0" normalizeH="0" baseline="0" noProof="0" dirty="0">
                  <a:ln>
                    <a:noFill/>
                  </a:ln>
                  <a:solidFill>
                    <a:srgbClr val="5B9BD5">
                      <a:lumMod val="40000"/>
                      <a:lumOff val="60000"/>
                    </a:srgbClr>
                  </a:solidFill>
                  <a:effectLst/>
                  <a:uLnTx/>
                  <a:uFillTx/>
                  <a:latin typeface="Calibri" panose="020F0502020204030204" pitchFamily="34" charset="0"/>
                  <a:ea typeface="Calibri" panose="020F0502020204030204" pitchFamily="34" charset="0"/>
                  <a:cs typeface="Times New Roman" panose="02020603050405020304" pitchFamily="18" charset="0"/>
                  <a:sym typeface="Helvetica Light"/>
                </a:endParaRPr>
              </a:p>
              <a:p>
                <a:pPr marL="0" marR="0" lvl="0" indent="0" algn="ctr" defTabSz="584200" rtl="0" eaLnBrk="1" fontAlgn="auto" latinLnBrk="0" hangingPunct="0">
                  <a:lnSpc>
                    <a:spcPct val="107000"/>
                  </a:lnSpc>
                  <a:spcBef>
                    <a:spcPct val="0"/>
                  </a:spcBef>
                  <a:spcAft>
                    <a:spcPts val="0"/>
                  </a:spcAft>
                  <a:buClrTx/>
                  <a:buSzTx/>
                  <a:buFontTx/>
                  <a:buNone/>
                  <a:tabLst/>
                  <a:defRPr/>
                </a:pPr>
                <a:endParaRPr kumimoji="0" lang="en-GB" altLang="en-US" sz="1173" b="1" i="0" u="none" strike="noStrike" kern="0" cap="none" spc="0" normalizeH="0" baseline="0" noProof="0" dirty="0">
                  <a:ln>
                    <a:noFill/>
                  </a:ln>
                  <a:solidFill>
                    <a:srgbClr val="5B9BD5">
                      <a:lumMod val="40000"/>
                      <a:lumOff val="60000"/>
                    </a:srgbClr>
                  </a:solidFill>
                  <a:effectLst/>
                  <a:uLnTx/>
                  <a:uFillTx/>
                  <a:latin typeface="Calibri" panose="020F0502020204030204" pitchFamily="34" charset="0"/>
                  <a:ea typeface="Calibri" panose="020F0502020204030204" pitchFamily="34" charset="0"/>
                  <a:cs typeface="Times New Roman" panose="02020603050405020304" pitchFamily="18" charset="0"/>
                  <a:sym typeface="Helvetica Light"/>
                </a:endParaRPr>
              </a:p>
              <a:p>
                <a:pPr marL="0" marR="0" lvl="0" indent="0" algn="ctr" defTabSz="584200" rtl="0" eaLnBrk="1" fontAlgn="auto" latinLnBrk="0" hangingPunct="0">
                  <a:lnSpc>
                    <a:spcPct val="107000"/>
                  </a:lnSpc>
                  <a:spcBef>
                    <a:spcPct val="0"/>
                  </a:spcBef>
                  <a:spcAft>
                    <a:spcPts val="0"/>
                  </a:spcAft>
                  <a:buClrTx/>
                  <a:buSzTx/>
                  <a:buFontTx/>
                  <a:buNone/>
                  <a:tabLst/>
                  <a:defRPr/>
                </a:pPr>
                <a:endParaRPr kumimoji="0" lang="en-GB" altLang="en-US" sz="1173" b="1" i="0" u="none" strike="noStrike" kern="0" cap="none" spc="0" normalizeH="0" baseline="0" noProof="0" dirty="0">
                  <a:ln>
                    <a:noFill/>
                  </a:ln>
                  <a:solidFill>
                    <a:srgbClr val="5B9BD5">
                      <a:lumMod val="40000"/>
                      <a:lumOff val="60000"/>
                    </a:srgbClr>
                  </a:solidFill>
                  <a:effectLst/>
                  <a:uLnTx/>
                  <a:uFillTx/>
                  <a:latin typeface="Calibri" panose="020F0502020204030204" pitchFamily="34" charset="0"/>
                  <a:ea typeface="Calibri" panose="020F0502020204030204" pitchFamily="34" charset="0"/>
                  <a:cs typeface="Times New Roman" panose="02020603050405020304" pitchFamily="18" charset="0"/>
                  <a:sym typeface="Helvetica Light"/>
                </a:endParaRPr>
              </a:p>
              <a:p>
                <a:pPr lvl="0" algn="ctr">
                  <a:lnSpc>
                    <a:spcPct val="107000"/>
                  </a:lnSpc>
                  <a:spcBef>
                    <a:spcPct val="0"/>
                  </a:spcBef>
                  <a:spcAft>
                    <a:spcPts val="853"/>
                  </a:spcAft>
                  <a:buNone/>
                  <a:defRPr/>
                </a:pPr>
                <a:endParaRPr kumimoji="0" lang="en-GB" sz="2000" b="1" i="0" u="none" strike="noStrike" kern="0" cap="none" spc="0" normalizeH="0" baseline="0" noProof="0" dirty="0">
                  <a:ln>
                    <a:noFill/>
                  </a:ln>
                  <a:solidFill>
                    <a:prstClr val="black"/>
                  </a:solidFill>
                  <a:effectLst/>
                  <a:uLnTx/>
                  <a:uFillTx/>
                  <a:latin typeface="Montserrat" panose="020B0604020202020204" charset="0"/>
                  <a:ea typeface="Calibri" panose="020F0502020204030204" pitchFamily="34" charset="0"/>
                  <a:cs typeface="+mn-cs"/>
                  <a:sym typeface="Helvetica Light"/>
                </a:endParaRPr>
              </a:p>
              <a:p>
                <a:pPr lvl="0" algn="ctr">
                  <a:lnSpc>
                    <a:spcPct val="107000"/>
                  </a:lnSpc>
                  <a:spcBef>
                    <a:spcPct val="0"/>
                  </a:spcBef>
                  <a:spcAft>
                    <a:spcPts val="853"/>
                  </a:spcAft>
                  <a:buNone/>
                  <a:defRPr/>
                </a:pPr>
                <a:r>
                  <a:rPr kumimoji="0" lang="en-GB" sz="2000" b="1" i="0" u="none" strike="noStrike" kern="0" cap="none" spc="0" normalizeH="0" baseline="0" noProof="0" dirty="0">
                    <a:ln>
                      <a:noFill/>
                    </a:ln>
                    <a:solidFill>
                      <a:prstClr val="black"/>
                    </a:solidFill>
                    <a:effectLst/>
                    <a:uLnTx/>
                    <a:uFillTx/>
                    <a:latin typeface="Montserrat" panose="020B0604020202020204" charset="0"/>
                    <a:ea typeface="Calibri" panose="020F0502020204030204" pitchFamily="34" charset="0"/>
                    <a:cs typeface="+mn-cs"/>
                    <a:sym typeface="Helvetica Light"/>
                  </a:rPr>
                  <a:t>Curriculum</a:t>
                </a:r>
              </a:p>
              <a:p>
                <a:pPr marL="285750" indent="-285750" algn="just">
                  <a:lnSpc>
                    <a:spcPct val="100000"/>
                  </a:lnSpc>
                  <a:spcBef>
                    <a:spcPts val="0"/>
                  </a:spcBef>
                </a:pPr>
                <a:r>
                  <a:rPr lang="en-GB" sz="1300" dirty="0">
                    <a:latin typeface="Tahoma" panose="020B0604030504040204" pitchFamily="34" charset="0"/>
                    <a:ea typeface="Tahoma" panose="020B0604030504040204" pitchFamily="34" charset="0"/>
                    <a:cs typeface="Tahoma" panose="020B0604030504040204" pitchFamily="34" charset="0"/>
                  </a:rPr>
                  <a:t>A two-year rolling curriculum that is topic based. Topics include:</a:t>
                </a:r>
              </a:p>
              <a:p>
                <a:pPr marL="1028700" lvl="1" algn="just">
                  <a:lnSpc>
                    <a:spcPct val="100000"/>
                  </a:lnSpc>
                  <a:spcBef>
                    <a:spcPts val="0"/>
                  </a:spcBef>
                </a:pPr>
                <a:r>
                  <a:rPr lang="en-GB" sz="1300" dirty="0">
                    <a:latin typeface="Tahoma" panose="020B0604030504040204" pitchFamily="34" charset="0"/>
                    <a:ea typeface="Tahoma" panose="020B0604030504040204" pitchFamily="34" charset="0"/>
                    <a:cs typeface="Tahoma" panose="020B0604030504040204" pitchFamily="34" charset="0"/>
                  </a:rPr>
                  <a:t>Celebrations</a:t>
                </a:r>
              </a:p>
              <a:p>
                <a:pPr marL="1028700" lvl="1" algn="just">
                  <a:lnSpc>
                    <a:spcPct val="100000"/>
                  </a:lnSpc>
                  <a:spcBef>
                    <a:spcPts val="0"/>
                  </a:spcBef>
                </a:pPr>
                <a:r>
                  <a:rPr lang="en-GB" sz="1300" dirty="0">
                    <a:latin typeface="Tahoma" panose="020B0604030504040204" pitchFamily="34" charset="0"/>
                    <a:ea typeface="Tahoma" panose="020B0604030504040204" pitchFamily="34" charset="0"/>
                    <a:cs typeface="Tahoma" panose="020B0604030504040204" pitchFamily="34" charset="0"/>
                  </a:rPr>
                  <a:t>All About Me</a:t>
                </a:r>
              </a:p>
              <a:p>
                <a:pPr marL="1028700" lvl="1" algn="just">
                  <a:lnSpc>
                    <a:spcPct val="100000"/>
                  </a:lnSpc>
                  <a:spcBef>
                    <a:spcPts val="0"/>
                  </a:spcBef>
                </a:pPr>
                <a:r>
                  <a:rPr lang="en-GB" sz="1300" dirty="0">
                    <a:latin typeface="Tahoma" panose="020B0604030504040204" pitchFamily="34" charset="0"/>
                    <a:ea typeface="Tahoma" panose="020B0604030504040204" pitchFamily="34" charset="0"/>
                    <a:cs typeface="Tahoma" panose="020B0604030504040204" pitchFamily="34" charset="0"/>
                  </a:rPr>
                  <a:t>The Outdoor World</a:t>
                </a:r>
              </a:p>
              <a:p>
                <a:pPr marL="1028700" lvl="1" algn="just">
                  <a:lnSpc>
                    <a:spcPct val="100000"/>
                  </a:lnSpc>
                  <a:spcBef>
                    <a:spcPts val="0"/>
                  </a:spcBef>
                </a:pPr>
                <a:r>
                  <a:rPr lang="en-GB" sz="1300" dirty="0">
                    <a:latin typeface="Tahoma" panose="020B0604030504040204" pitchFamily="34" charset="0"/>
                    <a:ea typeface="Tahoma" panose="020B0604030504040204" pitchFamily="34" charset="0"/>
                    <a:cs typeface="Tahoma" panose="020B0604030504040204" pitchFamily="34" charset="0"/>
                  </a:rPr>
                  <a:t>My Community</a:t>
                </a:r>
              </a:p>
              <a:p>
                <a:pPr marL="1028700" lvl="1" algn="just">
                  <a:lnSpc>
                    <a:spcPct val="100000"/>
                  </a:lnSpc>
                  <a:spcBef>
                    <a:spcPts val="0"/>
                  </a:spcBef>
                </a:pPr>
                <a:r>
                  <a:rPr lang="en-GB" sz="1300" dirty="0">
                    <a:latin typeface="Tahoma" panose="020B0604030504040204" pitchFamily="34" charset="0"/>
                    <a:ea typeface="Tahoma" panose="020B0604030504040204" pitchFamily="34" charset="0"/>
                    <a:cs typeface="Tahoma" panose="020B0604030504040204" pitchFamily="34" charset="0"/>
                  </a:rPr>
                  <a:t>Transport </a:t>
                </a:r>
              </a:p>
              <a:p>
                <a:pPr marL="285750" indent="-285750" algn="just">
                  <a:lnSpc>
                    <a:spcPct val="100000"/>
                  </a:lnSpc>
                  <a:spcBef>
                    <a:spcPts val="0"/>
                  </a:spcBef>
                </a:pPr>
                <a:r>
                  <a:rPr lang="en-GB" sz="1300" dirty="0">
                    <a:latin typeface="Tahoma" panose="020B0604030504040204" pitchFamily="34" charset="0"/>
                    <a:ea typeface="Tahoma" panose="020B0604030504040204" pitchFamily="34" charset="0"/>
                    <a:cs typeface="Tahoma" panose="020B0604030504040204" pitchFamily="34" charset="0"/>
                  </a:rPr>
                  <a:t>Topics are taught through many different approaches e.g. outdoor learning, colourful semantics and small group work</a:t>
                </a:r>
              </a:p>
              <a:p>
                <a:pPr marL="285750" indent="-285750" algn="just">
                  <a:lnSpc>
                    <a:spcPct val="100000"/>
                  </a:lnSpc>
                  <a:spcBef>
                    <a:spcPts val="0"/>
                  </a:spcBef>
                </a:pPr>
                <a:r>
                  <a:rPr lang="en-GB" sz="1300" dirty="0">
                    <a:latin typeface="Tahoma" panose="020B0604030504040204" pitchFamily="34" charset="0"/>
                    <a:ea typeface="Tahoma" panose="020B0604030504040204" pitchFamily="34" charset="0"/>
                    <a:cs typeface="Tahoma" panose="020B0604030504040204" pitchFamily="34" charset="0"/>
                  </a:rPr>
                  <a:t>Pupils cover these topics in varying detail depending on their ability and will have new skills taught to them as part of the spiral approach where learning happens gradually with skills being repeated and consolidated</a:t>
                </a:r>
                <a:r>
                  <a:rPr kumimoji="0" lang="en-GB" altLang="en-US" sz="1300" b="0" i="0" u="none" strike="noStrike" kern="0" cap="none" spc="0" normalizeH="0" baseline="0" noProof="0" dirty="0">
                    <a:ln>
                      <a:noFill/>
                    </a:ln>
                    <a:solidFill>
                      <a:srgbClr val="006699"/>
                    </a:solidFill>
                    <a:effectLst/>
                    <a:uLnTx/>
                    <a:uFillTx/>
                    <a:latin typeface="Tahoma" panose="020B0604030504040204" pitchFamily="34" charset="0"/>
                    <a:ea typeface="Tahoma" panose="020B0604030504040204" pitchFamily="34" charset="0"/>
                    <a:cs typeface="Tahoma" panose="020B0604030504040204" pitchFamily="34" charset="0"/>
                    <a:sym typeface="Helvetica Light"/>
                  </a:rPr>
                  <a:t> </a:t>
                </a:r>
                <a:endParaRPr kumimoji="0" lang="en-GB" altLang="en-US" sz="1300" b="0"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Helvetica Light"/>
                </a:endParaRPr>
              </a:p>
            </p:txBody>
          </p:sp>
          <p:sp>
            <p:nvSpPr>
              <p:cNvPr id="40" name="Oval 39">
                <a:extLst>
                  <a:ext uri="{FF2B5EF4-FFF2-40B4-BE49-F238E27FC236}">
                    <a16:creationId xmlns:a16="http://schemas.microsoft.com/office/drawing/2014/main" id="{C6367A1A-8FE1-48D4-AE55-689D53E9244C}"/>
                  </a:ext>
                </a:extLst>
              </p:cNvPr>
              <p:cNvSpPr/>
              <p:nvPr/>
            </p:nvSpPr>
            <p:spPr bwMode="auto">
              <a:xfrm>
                <a:off x="1717154" y="2305059"/>
                <a:ext cx="1480979" cy="1387665"/>
              </a:xfrm>
              <a:prstGeom prst="ellipse">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584200" rtl="0" eaLnBrk="1" fontAlgn="auto" latinLnBrk="0" hangingPunct="0">
                  <a:lnSpc>
                    <a:spcPct val="107000"/>
                  </a:lnSpc>
                  <a:spcBef>
                    <a:spcPts val="0"/>
                  </a:spcBef>
                  <a:spcAft>
                    <a:spcPts val="853"/>
                  </a:spcAft>
                  <a:buClrTx/>
                  <a:buSzTx/>
                  <a:buFontTx/>
                  <a:buNone/>
                  <a:tabLst/>
                  <a:defRPr/>
                </a:pPr>
                <a:endParaRPr kumimoji="0" lang="en-GB" sz="1173" b="0" i="0" u="none" strike="noStrike" kern="0" cap="none" spc="0" normalizeH="0" baseline="0" noProof="0">
                  <a:ln>
                    <a:noFill/>
                  </a:ln>
                  <a:solidFill>
                    <a:prstClr val="white"/>
                  </a:solidFill>
                  <a:effectLst/>
                  <a:uLnTx/>
                  <a:uFillTx/>
                  <a:latin typeface="Calibri"/>
                  <a:ea typeface="Calibri" panose="020F0502020204030204" pitchFamily="34" charset="0"/>
                  <a:cs typeface="Times New Roman" panose="02020603050405020304" pitchFamily="18" charset="0"/>
                  <a:sym typeface="Helvetica Light"/>
                </a:endParaRPr>
              </a:p>
            </p:txBody>
          </p:sp>
        </p:grpSp>
        <p:pic>
          <p:nvPicPr>
            <p:cNvPr id="38" name="Picture 37">
              <a:extLst>
                <a:ext uri="{FF2B5EF4-FFF2-40B4-BE49-F238E27FC236}">
                  <a16:creationId xmlns:a16="http://schemas.microsoft.com/office/drawing/2014/main" id="{B38963FA-8A14-416F-AFC7-02886955EF31}"/>
                </a:ext>
              </a:extLst>
            </p:cNvPr>
            <p:cNvPicPr>
              <a:picLocks noChangeAspect="1"/>
            </p:cNvPicPr>
            <p:nvPr/>
          </p:nvPicPr>
          <p:blipFill>
            <a:blip r:embed="rId6"/>
            <a:stretch>
              <a:fillRect/>
            </a:stretch>
          </p:blipFill>
          <p:spPr>
            <a:xfrm>
              <a:off x="6836370" y="3852741"/>
              <a:ext cx="1139015" cy="1139015"/>
            </a:xfrm>
            <a:prstGeom prst="rect">
              <a:avLst/>
            </a:prstGeom>
          </p:spPr>
        </p:pic>
      </p:grpSp>
      <p:grpSp>
        <p:nvGrpSpPr>
          <p:cNvPr id="41" name="Group 40">
            <a:extLst>
              <a:ext uri="{FF2B5EF4-FFF2-40B4-BE49-F238E27FC236}">
                <a16:creationId xmlns:a16="http://schemas.microsoft.com/office/drawing/2014/main" id="{C3E4A4DB-93AA-4A00-AAA8-BE0C4A8C10EB}"/>
              </a:ext>
            </a:extLst>
          </p:cNvPr>
          <p:cNvGrpSpPr/>
          <p:nvPr/>
        </p:nvGrpSpPr>
        <p:grpSpPr>
          <a:xfrm>
            <a:off x="6619729" y="3543300"/>
            <a:ext cx="5019529" cy="5562749"/>
            <a:chOff x="11633566" y="3600983"/>
            <a:chExt cx="5019529" cy="5562749"/>
          </a:xfrm>
        </p:grpSpPr>
        <p:grpSp>
          <p:nvGrpSpPr>
            <p:cNvPr id="42" name="Group 41">
              <a:extLst>
                <a:ext uri="{FF2B5EF4-FFF2-40B4-BE49-F238E27FC236}">
                  <a16:creationId xmlns:a16="http://schemas.microsoft.com/office/drawing/2014/main" id="{AE639728-207E-4B30-8160-B0190B5E7885}"/>
                </a:ext>
              </a:extLst>
            </p:cNvPr>
            <p:cNvGrpSpPr>
              <a:grpSpLocks/>
            </p:cNvGrpSpPr>
            <p:nvPr/>
          </p:nvGrpSpPr>
          <p:grpSpPr bwMode="auto">
            <a:xfrm>
              <a:off x="11633566" y="3600983"/>
              <a:ext cx="5019529" cy="5562749"/>
              <a:chOff x="1327155" y="2228849"/>
              <a:chExt cx="2077875" cy="4184296"/>
            </a:xfrm>
          </p:grpSpPr>
          <p:sp>
            <p:nvSpPr>
              <p:cNvPr id="44" name="Text Box 2">
                <a:extLst>
                  <a:ext uri="{FF2B5EF4-FFF2-40B4-BE49-F238E27FC236}">
                    <a16:creationId xmlns:a16="http://schemas.microsoft.com/office/drawing/2014/main" id="{7526A5A7-5AE4-45DE-8690-AD76C930DCC2}"/>
                  </a:ext>
                </a:extLst>
              </p:cNvPr>
              <p:cNvSpPr txBox="1">
                <a:spLocks noChangeArrowheads="1"/>
              </p:cNvSpPr>
              <p:nvPr/>
            </p:nvSpPr>
            <p:spPr bwMode="auto">
              <a:xfrm>
                <a:off x="1327155" y="2228849"/>
                <a:ext cx="2077875" cy="4184296"/>
              </a:xfrm>
              <a:prstGeom prst="rect">
                <a:avLst/>
              </a:prstGeom>
              <a:noFill/>
              <a:ln w="9525">
                <a:solidFill>
                  <a:srgbClr val="000000"/>
                </a:solidFill>
                <a:prstDash val="dashDot"/>
                <a:miter lim="800000"/>
                <a:headEnd/>
                <a:tailEnd/>
              </a:ln>
              <a:extLst>
                <a:ext uri="{909E8E84-426E-40DD-AFC4-6F175D3DCCD1}">
                  <a14:hiddenFill xmlns:a14="http://schemas.microsoft.com/office/drawing/2010/main">
                    <a:solidFill>
                      <a:srgbClr val="FFFFFF"/>
                    </a:solidFill>
                  </a14:hiddenFill>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584200" rtl="0" eaLnBrk="1" fontAlgn="auto" latinLnBrk="0" hangingPunct="0">
                  <a:lnSpc>
                    <a:spcPct val="107000"/>
                  </a:lnSpc>
                  <a:spcBef>
                    <a:spcPct val="0"/>
                  </a:spcBef>
                  <a:spcAft>
                    <a:spcPts val="853"/>
                  </a:spcAft>
                  <a:buClrTx/>
                  <a:buSzTx/>
                  <a:buFont typeface="Arial" panose="020B0604020202020204" pitchFamily="34" charset="0"/>
                  <a:buNone/>
                  <a:tabLst/>
                  <a:defRPr/>
                </a:pPr>
                <a:r>
                  <a:rPr kumimoji="0" lang="en-GB" altLang="en-US" sz="1173" b="0" i="0" u="none" strike="noStrike" kern="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sym typeface="Helvetica Light"/>
                  </a:rPr>
                  <a:t> </a:t>
                </a:r>
              </a:p>
              <a:p>
                <a:pPr marL="0" marR="0" lvl="0" indent="0" algn="ctr" defTabSz="584200" rtl="0" eaLnBrk="1" fontAlgn="auto" latinLnBrk="0" hangingPunct="0">
                  <a:lnSpc>
                    <a:spcPct val="107000"/>
                  </a:lnSpc>
                  <a:spcBef>
                    <a:spcPct val="0"/>
                  </a:spcBef>
                  <a:spcAft>
                    <a:spcPts val="853"/>
                  </a:spcAft>
                  <a:buClrTx/>
                  <a:buSzTx/>
                  <a:buFont typeface="Arial" panose="020B0604020202020204" pitchFamily="34" charset="0"/>
                  <a:buNone/>
                  <a:tabLst/>
                  <a:defRPr/>
                </a:pPr>
                <a:r>
                  <a:rPr kumimoji="0" lang="en-GB" altLang="en-US" sz="1173" b="0" i="0" u="none" strike="noStrike" kern="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sym typeface="Helvetica Light"/>
                  </a:rPr>
                  <a:t> </a:t>
                </a:r>
              </a:p>
              <a:p>
                <a:pPr marL="0" marR="0" lvl="0" indent="0" algn="ctr" defTabSz="584200" rtl="0" eaLnBrk="1" fontAlgn="auto" latinLnBrk="0" hangingPunct="0">
                  <a:lnSpc>
                    <a:spcPct val="107000"/>
                  </a:lnSpc>
                  <a:spcBef>
                    <a:spcPct val="0"/>
                  </a:spcBef>
                  <a:spcAft>
                    <a:spcPts val="853"/>
                  </a:spcAft>
                  <a:buClrTx/>
                  <a:buSzTx/>
                  <a:buFont typeface="Arial" panose="020B0604020202020204" pitchFamily="34" charset="0"/>
                  <a:buNone/>
                  <a:tabLst/>
                  <a:defRPr/>
                </a:pPr>
                <a:r>
                  <a:rPr kumimoji="0" lang="en-GB" altLang="en-US" sz="1173" b="0" i="0" u="none" strike="noStrike" kern="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sym typeface="Helvetica Light"/>
                  </a:rPr>
                  <a:t> </a:t>
                </a:r>
              </a:p>
              <a:p>
                <a:pPr marL="0" marR="0" lvl="0" indent="0" algn="ctr" defTabSz="584200" rtl="0" eaLnBrk="1" fontAlgn="auto" latinLnBrk="0" hangingPunct="0">
                  <a:lnSpc>
                    <a:spcPct val="107000"/>
                  </a:lnSpc>
                  <a:spcBef>
                    <a:spcPct val="0"/>
                  </a:spcBef>
                  <a:spcAft>
                    <a:spcPts val="0"/>
                  </a:spcAft>
                  <a:buClrTx/>
                  <a:buSzTx/>
                  <a:buFontTx/>
                  <a:buNone/>
                  <a:tabLst/>
                  <a:defRPr/>
                </a:pPr>
                <a:endParaRPr kumimoji="0" lang="en-GB" altLang="en-US" sz="1173" b="1" i="0" u="none" strike="noStrike" kern="0" cap="none" spc="0" normalizeH="0" baseline="0" noProof="0" dirty="0">
                  <a:ln>
                    <a:noFill/>
                  </a:ln>
                  <a:solidFill>
                    <a:srgbClr val="5B9BD5">
                      <a:lumMod val="40000"/>
                      <a:lumOff val="60000"/>
                    </a:srgbClr>
                  </a:solidFill>
                  <a:effectLst/>
                  <a:uLnTx/>
                  <a:uFillTx/>
                  <a:latin typeface="Calibri" panose="020F0502020204030204" pitchFamily="34" charset="0"/>
                  <a:ea typeface="Calibri" panose="020F0502020204030204" pitchFamily="34" charset="0"/>
                  <a:cs typeface="Times New Roman" panose="02020603050405020304" pitchFamily="18" charset="0"/>
                  <a:sym typeface="Helvetica Light"/>
                </a:endParaRPr>
              </a:p>
              <a:p>
                <a:pPr marL="0" marR="0" lvl="0" indent="0" algn="ctr" defTabSz="584200" rtl="0" eaLnBrk="1" fontAlgn="auto" latinLnBrk="0" hangingPunct="0">
                  <a:lnSpc>
                    <a:spcPct val="107000"/>
                  </a:lnSpc>
                  <a:spcBef>
                    <a:spcPct val="0"/>
                  </a:spcBef>
                  <a:spcAft>
                    <a:spcPts val="0"/>
                  </a:spcAft>
                  <a:buClrTx/>
                  <a:buSzTx/>
                  <a:buFontTx/>
                  <a:buNone/>
                  <a:tabLst/>
                  <a:defRPr/>
                </a:pPr>
                <a:endParaRPr kumimoji="0" lang="en-GB" altLang="en-US" sz="1173" b="1" i="0" u="none" strike="noStrike" kern="0" cap="none" spc="0" normalizeH="0" baseline="0" noProof="0" dirty="0">
                  <a:ln>
                    <a:noFill/>
                  </a:ln>
                  <a:solidFill>
                    <a:srgbClr val="5B9BD5">
                      <a:lumMod val="40000"/>
                      <a:lumOff val="60000"/>
                    </a:srgbClr>
                  </a:solidFill>
                  <a:effectLst/>
                  <a:uLnTx/>
                  <a:uFillTx/>
                  <a:latin typeface="Calibri" panose="020F0502020204030204" pitchFamily="34" charset="0"/>
                  <a:ea typeface="Calibri" panose="020F0502020204030204" pitchFamily="34" charset="0"/>
                  <a:cs typeface="Times New Roman" panose="02020603050405020304" pitchFamily="18" charset="0"/>
                  <a:sym typeface="Helvetica Light"/>
                </a:endParaRPr>
              </a:p>
              <a:p>
                <a:pPr marL="0" marR="0" lvl="0" indent="0" algn="ctr" defTabSz="584200" rtl="0" eaLnBrk="1" fontAlgn="auto" latinLnBrk="0" hangingPunct="0">
                  <a:lnSpc>
                    <a:spcPct val="107000"/>
                  </a:lnSpc>
                  <a:spcBef>
                    <a:spcPct val="0"/>
                  </a:spcBef>
                  <a:spcAft>
                    <a:spcPts val="0"/>
                  </a:spcAft>
                  <a:buClrTx/>
                  <a:buSzTx/>
                  <a:buFontTx/>
                  <a:buNone/>
                  <a:tabLst/>
                  <a:defRPr/>
                </a:pPr>
                <a:endParaRPr kumimoji="0" lang="en-GB" altLang="en-US" sz="1173" b="1" i="0" u="none" strike="noStrike" kern="0" cap="none" spc="0" normalizeH="0" baseline="0" noProof="0" dirty="0">
                  <a:ln>
                    <a:noFill/>
                  </a:ln>
                  <a:solidFill>
                    <a:srgbClr val="5B9BD5">
                      <a:lumMod val="40000"/>
                      <a:lumOff val="60000"/>
                    </a:srgbClr>
                  </a:solidFill>
                  <a:effectLst/>
                  <a:uLnTx/>
                  <a:uFillTx/>
                  <a:latin typeface="Calibri" panose="020F0502020204030204" pitchFamily="34" charset="0"/>
                  <a:ea typeface="Calibri" panose="020F0502020204030204" pitchFamily="34" charset="0"/>
                  <a:cs typeface="Times New Roman" panose="02020603050405020304" pitchFamily="18" charset="0"/>
                  <a:sym typeface="Helvetica Light"/>
                </a:endParaRPr>
              </a:p>
              <a:p>
                <a:pPr marL="0" marR="0" lvl="0" indent="0" algn="ctr" defTabSz="584200" rtl="0" eaLnBrk="1" fontAlgn="auto" latinLnBrk="0" hangingPunct="0">
                  <a:lnSpc>
                    <a:spcPct val="107000"/>
                  </a:lnSpc>
                  <a:spcBef>
                    <a:spcPct val="0"/>
                  </a:spcBef>
                  <a:spcAft>
                    <a:spcPts val="0"/>
                  </a:spcAft>
                  <a:buClrTx/>
                  <a:buSzTx/>
                  <a:buFontTx/>
                  <a:buNone/>
                  <a:tabLst/>
                  <a:defRPr/>
                </a:pPr>
                <a:endParaRPr kumimoji="0" lang="en-GB" altLang="en-US" sz="1173" b="1" i="0" u="none" strike="noStrike" kern="0" cap="none" spc="0" normalizeH="0" baseline="0" noProof="0" dirty="0">
                  <a:ln>
                    <a:noFill/>
                  </a:ln>
                  <a:solidFill>
                    <a:srgbClr val="5B9BD5">
                      <a:lumMod val="40000"/>
                      <a:lumOff val="60000"/>
                    </a:srgbClr>
                  </a:solidFill>
                  <a:effectLst/>
                  <a:uLnTx/>
                  <a:uFillTx/>
                  <a:latin typeface="Calibri" panose="020F0502020204030204" pitchFamily="34" charset="0"/>
                  <a:ea typeface="Calibri" panose="020F0502020204030204" pitchFamily="34" charset="0"/>
                  <a:cs typeface="Times New Roman" panose="02020603050405020304" pitchFamily="18" charset="0"/>
                  <a:sym typeface="Helvetica Light"/>
                </a:endParaRPr>
              </a:p>
              <a:p>
                <a:pPr lvl="0" algn="ctr">
                  <a:lnSpc>
                    <a:spcPct val="107000"/>
                  </a:lnSpc>
                  <a:spcBef>
                    <a:spcPct val="0"/>
                  </a:spcBef>
                  <a:spcAft>
                    <a:spcPts val="853"/>
                  </a:spcAft>
                  <a:buNone/>
                  <a:defRPr/>
                </a:pPr>
                <a:endParaRPr lang="en-GB" sz="2000" b="1" dirty="0">
                  <a:solidFill>
                    <a:prstClr val="black"/>
                  </a:solidFill>
                  <a:latin typeface="Montserrat" panose="020B0604020202020204" charset="0"/>
                  <a:ea typeface="Calibri" panose="020F0502020204030204" pitchFamily="34" charset="0"/>
                </a:endParaRPr>
              </a:p>
              <a:p>
                <a:pPr lvl="0" algn="ctr">
                  <a:lnSpc>
                    <a:spcPct val="107000"/>
                  </a:lnSpc>
                  <a:spcBef>
                    <a:spcPct val="0"/>
                  </a:spcBef>
                  <a:spcAft>
                    <a:spcPts val="853"/>
                  </a:spcAft>
                  <a:buNone/>
                  <a:defRPr/>
                </a:pPr>
                <a:r>
                  <a:rPr lang="en-GB" sz="2000" b="1" dirty="0">
                    <a:solidFill>
                      <a:prstClr val="black"/>
                    </a:solidFill>
                    <a:latin typeface="Montserrat" panose="020B0604020202020204" charset="0"/>
                    <a:ea typeface="Calibri" panose="020F0502020204030204" pitchFamily="34" charset="0"/>
                  </a:rPr>
                  <a:t>Community Learning</a:t>
                </a:r>
                <a:endParaRPr lang="en-GB" sz="2000" b="1" kern="0" dirty="0">
                  <a:solidFill>
                    <a:prstClr val="black"/>
                  </a:solidFill>
                  <a:latin typeface="Montserrat" panose="020B0604020202020204" charset="0"/>
                  <a:ea typeface="Calibri" panose="020F0502020204030204" pitchFamily="34" charset="0"/>
                  <a:sym typeface="Helvetica Light"/>
                </a:endParaRPr>
              </a:p>
              <a:p>
                <a:pPr marL="285750" indent="-285750" algn="just">
                  <a:lnSpc>
                    <a:spcPct val="100000"/>
                  </a:lnSpc>
                  <a:spcBef>
                    <a:spcPct val="0"/>
                  </a:spcBef>
                  <a:defRPr/>
                </a:pPr>
                <a:r>
                  <a:rPr lang="en-GB" sz="1300" dirty="0">
                    <a:latin typeface="Tahoma" panose="020B0604030504040204" pitchFamily="34" charset="0"/>
                    <a:ea typeface="Tahoma" panose="020B0604030504040204" pitchFamily="34" charset="0"/>
                    <a:cs typeface="Tahoma" panose="020B0604030504040204" pitchFamily="34" charset="0"/>
                  </a:rPr>
                  <a:t>Pupils have many opportunities to explore the wider community</a:t>
                </a:r>
              </a:p>
              <a:p>
                <a:pPr marL="1028700" lvl="1" algn="just">
                  <a:lnSpc>
                    <a:spcPct val="100000"/>
                  </a:lnSpc>
                  <a:spcBef>
                    <a:spcPct val="0"/>
                  </a:spcBef>
                  <a:defRPr/>
                </a:pPr>
                <a:r>
                  <a:rPr lang="en-GB" sz="1300" dirty="0">
                    <a:latin typeface="Tahoma" panose="020B0604030504040204" pitchFamily="34" charset="0"/>
                    <a:ea typeface="Tahoma" panose="020B0604030504040204" pitchFamily="34" charset="0"/>
                    <a:cs typeface="Tahoma" panose="020B0604030504040204" pitchFamily="34" charset="0"/>
                  </a:rPr>
                  <a:t>KS1 classes go on road safety trips around the school site and have Christmas and Summer outings</a:t>
                </a:r>
              </a:p>
              <a:p>
                <a:pPr marL="1028700" lvl="1" algn="just">
                  <a:lnSpc>
                    <a:spcPct val="100000"/>
                  </a:lnSpc>
                  <a:spcBef>
                    <a:spcPct val="0"/>
                  </a:spcBef>
                  <a:defRPr/>
                </a:pPr>
                <a:r>
                  <a:rPr lang="en-GB" sz="1300" dirty="0">
                    <a:latin typeface="Tahoma" panose="020B0604030504040204" pitchFamily="34" charset="0"/>
                    <a:ea typeface="Tahoma" panose="020B0604030504040204" pitchFamily="34" charset="0"/>
                    <a:cs typeface="Tahoma" panose="020B0604030504040204" pitchFamily="34" charset="0"/>
                  </a:rPr>
                  <a:t>KS2 classes visit local shops and amenities</a:t>
                </a:r>
              </a:p>
              <a:p>
                <a:pPr marL="1028700" lvl="1" algn="just">
                  <a:lnSpc>
                    <a:spcPct val="100000"/>
                  </a:lnSpc>
                  <a:spcBef>
                    <a:spcPct val="0"/>
                  </a:spcBef>
                  <a:defRPr/>
                </a:pPr>
                <a:r>
                  <a:rPr lang="en-GB" sz="1300" dirty="0">
                    <a:latin typeface="Tahoma" panose="020B0604030504040204" pitchFamily="34" charset="0"/>
                    <a:ea typeface="Tahoma" panose="020B0604030504040204" pitchFamily="34" charset="0"/>
                    <a:cs typeface="Tahoma" panose="020B0604030504040204" pitchFamily="34" charset="0"/>
                  </a:rPr>
                  <a:t>KS3/4 classes visit the cinema, shop on a weekly basis and go to the café</a:t>
                </a:r>
              </a:p>
              <a:p>
                <a:pPr marL="285750" indent="-285750" algn="just">
                  <a:lnSpc>
                    <a:spcPct val="100000"/>
                  </a:lnSpc>
                </a:pPr>
                <a:r>
                  <a:rPr lang="en-GB" sz="1300" dirty="0">
                    <a:latin typeface="Tahoma" panose="020B0604030504040204" pitchFamily="34" charset="0"/>
                    <a:ea typeface="Tahoma" panose="020B0604030504040204" pitchFamily="34" charset="0"/>
                    <a:cs typeface="Tahoma" panose="020B0604030504040204" pitchFamily="34" charset="0"/>
                  </a:rPr>
                  <a:t>On these trips pupils have the opportunity to work on valuable life skills such as road safety, looking after money, paying, ordering and navigating</a:t>
                </a:r>
              </a:p>
              <a:p>
                <a:pPr marL="0" marR="0" lvl="0" indent="0" algn="ctr" defTabSz="584200" rtl="0" eaLnBrk="1" fontAlgn="auto" latinLnBrk="0" hangingPunct="0">
                  <a:lnSpc>
                    <a:spcPct val="107000"/>
                  </a:lnSpc>
                  <a:spcBef>
                    <a:spcPct val="0"/>
                  </a:spcBef>
                  <a:spcAft>
                    <a:spcPts val="853"/>
                  </a:spcAft>
                  <a:buClrTx/>
                  <a:buSzTx/>
                  <a:buFont typeface="Arial" panose="020B0604020202020204" pitchFamily="34" charset="0"/>
                  <a:buNone/>
                  <a:tabLst/>
                  <a:defRPr/>
                </a:pPr>
                <a:r>
                  <a:rPr kumimoji="0" lang="en-GB" altLang="en-US" sz="1493" b="0" i="0" u="none" strike="noStrike" kern="0" cap="none" spc="0" normalizeH="0" baseline="0" noProof="0" dirty="0">
                    <a:ln>
                      <a:noFill/>
                    </a:ln>
                    <a:solidFill>
                      <a:srgbClr val="006699"/>
                    </a:solidFill>
                    <a:effectLst/>
                    <a:uLnTx/>
                    <a:uFillTx/>
                    <a:latin typeface="Calibri" panose="020F0502020204030204" pitchFamily="34" charset="0"/>
                    <a:ea typeface="Calibri" panose="020F0502020204030204" pitchFamily="34" charset="0"/>
                    <a:cs typeface="Times New Roman" panose="02020603050405020304" pitchFamily="18" charset="0"/>
                    <a:sym typeface="Helvetica Light"/>
                  </a:rPr>
                  <a:t> </a:t>
                </a:r>
                <a:endParaRPr kumimoji="0" lang="en-GB" altLang="en-US" sz="1173" b="0" i="0" u="none" strike="noStrike" kern="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sym typeface="Helvetica Light"/>
                </a:endParaRPr>
              </a:p>
            </p:txBody>
          </p:sp>
          <p:sp>
            <p:nvSpPr>
              <p:cNvPr id="45" name="Oval 44">
                <a:extLst>
                  <a:ext uri="{FF2B5EF4-FFF2-40B4-BE49-F238E27FC236}">
                    <a16:creationId xmlns:a16="http://schemas.microsoft.com/office/drawing/2014/main" id="{BBE14BEB-91E4-465F-9877-B9CE1EAE0210}"/>
                  </a:ext>
                </a:extLst>
              </p:cNvPr>
              <p:cNvSpPr/>
              <p:nvPr/>
            </p:nvSpPr>
            <p:spPr bwMode="auto">
              <a:xfrm>
                <a:off x="1717154" y="2305059"/>
                <a:ext cx="1480979" cy="1387665"/>
              </a:xfrm>
              <a:prstGeom prst="ellipse">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584200" rtl="0" eaLnBrk="1" fontAlgn="auto" latinLnBrk="0" hangingPunct="0">
                  <a:lnSpc>
                    <a:spcPct val="107000"/>
                  </a:lnSpc>
                  <a:spcBef>
                    <a:spcPts val="0"/>
                  </a:spcBef>
                  <a:spcAft>
                    <a:spcPts val="853"/>
                  </a:spcAft>
                  <a:buClrTx/>
                  <a:buSzTx/>
                  <a:buFontTx/>
                  <a:buNone/>
                  <a:tabLst/>
                  <a:defRPr/>
                </a:pPr>
                <a:endParaRPr kumimoji="0" lang="en-GB" sz="1173" b="0" i="0" u="none" strike="noStrike" kern="0" cap="none" spc="0" normalizeH="0" baseline="0" noProof="0">
                  <a:ln>
                    <a:noFill/>
                  </a:ln>
                  <a:solidFill>
                    <a:prstClr val="white"/>
                  </a:solidFill>
                  <a:effectLst/>
                  <a:uLnTx/>
                  <a:uFillTx/>
                  <a:latin typeface="Calibri"/>
                  <a:ea typeface="Calibri" panose="020F0502020204030204" pitchFamily="34" charset="0"/>
                  <a:cs typeface="Times New Roman" panose="02020603050405020304" pitchFamily="18" charset="0"/>
                  <a:sym typeface="Helvetica Light"/>
                </a:endParaRPr>
              </a:p>
            </p:txBody>
          </p:sp>
        </p:grpSp>
        <p:pic>
          <p:nvPicPr>
            <p:cNvPr id="43" name="Picture 42">
              <a:extLst>
                <a:ext uri="{FF2B5EF4-FFF2-40B4-BE49-F238E27FC236}">
                  <a16:creationId xmlns:a16="http://schemas.microsoft.com/office/drawing/2014/main" id="{16877283-9B79-4DF7-B2FF-DC0B12404D56}"/>
                </a:ext>
              </a:extLst>
            </p:cNvPr>
            <p:cNvPicPr>
              <a:picLocks noChangeAspect="1"/>
            </p:cNvPicPr>
            <p:nvPr/>
          </p:nvPicPr>
          <p:blipFill>
            <a:blip r:embed="rId7"/>
            <a:stretch>
              <a:fillRect/>
            </a:stretch>
          </p:blipFill>
          <p:spPr>
            <a:xfrm>
              <a:off x="13635878" y="3795555"/>
              <a:ext cx="1603537" cy="1603537"/>
            </a:xfrm>
            <a:prstGeom prst="rect">
              <a:avLst/>
            </a:prstGeom>
          </p:spPr>
        </p:pic>
      </p:grpSp>
      <p:grpSp>
        <p:nvGrpSpPr>
          <p:cNvPr id="31" name="Group 30">
            <a:extLst>
              <a:ext uri="{FF2B5EF4-FFF2-40B4-BE49-F238E27FC236}">
                <a16:creationId xmlns:a16="http://schemas.microsoft.com/office/drawing/2014/main" id="{0A69C7E0-F86E-4C33-BEB7-83C0F88F97F0}"/>
              </a:ext>
            </a:extLst>
          </p:cNvPr>
          <p:cNvGrpSpPr/>
          <p:nvPr/>
        </p:nvGrpSpPr>
        <p:grpSpPr>
          <a:xfrm>
            <a:off x="11638330" y="3541949"/>
            <a:ext cx="5019529" cy="5570814"/>
            <a:chOff x="11638330" y="3541949"/>
            <a:chExt cx="5019529" cy="5570814"/>
          </a:xfrm>
        </p:grpSpPr>
        <p:grpSp>
          <p:nvGrpSpPr>
            <p:cNvPr id="16" name="Group 15">
              <a:extLst>
                <a:ext uri="{FF2B5EF4-FFF2-40B4-BE49-F238E27FC236}">
                  <a16:creationId xmlns:a16="http://schemas.microsoft.com/office/drawing/2014/main" id="{B7DFA1D9-BFDF-4302-951E-E4F4087CE7FB}"/>
                </a:ext>
              </a:extLst>
            </p:cNvPr>
            <p:cNvGrpSpPr>
              <a:grpSpLocks/>
            </p:cNvGrpSpPr>
            <p:nvPr/>
          </p:nvGrpSpPr>
          <p:grpSpPr bwMode="auto">
            <a:xfrm>
              <a:off x="11638330" y="3543300"/>
              <a:ext cx="5019529" cy="5569463"/>
              <a:chOff x="1327155" y="2228849"/>
              <a:chExt cx="2077875" cy="4184296"/>
            </a:xfrm>
          </p:grpSpPr>
          <p:sp>
            <p:nvSpPr>
              <p:cNvPr id="18" name="Text Box 2">
                <a:extLst>
                  <a:ext uri="{FF2B5EF4-FFF2-40B4-BE49-F238E27FC236}">
                    <a16:creationId xmlns:a16="http://schemas.microsoft.com/office/drawing/2014/main" id="{C2CDAAC2-C3A1-44AF-9B78-35B2401EF49F}"/>
                  </a:ext>
                </a:extLst>
              </p:cNvPr>
              <p:cNvSpPr txBox="1">
                <a:spLocks noChangeArrowheads="1"/>
              </p:cNvSpPr>
              <p:nvPr/>
            </p:nvSpPr>
            <p:spPr bwMode="auto">
              <a:xfrm>
                <a:off x="1327155" y="2228849"/>
                <a:ext cx="2077875" cy="4184296"/>
              </a:xfrm>
              <a:prstGeom prst="rect">
                <a:avLst/>
              </a:prstGeom>
              <a:noFill/>
              <a:ln w="9525">
                <a:solidFill>
                  <a:srgbClr val="000000"/>
                </a:solidFill>
                <a:prstDash val="dashDot"/>
                <a:miter lim="800000"/>
                <a:headEnd/>
                <a:tailEnd/>
              </a:ln>
              <a:extLst>
                <a:ext uri="{909E8E84-426E-40DD-AFC4-6F175D3DCCD1}">
                  <a14:hiddenFill xmlns:a14="http://schemas.microsoft.com/office/drawing/2010/main">
                    <a:solidFill>
                      <a:srgbClr val="FFFFFF"/>
                    </a:solidFill>
                  </a14:hiddenFill>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584200" rtl="0" eaLnBrk="1" fontAlgn="auto" latinLnBrk="0" hangingPunct="0">
                  <a:lnSpc>
                    <a:spcPct val="107000"/>
                  </a:lnSpc>
                  <a:spcBef>
                    <a:spcPct val="0"/>
                  </a:spcBef>
                  <a:spcAft>
                    <a:spcPts val="853"/>
                  </a:spcAft>
                  <a:buClrTx/>
                  <a:buSzTx/>
                  <a:buFont typeface="Arial" panose="020B0604020202020204" pitchFamily="34" charset="0"/>
                  <a:buNone/>
                  <a:tabLst/>
                  <a:defRPr/>
                </a:pPr>
                <a:r>
                  <a:rPr kumimoji="0" lang="en-GB" altLang="en-US" sz="1173" b="0" i="0" u="none" strike="noStrike" kern="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sym typeface="Helvetica Light"/>
                  </a:rPr>
                  <a:t> </a:t>
                </a:r>
              </a:p>
              <a:p>
                <a:pPr marL="0" marR="0" lvl="0" indent="0" algn="ctr" defTabSz="584200" rtl="0" eaLnBrk="1" fontAlgn="auto" latinLnBrk="0" hangingPunct="0">
                  <a:lnSpc>
                    <a:spcPct val="107000"/>
                  </a:lnSpc>
                  <a:spcBef>
                    <a:spcPct val="0"/>
                  </a:spcBef>
                  <a:spcAft>
                    <a:spcPts val="853"/>
                  </a:spcAft>
                  <a:buClrTx/>
                  <a:buSzTx/>
                  <a:buFont typeface="Arial" panose="020B0604020202020204" pitchFamily="34" charset="0"/>
                  <a:buNone/>
                  <a:tabLst/>
                  <a:defRPr/>
                </a:pPr>
                <a:r>
                  <a:rPr kumimoji="0" lang="en-GB" altLang="en-US" sz="1173" b="0" i="0" u="none" strike="noStrike" kern="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sym typeface="Helvetica Light"/>
                  </a:rPr>
                  <a:t> </a:t>
                </a:r>
              </a:p>
              <a:p>
                <a:pPr marL="0" marR="0" lvl="0" indent="0" algn="ctr" defTabSz="584200" rtl="0" eaLnBrk="1" fontAlgn="auto" latinLnBrk="0" hangingPunct="0">
                  <a:lnSpc>
                    <a:spcPct val="107000"/>
                  </a:lnSpc>
                  <a:spcBef>
                    <a:spcPct val="0"/>
                  </a:spcBef>
                  <a:spcAft>
                    <a:spcPts val="853"/>
                  </a:spcAft>
                  <a:buClrTx/>
                  <a:buSzTx/>
                  <a:buFont typeface="Arial" panose="020B0604020202020204" pitchFamily="34" charset="0"/>
                  <a:buNone/>
                  <a:tabLst/>
                  <a:defRPr/>
                </a:pPr>
                <a:r>
                  <a:rPr kumimoji="0" lang="en-GB" altLang="en-US" sz="1173" b="0" i="0" u="none" strike="noStrike" kern="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sym typeface="Helvetica Light"/>
                  </a:rPr>
                  <a:t> </a:t>
                </a:r>
              </a:p>
              <a:p>
                <a:pPr marL="0" marR="0" lvl="0" indent="0" algn="ctr" defTabSz="584200" rtl="0" eaLnBrk="1" fontAlgn="auto" latinLnBrk="0" hangingPunct="0">
                  <a:lnSpc>
                    <a:spcPct val="107000"/>
                  </a:lnSpc>
                  <a:spcBef>
                    <a:spcPct val="0"/>
                  </a:spcBef>
                  <a:spcAft>
                    <a:spcPts val="0"/>
                  </a:spcAft>
                  <a:buClrTx/>
                  <a:buSzTx/>
                  <a:buFontTx/>
                  <a:buNone/>
                  <a:tabLst/>
                  <a:defRPr/>
                </a:pPr>
                <a:endParaRPr kumimoji="0" lang="en-GB" altLang="en-US" sz="1173" b="1" i="0" u="none" strike="noStrike" kern="0" cap="none" spc="0" normalizeH="0" baseline="0" noProof="0" dirty="0">
                  <a:ln>
                    <a:noFill/>
                  </a:ln>
                  <a:solidFill>
                    <a:srgbClr val="5B9BD5">
                      <a:lumMod val="40000"/>
                      <a:lumOff val="60000"/>
                    </a:srgbClr>
                  </a:solidFill>
                  <a:effectLst/>
                  <a:uLnTx/>
                  <a:uFillTx/>
                  <a:latin typeface="Calibri" panose="020F0502020204030204" pitchFamily="34" charset="0"/>
                  <a:ea typeface="Calibri" panose="020F0502020204030204" pitchFamily="34" charset="0"/>
                  <a:cs typeface="Times New Roman" panose="02020603050405020304" pitchFamily="18" charset="0"/>
                  <a:sym typeface="Helvetica Light"/>
                </a:endParaRPr>
              </a:p>
              <a:p>
                <a:pPr marL="0" marR="0" lvl="0" indent="0" algn="ctr" defTabSz="584200" rtl="0" eaLnBrk="1" fontAlgn="auto" latinLnBrk="0" hangingPunct="0">
                  <a:lnSpc>
                    <a:spcPct val="107000"/>
                  </a:lnSpc>
                  <a:spcBef>
                    <a:spcPct val="0"/>
                  </a:spcBef>
                  <a:spcAft>
                    <a:spcPts val="0"/>
                  </a:spcAft>
                  <a:buClrTx/>
                  <a:buSzTx/>
                  <a:buFontTx/>
                  <a:buNone/>
                  <a:tabLst/>
                  <a:defRPr/>
                </a:pPr>
                <a:endParaRPr kumimoji="0" lang="en-GB" altLang="en-US" sz="1173" b="1" i="0" u="none" strike="noStrike" kern="0" cap="none" spc="0" normalizeH="0" baseline="0" noProof="0" dirty="0">
                  <a:ln>
                    <a:noFill/>
                  </a:ln>
                  <a:solidFill>
                    <a:srgbClr val="5B9BD5">
                      <a:lumMod val="40000"/>
                      <a:lumOff val="60000"/>
                    </a:srgbClr>
                  </a:solidFill>
                  <a:effectLst/>
                  <a:uLnTx/>
                  <a:uFillTx/>
                  <a:latin typeface="Calibri" panose="020F0502020204030204" pitchFamily="34" charset="0"/>
                  <a:ea typeface="Calibri" panose="020F0502020204030204" pitchFamily="34" charset="0"/>
                  <a:cs typeface="Times New Roman" panose="02020603050405020304" pitchFamily="18" charset="0"/>
                  <a:sym typeface="Helvetica Light"/>
                </a:endParaRPr>
              </a:p>
              <a:p>
                <a:pPr marL="0" marR="0" lvl="0" indent="0" algn="ctr" defTabSz="584200" rtl="0" eaLnBrk="1" fontAlgn="auto" latinLnBrk="0" hangingPunct="0">
                  <a:lnSpc>
                    <a:spcPct val="107000"/>
                  </a:lnSpc>
                  <a:spcBef>
                    <a:spcPct val="0"/>
                  </a:spcBef>
                  <a:spcAft>
                    <a:spcPts val="0"/>
                  </a:spcAft>
                  <a:buClrTx/>
                  <a:buSzTx/>
                  <a:buFontTx/>
                  <a:buNone/>
                  <a:tabLst/>
                  <a:defRPr/>
                </a:pPr>
                <a:endParaRPr kumimoji="0" lang="en-GB" altLang="en-US" sz="1173" b="1" i="0" u="none" strike="noStrike" kern="0" cap="none" spc="0" normalizeH="0" baseline="0" noProof="0" dirty="0">
                  <a:ln>
                    <a:noFill/>
                  </a:ln>
                  <a:solidFill>
                    <a:srgbClr val="5B9BD5">
                      <a:lumMod val="40000"/>
                      <a:lumOff val="60000"/>
                    </a:srgbClr>
                  </a:solidFill>
                  <a:effectLst/>
                  <a:uLnTx/>
                  <a:uFillTx/>
                  <a:latin typeface="Calibri" panose="020F0502020204030204" pitchFamily="34" charset="0"/>
                  <a:ea typeface="Calibri" panose="020F0502020204030204" pitchFamily="34" charset="0"/>
                  <a:cs typeface="Times New Roman" panose="02020603050405020304" pitchFamily="18" charset="0"/>
                  <a:sym typeface="Helvetica Light"/>
                </a:endParaRPr>
              </a:p>
              <a:p>
                <a:pPr marL="0" marR="0" lvl="0" indent="0" algn="ctr" defTabSz="584200" rtl="0" eaLnBrk="1" fontAlgn="auto" latinLnBrk="0" hangingPunct="0">
                  <a:lnSpc>
                    <a:spcPct val="107000"/>
                  </a:lnSpc>
                  <a:spcBef>
                    <a:spcPct val="0"/>
                  </a:spcBef>
                  <a:spcAft>
                    <a:spcPts val="0"/>
                  </a:spcAft>
                  <a:buClrTx/>
                  <a:buSzTx/>
                  <a:buFontTx/>
                  <a:buNone/>
                  <a:tabLst/>
                  <a:defRPr/>
                </a:pPr>
                <a:endParaRPr kumimoji="0" lang="en-GB" altLang="en-US" sz="1173" b="1" i="0" u="none" strike="noStrike" kern="0" cap="none" spc="0" normalizeH="0" baseline="0" noProof="0" dirty="0">
                  <a:ln>
                    <a:noFill/>
                  </a:ln>
                  <a:solidFill>
                    <a:srgbClr val="5B9BD5">
                      <a:lumMod val="40000"/>
                      <a:lumOff val="60000"/>
                    </a:srgbClr>
                  </a:solidFill>
                  <a:effectLst/>
                  <a:uLnTx/>
                  <a:uFillTx/>
                  <a:latin typeface="Calibri" panose="020F0502020204030204" pitchFamily="34" charset="0"/>
                  <a:ea typeface="Calibri" panose="020F0502020204030204" pitchFamily="34" charset="0"/>
                  <a:cs typeface="Times New Roman" panose="02020603050405020304" pitchFamily="18" charset="0"/>
                  <a:sym typeface="Helvetica Light"/>
                </a:endParaRPr>
              </a:p>
              <a:p>
                <a:pPr lvl="0" algn="ctr">
                  <a:lnSpc>
                    <a:spcPct val="107000"/>
                  </a:lnSpc>
                  <a:spcBef>
                    <a:spcPct val="0"/>
                  </a:spcBef>
                  <a:spcAft>
                    <a:spcPts val="853"/>
                  </a:spcAft>
                  <a:buNone/>
                  <a:defRPr/>
                </a:pPr>
                <a:endParaRPr lang="en-GB" sz="2000" b="1" kern="0" dirty="0">
                  <a:solidFill>
                    <a:prstClr val="black"/>
                  </a:solidFill>
                  <a:latin typeface="Montserrat" panose="020B0604020202020204" charset="0"/>
                  <a:ea typeface="Calibri" panose="020F0502020204030204" pitchFamily="34" charset="0"/>
                  <a:sym typeface="Helvetica Light"/>
                </a:endParaRPr>
              </a:p>
              <a:p>
                <a:pPr lvl="0" algn="ctr">
                  <a:lnSpc>
                    <a:spcPct val="107000"/>
                  </a:lnSpc>
                  <a:spcBef>
                    <a:spcPct val="0"/>
                  </a:spcBef>
                  <a:spcAft>
                    <a:spcPts val="853"/>
                  </a:spcAft>
                  <a:buNone/>
                  <a:defRPr/>
                </a:pPr>
                <a:r>
                  <a:rPr lang="en-GB" sz="2000" b="1" kern="0" dirty="0">
                    <a:solidFill>
                      <a:prstClr val="black"/>
                    </a:solidFill>
                    <a:latin typeface="Montserrat" panose="020B0604020202020204" charset="0"/>
                    <a:ea typeface="Calibri" panose="020F0502020204030204" pitchFamily="34" charset="0"/>
                    <a:sym typeface="Helvetica Light"/>
                  </a:rPr>
                  <a:t>Events</a:t>
                </a:r>
              </a:p>
              <a:p>
                <a:pPr marL="285750" indent="-285750" algn="just">
                  <a:lnSpc>
                    <a:spcPct val="107000"/>
                  </a:lnSpc>
                  <a:spcBef>
                    <a:spcPct val="0"/>
                  </a:spcBef>
                  <a:spcAft>
                    <a:spcPts val="853"/>
                  </a:spcAft>
                  <a:defRPr/>
                </a:pPr>
                <a:r>
                  <a:rPr lang="en-GB" sz="1300" dirty="0">
                    <a:latin typeface="Tahoma" panose="020B0604030504040204" pitchFamily="34" charset="0"/>
                    <a:ea typeface="Tahoma" panose="020B0604030504040204" pitchFamily="34" charset="0"/>
                    <a:cs typeface="Tahoma" panose="020B0604030504040204" pitchFamily="34" charset="0"/>
                  </a:rPr>
                  <a:t>Coffee mornings</a:t>
                </a:r>
              </a:p>
              <a:p>
                <a:pPr marL="285750" indent="-285750" algn="just">
                  <a:lnSpc>
                    <a:spcPct val="107000"/>
                  </a:lnSpc>
                  <a:spcBef>
                    <a:spcPct val="0"/>
                  </a:spcBef>
                  <a:spcAft>
                    <a:spcPts val="853"/>
                  </a:spcAft>
                  <a:defRPr/>
                </a:pPr>
                <a:r>
                  <a:rPr lang="en-GB" sz="1300" dirty="0">
                    <a:latin typeface="Tahoma" panose="020B0604030504040204" pitchFamily="34" charset="0"/>
                    <a:ea typeface="Tahoma" panose="020B0604030504040204" pitchFamily="34" charset="0"/>
                    <a:cs typeface="Tahoma" panose="020B0604030504040204" pitchFamily="34" charset="0"/>
                  </a:rPr>
                  <a:t>Afternoon tea</a:t>
                </a:r>
              </a:p>
              <a:p>
                <a:pPr marL="285750" indent="-285750" algn="just">
                  <a:lnSpc>
                    <a:spcPct val="107000"/>
                  </a:lnSpc>
                  <a:spcBef>
                    <a:spcPct val="0"/>
                  </a:spcBef>
                  <a:spcAft>
                    <a:spcPts val="853"/>
                  </a:spcAft>
                  <a:defRPr/>
                </a:pPr>
                <a:r>
                  <a:rPr lang="en-GB" sz="1300" dirty="0">
                    <a:latin typeface="Tahoma" panose="020B0604030504040204" pitchFamily="34" charset="0"/>
                    <a:ea typeface="Tahoma" panose="020B0604030504040204" pitchFamily="34" charset="0"/>
                    <a:cs typeface="Tahoma" panose="020B0604030504040204" pitchFamily="34" charset="0"/>
                  </a:rPr>
                  <a:t>Stay and play </a:t>
                </a:r>
              </a:p>
              <a:p>
                <a:pPr marL="285750" indent="-285750" algn="just">
                  <a:lnSpc>
                    <a:spcPct val="107000"/>
                  </a:lnSpc>
                  <a:spcBef>
                    <a:spcPct val="0"/>
                  </a:spcBef>
                  <a:spcAft>
                    <a:spcPts val="853"/>
                  </a:spcAft>
                  <a:defRPr/>
                </a:pPr>
                <a:r>
                  <a:rPr lang="en-GB" sz="1300" dirty="0">
                    <a:latin typeface="Tahoma" panose="020B0604030504040204" pitchFamily="34" charset="0"/>
                    <a:ea typeface="Tahoma" panose="020B0604030504040204" pitchFamily="34" charset="0"/>
                    <a:cs typeface="Tahoma" panose="020B0604030504040204" pitchFamily="34" charset="0"/>
                  </a:rPr>
                  <a:t>Collaborative PE sessions</a:t>
                </a:r>
              </a:p>
              <a:p>
                <a:pPr marL="285750" indent="-285750" algn="just">
                  <a:lnSpc>
                    <a:spcPct val="107000"/>
                  </a:lnSpc>
                  <a:spcBef>
                    <a:spcPct val="0"/>
                  </a:spcBef>
                  <a:spcAft>
                    <a:spcPts val="853"/>
                  </a:spcAft>
                  <a:defRPr/>
                </a:pPr>
                <a:r>
                  <a:rPr lang="en-GB" sz="1300" dirty="0">
                    <a:latin typeface="Tahoma" panose="020B0604030504040204" pitchFamily="34" charset="0"/>
                    <a:ea typeface="Tahoma" panose="020B0604030504040204" pitchFamily="34" charset="0"/>
                    <a:cs typeface="Tahoma" panose="020B0604030504040204" pitchFamily="34" charset="0"/>
                  </a:rPr>
                  <a:t>Collaborative cooking sessions</a:t>
                </a:r>
              </a:p>
              <a:p>
                <a:pPr marL="285750" indent="-285750" algn="just">
                  <a:lnSpc>
                    <a:spcPct val="107000"/>
                  </a:lnSpc>
                  <a:spcBef>
                    <a:spcPct val="0"/>
                  </a:spcBef>
                  <a:spcAft>
                    <a:spcPts val="853"/>
                  </a:spcAft>
                  <a:defRPr/>
                </a:pPr>
                <a:r>
                  <a:rPr lang="en-GB" sz="1300" dirty="0">
                    <a:latin typeface="Tahoma" panose="020B0604030504040204" pitchFamily="34" charset="0"/>
                    <a:ea typeface="Tahoma" panose="020B0604030504040204" pitchFamily="34" charset="0"/>
                    <a:cs typeface="Tahoma" panose="020B0604030504040204" pitchFamily="34" charset="0"/>
                  </a:rPr>
                  <a:t>Sensory/ practical reading</a:t>
                </a:r>
              </a:p>
              <a:p>
                <a:pPr marL="285750" indent="-285750" algn="just">
                  <a:lnSpc>
                    <a:spcPct val="107000"/>
                  </a:lnSpc>
                  <a:spcBef>
                    <a:spcPct val="0"/>
                  </a:spcBef>
                  <a:spcAft>
                    <a:spcPts val="853"/>
                  </a:spcAft>
                  <a:defRPr/>
                </a:pPr>
                <a:r>
                  <a:rPr lang="en-GB" sz="1300" dirty="0">
                    <a:latin typeface="Tahoma" panose="020B0604030504040204" pitchFamily="34" charset="0"/>
                    <a:ea typeface="Tahoma" panose="020B0604030504040204" pitchFamily="34" charset="0"/>
                    <a:cs typeface="Tahoma" panose="020B0604030504040204" pitchFamily="34" charset="0"/>
                  </a:rPr>
                  <a:t>Fortnightly assemblies</a:t>
                </a:r>
              </a:p>
              <a:p>
                <a:pPr marL="285750" indent="-285750" algn="just">
                  <a:lnSpc>
                    <a:spcPct val="107000"/>
                  </a:lnSpc>
                  <a:spcBef>
                    <a:spcPct val="0"/>
                  </a:spcBef>
                  <a:spcAft>
                    <a:spcPts val="853"/>
                  </a:spcAft>
                  <a:defRPr/>
                </a:pPr>
                <a:r>
                  <a:rPr lang="en-GB" sz="1300" dirty="0">
                    <a:latin typeface="Tahoma" panose="020B0604030504040204" pitchFamily="34" charset="0"/>
                    <a:ea typeface="Tahoma" panose="020B0604030504040204" pitchFamily="34" charset="0"/>
                    <a:cs typeface="Tahoma" panose="020B0604030504040204" pitchFamily="34" charset="0"/>
                  </a:rPr>
                  <a:t>Student council</a:t>
                </a:r>
                <a:endParaRPr kumimoji="0" lang="en-GB" sz="1300" b="1"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Helvetica Light"/>
                </a:endParaRPr>
              </a:p>
              <a:p>
                <a:pPr lvl="0">
                  <a:lnSpc>
                    <a:spcPct val="107000"/>
                  </a:lnSpc>
                  <a:spcBef>
                    <a:spcPct val="0"/>
                  </a:spcBef>
                  <a:spcAft>
                    <a:spcPts val="853"/>
                  </a:spcAft>
                  <a:buNone/>
                  <a:defRPr/>
                </a:pPr>
                <a:endParaRPr kumimoji="0" lang="en-GB" altLang="en-US" sz="1173" b="0" i="0" u="none" strike="noStrike" kern="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sym typeface="Helvetica Light"/>
                </a:endParaRPr>
              </a:p>
              <a:p>
                <a:pPr marL="0" marR="0" lvl="0" indent="0" algn="ctr" defTabSz="584200" rtl="0" eaLnBrk="1" fontAlgn="auto" latinLnBrk="0" hangingPunct="0">
                  <a:lnSpc>
                    <a:spcPct val="107000"/>
                  </a:lnSpc>
                  <a:spcBef>
                    <a:spcPct val="0"/>
                  </a:spcBef>
                  <a:spcAft>
                    <a:spcPts val="853"/>
                  </a:spcAft>
                  <a:buClrTx/>
                  <a:buSzTx/>
                  <a:buFont typeface="Arial" panose="020B0604020202020204" pitchFamily="34" charset="0"/>
                  <a:buNone/>
                  <a:tabLst/>
                  <a:defRPr/>
                </a:pPr>
                <a:r>
                  <a:rPr kumimoji="0" lang="en-GB" altLang="en-US" sz="1493" b="0" i="0" u="none" strike="noStrike" kern="0" cap="none" spc="0" normalizeH="0" baseline="0" noProof="0" dirty="0">
                    <a:ln>
                      <a:noFill/>
                    </a:ln>
                    <a:solidFill>
                      <a:srgbClr val="006699"/>
                    </a:solidFill>
                    <a:effectLst/>
                    <a:uLnTx/>
                    <a:uFillTx/>
                    <a:latin typeface="Calibri" panose="020F0502020204030204" pitchFamily="34" charset="0"/>
                    <a:ea typeface="Calibri" panose="020F0502020204030204" pitchFamily="34" charset="0"/>
                    <a:cs typeface="Times New Roman" panose="02020603050405020304" pitchFamily="18" charset="0"/>
                    <a:sym typeface="Helvetica Light"/>
                  </a:rPr>
                  <a:t> </a:t>
                </a:r>
                <a:endParaRPr kumimoji="0" lang="en-GB" altLang="en-US" sz="1173" b="0" i="0" u="none" strike="noStrike" kern="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sym typeface="Helvetica Light"/>
                </a:endParaRPr>
              </a:p>
            </p:txBody>
          </p:sp>
          <p:sp>
            <p:nvSpPr>
              <p:cNvPr id="19" name="Oval 18">
                <a:extLst>
                  <a:ext uri="{FF2B5EF4-FFF2-40B4-BE49-F238E27FC236}">
                    <a16:creationId xmlns:a16="http://schemas.microsoft.com/office/drawing/2014/main" id="{A77172A9-B1B2-4388-AD30-21982DC465C3}"/>
                  </a:ext>
                </a:extLst>
              </p:cNvPr>
              <p:cNvSpPr/>
              <p:nvPr/>
            </p:nvSpPr>
            <p:spPr bwMode="auto">
              <a:xfrm>
                <a:off x="1717154" y="2305059"/>
                <a:ext cx="1480979" cy="1387665"/>
              </a:xfrm>
              <a:prstGeom prst="ellipse">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584200" rtl="0" eaLnBrk="1" fontAlgn="auto" latinLnBrk="0" hangingPunct="0">
                  <a:lnSpc>
                    <a:spcPct val="107000"/>
                  </a:lnSpc>
                  <a:spcBef>
                    <a:spcPts val="0"/>
                  </a:spcBef>
                  <a:spcAft>
                    <a:spcPts val="853"/>
                  </a:spcAft>
                  <a:buClrTx/>
                  <a:buSzTx/>
                  <a:buFontTx/>
                  <a:buNone/>
                  <a:tabLst/>
                  <a:defRPr/>
                </a:pPr>
                <a:endParaRPr kumimoji="0" lang="en-GB" sz="1173" b="0" i="0" u="none" strike="noStrike" kern="0" cap="none" spc="0" normalizeH="0" baseline="0" noProof="0">
                  <a:ln>
                    <a:noFill/>
                  </a:ln>
                  <a:solidFill>
                    <a:prstClr val="white"/>
                  </a:solidFill>
                  <a:effectLst/>
                  <a:uLnTx/>
                  <a:uFillTx/>
                  <a:latin typeface="Calibri"/>
                  <a:ea typeface="Calibri" panose="020F0502020204030204" pitchFamily="34" charset="0"/>
                  <a:cs typeface="Times New Roman" panose="02020603050405020304" pitchFamily="18" charset="0"/>
                  <a:sym typeface="Helvetica Light"/>
                </a:endParaRPr>
              </a:p>
            </p:txBody>
          </p:sp>
        </p:grpSp>
        <p:pic>
          <p:nvPicPr>
            <p:cNvPr id="30" name="Picture 29">
              <a:extLst>
                <a:ext uri="{FF2B5EF4-FFF2-40B4-BE49-F238E27FC236}">
                  <a16:creationId xmlns:a16="http://schemas.microsoft.com/office/drawing/2014/main" id="{59404FB2-4630-4551-BE16-B9452AE2188E}"/>
                </a:ext>
              </a:extLst>
            </p:cNvPr>
            <p:cNvPicPr>
              <a:picLocks noChangeAspect="1"/>
            </p:cNvPicPr>
            <p:nvPr/>
          </p:nvPicPr>
          <p:blipFill>
            <a:blip r:embed="rId8"/>
            <a:stretch>
              <a:fillRect/>
            </a:stretch>
          </p:blipFill>
          <p:spPr>
            <a:xfrm>
              <a:off x="13415246" y="3541949"/>
              <a:ext cx="1908017" cy="1908017"/>
            </a:xfrm>
            <a:prstGeom prst="rect">
              <a:avLst/>
            </a:prstGeom>
          </p:spPr>
        </p:pic>
      </p:grpSp>
    </p:spTree>
    <p:extLst>
      <p:ext uri="{BB962C8B-B14F-4D97-AF65-F5344CB8AC3E}">
        <p14:creationId xmlns:p14="http://schemas.microsoft.com/office/powerpoint/2010/main" val="755957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3053" t="-3076" r="-3076" b="-3053"/>
            </a:stretch>
          </a:blipFill>
        </p:spPr>
        <p:txBody>
          <a:bodyPr/>
          <a:lstStyle/>
          <a:p>
            <a:endParaRPr lang="en-GB"/>
          </a:p>
        </p:txBody>
      </p:sp>
      <p:sp>
        <p:nvSpPr>
          <p:cNvPr id="3" name="TextBox 3"/>
          <p:cNvSpPr txBox="1"/>
          <p:nvPr/>
        </p:nvSpPr>
        <p:spPr>
          <a:xfrm>
            <a:off x="0" y="382959"/>
            <a:ext cx="18288000" cy="1126847"/>
          </a:xfrm>
          <a:prstGeom prst="rect">
            <a:avLst/>
          </a:prstGeom>
        </p:spPr>
        <p:txBody>
          <a:bodyPr lIns="0" tIns="0" rIns="0" bIns="0" rtlCol="0" anchor="t">
            <a:spAutoFit/>
          </a:bodyPr>
          <a:lstStyle/>
          <a:p>
            <a:pPr algn="ctr">
              <a:lnSpc>
                <a:spcPts val="9799"/>
              </a:lnSpc>
            </a:pPr>
            <a:r>
              <a:rPr lang="en-US" sz="6999" dirty="0">
                <a:solidFill>
                  <a:srgbClr val="000000"/>
                </a:solidFill>
                <a:latin typeface="Tahoma Bold"/>
              </a:rPr>
              <a:t>Structured</a:t>
            </a:r>
          </a:p>
        </p:txBody>
      </p:sp>
      <p:grpSp>
        <p:nvGrpSpPr>
          <p:cNvPr id="4" name="Group 4"/>
          <p:cNvGrpSpPr/>
          <p:nvPr/>
        </p:nvGrpSpPr>
        <p:grpSpPr>
          <a:xfrm>
            <a:off x="11572013" y="9353567"/>
            <a:ext cx="6857916" cy="718383"/>
            <a:chOff x="0" y="0"/>
            <a:chExt cx="1806200" cy="189204"/>
          </a:xfrm>
        </p:grpSpPr>
        <p:sp>
          <p:nvSpPr>
            <p:cNvPr id="5" name="Freeform 5"/>
            <p:cNvSpPr/>
            <p:nvPr/>
          </p:nvSpPr>
          <p:spPr>
            <a:xfrm>
              <a:off x="0" y="0"/>
              <a:ext cx="1806200" cy="189204"/>
            </a:xfrm>
            <a:custGeom>
              <a:avLst/>
              <a:gdLst/>
              <a:ahLst/>
              <a:cxnLst/>
              <a:rect l="l" t="t" r="r" b="b"/>
              <a:pathLst>
                <a:path w="1806200" h="189204">
                  <a:moveTo>
                    <a:pt x="0" y="0"/>
                  </a:moveTo>
                  <a:lnTo>
                    <a:pt x="1806200" y="0"/>
                  </a:lnTo>
                  <a:lnTo>
                    <a:pt x="1806200" y="189204"/>
                  </a:lnTo>
                  <a:lnTo>
                    <a:pt x="0" y="189204"/>
                  </a:lnTo>
                  <a:close/>
                </a:path>
              </a:pathLst>
            </a:custGeom>
            <a:solidFill>
              <a:srgbClr val="1B7046"/>
            </a:solidFill>
          </p:spPr>
          <p:txBody>
            <a:bodyPr/>
            <a:lstStyle/>
            <a:p>
              <a:endParaRPr lang="en-GB"/>
            </a:p>
          </p:txBody>
        </p:sp>
        <p:sp>
          <p:nvSpPr>
            <p:cNvPr id="6" name="TextBox 6"/>
            <p:cNvSpPr txBox="1"/>
            <p:nvPr/>
          </p:nvSpPr>
          <p:spPr>
            <a:xfrm>
              <a:off x="0" y="-47625"/>
              <a:ext cx="812800" cy="860425"/>
            </a:xfrm>
            <a:prstGeom prst="rect">
              <a:avLst/>
            </a:prstGeom>
          </p:spPr>
          <p:txBody>
            <a:bodyPr lIns="50800" tIns="50800" rIns="50800" bIns="50800" rtlCol="0" anchor="ctr"/>
            <a:lstStyle/>
            <a:p>
              <a:pPr algn="ctr">
                <a:lnSpc>
                  <a:spcPts val="3499"/>
                </a:lnSpc>
              </a:pPr>
              <a:endParaRPr/>
            </a:p>
          </p:txBody>
        </p:sp>
      </p:grpSp>
      <p:sp>
        <p:nvSpPr>
          <p:cNvPr id="7" name="TextBox 7"/>
          <p:cNvSpPr txBox="1"/>
          <p:nvPr/>
        </p:nvSpPr>
        <p:spPr>
          <a:xfrm>
            <a:off x="11572013" y="9397924"/>
            <a:ext cx="6715987" cy="537696"/>
          </a:xfrm>
          <a:prstGeom prst="rect">
            <a:avLst/>
          </a:prstGeom>
        </p:spPr>
        <p:txBody>
          <a:bodyPr lIns="0" tIns="0" rIns="0" bIns="0" rtlCol="0" anchor="t">
            <a:spAutoFit/>
          </a:bodyPr>
          <a:lstStyle/>
          <a:p>
            <a:pPr algn="ctr">
              <a:lnSpc>
                <a:spcPts val="4480"/>
              </a:lnSpc>
            </a:pPr>
            <a:r>
              <a:rPr lang="en-US" sz="3200">
                <a:solidFill>
                  <a:srgbClr val="FCFEFF"/>
                </a:solidFill>
                <a:latin typeface="Tahoma"/>
              </a:rPr>
              <a:t>IQM National Inclusion Conference</a:t>
            </a:r>
          </a:p>
        </p:txBody>
      </p:sp>
      <p:grpSp>
        <p:nvGrpSpPr>
          <p:cNvPr id="71" name="Group 70">
            <a:extLst>
              <a:ext uri="{FF2B5EF4-FFF2-40B4-BE49-F238E27FC236}">
                <a16:creationId xmlns:a16="http://schemas.microsoft.com/office/drawing/2014/main" id="{5838FDDC-8112-4CA0-AA21-C669DFA82820}"/>
              </a:ext>
            </a:extLst>
          </p:cNvPr>
          <p:cNvGrpSpPr/>
          <p:nvPr/>
        </p:nvGrpSpPr>
        <p:grpSpPr>
          <a:xfrm>
            <a:off x="457200" y="9372022"/>
            <a:ext cx="2001693" cy="681471"/>
            <a:chOff x="0" y="0"/>
            <a:chExt cx="2525396" cy="769620"/>
          </a:xfrm>
        </p:grpSpPr>
        <p:pic>
          <p:nvPicPr>
            <p:cNvPr id="72" name="Picture 71" descr="Logo&#10;&#10;Description automatically generated">
              <a:extLst>
                <a:ext uri="{FF2B5EF4-FFF2-40B4-BE49-F238E27FC236}">
                  <a16:creationId xmlns:a16="http://schemas.microsoft.com/office/drawing/2014/main" id="{84CDD3B0-C567-44DD-B8E7-0E301DB8D839}"/>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2800" y="6350"/>
              <a:ext cx="781050" cy="763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 name="Picture 72" descr="Shape, arrow&#10;&#10;Description automatically generated">
              <a:extLst>
                <a:ext uri="{FF2B5EF4-FFF2-40B4-BE49-F238E27FC236}">
                  <a16:creationId xmlns:a16="http://schemas.microsoft.com/office/drawing/2014/main" id="{FDDF9DA6-D4AB-4F21-99AA-B2AD1AA94ECB}"/>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728345" cy="763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 name="Picture 73" descr="Text, logo&#10;&#10;Description automatically generated">
              <a:extLst>
                <a:ext uri="{FF2B5EF4-FFF2-40B4-BE49-F238E27FC236}">
                  <a16:creationId xmlns:a16="http://schemas.microsoft.com/office/drawing/2014/main" id="{E626CB02-ABF6-418A-A11D-1AFEB29C3347}"/>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38301" y="19049"/>
              <a:ext cx="887095" cy="750571"/>
            </a:xfrm>
            <a:prstGeom prst="rect">
              <a:avLst/>
            </a:prstGeom>
            <a:noFill/>
            <a:ln>
              <a:noFill/>
            </a:ln>
          </p:spPr>
        </p:pic>
      </p:grpSp>
      <p:grpSp>
        <p:nvGrpSpPr>
          <p:cNvPr id="109" name="Group 108">
            <a:extLst>
              <a:ext uri="{FF2B5EF4-FFF2-40B4-BE49-F238E27FC236}">
                <a16:creationId xmlns:a16="http://schemas.microsoft.com/office/drawing/2014/main" id="{5CD93DDE-3D1F-4516-8A57-441DC463AC5C}"/>
              </a:ext>
            </a:extLst>
          </p:cNvPr>
          <p:cNvGrpSpPr/>
          <p:nvPr/>
        </p:nvGrpSpPr>
        <p:grpSpPr>
          <a:xfrm>
            <a:off x="1594509" y="1730652"/>
            <a:ext cx="15058588" cy="1971429"/>
            <a:chOff x="1166949" y="2472196"/>
            <a:chExt cx="9635918" cy="5627394"/>
          </a:xfrm>
          <a:solidFill>
            <a:srgbClr val="FFD966"/>
          </a:solidFill>
        </p:grpSpPr>
        <p:sp>
          <p:nvSpPr>
            <p:cNvPr id="110" name="Rounded Rectangle 8">
              <a:extLst>
                <a:ext uri="{FF2B5EF4-FFF2-40B4-BE49-F238E27FC236}">
                  <a16:creationId xmlns:a16="http://schemas.microsoft.com/office/drawing/2014/main" id="{8D1253AC-3508-460E-8B33-B730F93EA587}"/>
                </a:ext>
              </a:extLst>
            </p:cNvPr>
            <p:cNvSpPr/>
            <p:nvPr/>
          </p:nvSpPr>
          <p:spPr>
            <a:xfrm>
              <a:off x="1166949" y="2472196"/>
              <a:ext cx="9635918" cy="4956647"/>
            </a:xfrm>
            <a:prstGeom prst="roundRect">
              <a:avLst/>
            </a:prstGeom>
            <a:solidFill>
              <a:srgbClr val="FFC00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16156" hangingPunct="0">
                <a:defRPr/>
              </a:pPr>
              <a:endParaRPr lang="en-GB" sz="3797" kern="0" dirty="0">
                <a:solidFill>
                  <a:prstClr val="white"/>
                </a:solidFill>
                <a:latin typeface="Calibri"/>
                <a:cs typeface="Helvetica Light"/>
                <a:sym typeface="Helvetica Light"/>
              </a:endParaRPr>
            </a:p>
          </p:txBody>
        </p:sp>
        <p:sp>
          <p:nvSpPr>
            <p:cNvPr id="111" name="TextBox 110">
              <a:extLst>
                <a:ext uri="{FF2B5EF4-FFF2-40B4-BE49-F238E27FC236}">
                  <a16:creationId xmlns:a16="http://schemas.microsoft.com/office/drawing/2014/main" id="{8DCAEAF7-E667-441B-BAEA-86D03767BEB2}"/>
                </a:ext>
              </a:extLst>
            </p:cNvPr>
            <p:cNvSpPr txBox="1"/>
            <p:nvPr/>
          </p:nvSpPr>
          <p:spPr>
            <a:xfrm>
              <a:off x="1247587" y="2516831"/>
              <a:ext cx="9431206" cy="5582759"/>
            </a:xfrm>
            <a:prstGeom prst="rect">
              <a:avLst/>
            </a:prstGeom>
            <a:noFill/>
          </p:spPr>
          <p:txBody>
            <a:bodyPr wrap="square" rtlCol="0">
              <a:spAutoFit/>
            </a:bodyPr>
            <a:lstStyle/>
            <a:p>
              <a:pPr algn="just" defTabSz="914400" eaLnBrk="0" fontAlgn="base">
                <a:spcBef>
                  <a:spcPct val="0"/>
                </a:spcBef>
                <a:buFontTx/>
                <a:buNone/>
              </a:pPr>
              <a:r>
                <a:rPr lang="en-GB" altLang="en-US" sz="2000" kern="1200" dirty="0">
                  <a:solidFill>
                    <a:prstClr val="black"/>
                  </a:solidFill>
                  <a:latin typeface="Tahoma" panose="020B0604030504040204" pitchFamily="34" charset="0"/>
                  <a:ea typeface="Tahoma" panose="020B0604030504040204" pitchFamily="34" charset="0"/>
                  <a:cs typeface="Tahoma" panose="020B0604030504040204" pitchFamily="34" charset="0"/>
                </a:rPr>
                <a:t>Learning is related to pupils’ own experiences. Some may learn through structured play, others will learn more effectively through functional activities and a topic-based approach.  The curriculum content echoes the ground covered by the Early Years, since this framework is not confined to those below the age 5, but rather, extends right across the school where pupils are functioning at the pre key-stage level.  However, the learning approaches reflect the age and learning style of the pupils concerned, becoming more functional and life skills based as they move up through the school</a:t>
              </a:r>
            </a:p>
            <a:p>
              <a:pPr algn="ctr" defTabSz="616156" hangingPunct="0">
                <a:defRPr/>
              </a:pPr>
              <a:endParaRPr lang="en-GB" sz="2109" kern="0" dirty="0">
                <a:solidFill>
                  <a:srgbClr val="000000"/>
                </a:solidFill>
                <a:latin typeface="Montserrat" panose="00000500000000000000" pitchFamily="2" charset="0"/>
                <a:cs typeface="Helvetica Light"/>
                <a:sym typeface="Helvetica Light"/>
              </a:endParaRPr>
            </a:p>
          </p:txBody>
        </p:sp>
      </p:grpSp>
      <p:grpSp>
        <p:nvGrpSpPr>
          <p:cNvPr id="10" name="Group 9">
            <a:extLst>
              <a:ext uri="{FF2B5EF4-FFF2-40B4-BE49-F238E27FC236}">
                <a16:creationId xmlns:a16="http://schemas.microsoft.com/office/drawing/2014/main" id="{BDE0BC06-452B-445A-812E-7D4AA5F09FB8}"/>
              </a:ext>
            </a:extLst>
          </p:cNvPr>
          <p:cNvGrpSpPr/>
          <p:nvPr/>
        </p:nvGrpSpPr>
        <p:grpSpPr>
          <a:xfrm>
            <a:off x="1600200" y="3511312"/>
            <a:ext cx="5019529" cy="5594738"/>
            <a:chOff x="1600200" y="3511312"/>
            <a:chExt cx="5019529" cy="5594738"/>
          </a:xfrm>
        </p:grpSpPr>
        <p:grpSp>
          <p:nvGrpSpPr>
            <p:cNvPr id="16" name="Group 15">
              <a:extLst>
                <a:ext uri="{FF2B5EF4-FFF2-40B4-BE49-F238E27FC236}">
                  <a16:creationId xmlns:a16="http://schemas.microsoft.com/office/drawing/2014/main" id="{801D2DFB-E9A6-4FD5-8761-CD59DA49FA3B}"/>
                </a:ext>
              </a:extLst>
            </p:cNvPr>
            <p:cNvGrpSpPr>
              <a:grpSpLocks/>
            </p:cNvGrpSpPr>
            <p:nvPr/>
          </p:nvGrpSpPr>
          <p:grpSpPr bwMode="auto">
            <a:xfrm>
              <a:off x="1600200" y="3543301"/>
              <a:ext cx="5019529" cy="5562749"/>
              <a:chOff x="1327155" y="2228849"/>
              <a:chExt cx="2077875" cy="4184296"/>
            </a:xfrm>
          </p:grpSpPr>
          <p:sp>
            <p:nvSpPr>
              <p:cNvPr id="18" name="Text Box 2">
                <a:extLst>
                  <a:ext uri="{FF2B5EF4-FFF2-40B4-BE49-F238E27FC236}">
                    <a16:creationId xmlns:a16="http://schemas.microsoft.com/office/drawing/2014/main" id="{E98D157A-A470-46CE-829E-8B6D65918338}"/>
                  </a:ext>
                </a:extLst>
              </p:cNvPr>
              <p:cNvSpPr txBox="1">
                <a:spLocks noChangeArrowheads="1"/>
              </p:cNvSpPr>
              <p:nvPr/>
            </p:nvSpPr>
            <p:spPr bwMode="auto">
              <a:xfrm>
                <a:off x="1327155" y="2228849"/>
                <a:ext cx="2077875" cy="4184296"/>
              </a:xfrm>
              <a:prstGeom prst="rect">
                <a:avLst/>
              </a:prstGeom>
              <a:noFill/>
              <a:ln w="9525">
                <a:solidFill>
                  <a:srgbClr val="000000"/>
                </a:solidFill>
                <a:prstDash val="dashDot"/>
                <a:miter lim="800000"/>
                <a:headEnd/>
                <a:tailEnd/>
              </a:ln>
              <a:extLst>
                <a:ext uri="{909E8E84-426E-40DD-AFC4-6F175D3DCCD1}">
                  <a14:hiddenFill xmlns:a14="http://schemas.microsoft.com/office/drawing/2010/main">
                    <a:solidFill>
                      <a:srgbClr val="FFFFFF"/>
                    </a:solidFill>
                  </a14:hiddenFill>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584200" rtl="0" eaLnBrk="1" fontAlgn="auto" latinLnBrk="0" hangingPunct="0">
                  <a:lnSpc>
                    <a:spcPct val="107000"/>
                  </a:lnSpc>
                  <a:spcBef>
                    <a:spcPct val="0"/>
                  </a:spcBef>
                  <a:spcAft>
                    <a:spcPts val="853"/>
                  </a:spcAft>
                  <a:buClrTx/>
                  <a:buSzTx/>
                  <a:buFont typeface="Arial" panose="020B0604020202020204" pitchFamily="34" charset="0"/>
                  <a:buNone/>
                  <a:tabLst/>
                  <a:defRPr/>
                </a:pPr>
                <a:r>
                  <a:rPr kumimoji="0" lang="en-GB" altLang="en-US" sz="1173" b="0" i="0" u="none" strike="noStrike" kern="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sym typeface="Helvetica Light"/>
                  </a:rPr>
                  <a:t> </a:t>
                </a:r>
              </a:p>
              <a:p>
                <a:pPr marL="0" marR="0" lvl="0" indent="0" algn="ctr" defTabSz="584200" rtl="0" eaLnBrk="1" fontAlgn="auto" latinLnBrk="0" hangingPunct="0">
                  <a:lnSpc>
                    <a:spcPct val="107000"/>
                  </a:lnSpc>
                  <a:spcBef>
                    <a:spcPct val="0"/>
                  </a:spcBef>
                  <a:spcAft>
                    <a:spcPts val="853"/>
                  </a:spcAft>
                  <a:buClrTx/>
                  <a:buSzTx/>
                  <a:buFont typeface="Arial" panose="020B0604020202020204" pitchFamily="34" charset="0"/>
                  <a:buNone/>
                  <a:tabLst/>
                  <a:defRPr/>
                </a:pPr>
                <a:r>
                  <a:rPr kumimoji="0" lang="en-GB" altLang="en-US" sz="1173" b="0" i="0" u="none" strike="noStrike" kern="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sym typeface="Helvetica Light"/>
                  </a:rPr>
                  <a:t> </a:t>
                </a:r>
              </a:p>
              <a:p>
                <a:pPr marL="0" marR="0" lvl="0" indent="0" algn="ctr" defTabSz="584200" rtl="0" eaLnBrk="1" fontAlgn="auto" latinLnBrk="0" hangingPunct="0">
                  <a:lnSpc>
                    <a:spcPct val="107000"/>
                  </a:lnSpc>
                  <a:spcBef>
                    <a:spcPct val="0"/>
                  </a:spcBef>
                  <a:spcAft>
                    <a:spcPts val="853"/>
                  </a:spcAft>
                  <a:buClrTx/>
                  <a:buSzTx/>
                  <a:buFont typeface="Arial" panose="020B0604020202020204" pitchFamily="34" charset="0"/>
                  <a:buNone/>
                  <a:tabLst/>
                  <a:defRPr/>
                </a:pPr>
                <a:r>
                  <a:rPr kumimoji="0" lang="en-GB" altLang="en-US" sz="1173" b="0" i="0" u="none" strike="noStrike" kern="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sym typeface="Helvetica Light"/>
                  </a:rPr>
                  <a:t> </a:t>
                </a:r>
              </a:p>
              <a:p>
                <a:pPr marL="0" marR="0" lvl="0" indent="0" algn="ctr" defTabSz="584200" rtl="0" eaLnBrk="1" fontAlgn="auto" latinLnBrk="0" hangingPunct="0">
                  <a:lnSpc>
                    <a:spcPct val="107000"/>
                  </a:lnSpc>
                  <a:spcBef>
                    <a:spcPct val="0"/>
                  </a:spcBef>
                  <a:spcAft>
                    <a:spcPts val="0"/>
                  </a:spcAft>
                  <a:buClrTx/>
                  <a:buSzTx/>
                  <a:buFontTx/>
                  <a:buNone/>
                  <a:tabLst/>
                  <a:defRPr/>
                </a:pPr>
                <a:endParaRPr kumimoji="0" lang="en-GB" altLang="en-US" sz="1173" b="1" i="0" u="none" strike="noStrike" kern="0" cap="none" spc="0" normalizeH="0" baseline="0" noProof="0" dirty="0">
                  <a:ln>
                    <a:noFill/>
                  </a:ln>
                  <a:solidFill>
                    <a:srgbClr val="5B9BD5">
                      <a:lumMod val="40000"/>
                      <a:lumOff val="60000"/>
                    </a:srgbClr>
                  </a:solidFill>
                  <a:effectLst/>
                  <a:uLnTx/>
                  <a:uFillTx/>
                  <a:latin typeface="Calibri" panose="020F0502020204030204" pitchFamily="34" charset="0"/>
                  <a:ea typeface="Calibri" panose="020F0502020204030204" pitchFamily="34" charset="0"/>
                  <a:cs typeface="Times New Roman" panose="02020603050405020304" pitchFamily="18" charset="0"/>
                  <a:sym typeface="Helvetica Light"/>
                </a:endParaRPr>
              </a:p>
              <a:p>
                <a:pPr marL="0" marR="0" lvl="0" indent="0" algn="ctr" defTabSz="584200" rtl="0" eaLnBrk="1" fontAlgn="auto" latinLnBrk="0" hangingPunct="0">
                  <a:lnSpc>
                    <a:spcPct val="107000"/>
                  </a:lnSpc>
                  <a:spcBef>
                    <a:spcPct val="0"/>
                  </a:spcBef>
                  <a:spcAft>
                    <a:spcPts val="0"/>
                  </a:spcAft>
                  <a:buClrTx/>
                  <a:buSzTx/>
                  <a:buFontTx/>
                  <a:buNone/>
                  <a:tabLst/>
                  <a:defRPr/>
                </a:pPr>
                <a:endParaRPr kumimoji="0" lang="en-GB" altLang="en-US" sz="1173" b="1" i="0" u="none" strike="noStrike" kern="0" cap="none" spc="0" normalizeH="0" baseline="0" noProof="0" dirty="0">
                  <a:ln>
                    <a:noFill/>
                  </a:ln>
                  <a:solidFill>
                    <a:srgbClr val="5B9BD5">
                      <a:lumMod val="40000"/>
                      <a:lumOff val="60000"/>
                    </a:srgbClr>
                  </a:solidFill>
                  <a:effectLst/>
                  <a:uLnTx/>
                  <a:uFillTx/>
                  <a:latin typeface="Calibri" panose="020F0502020204030204" pitchFamily="34" charset="0"/>
                  <a:ea typeface="Calibri" panose="020F0502020204030204" pitchFamily="34" charset="0"/>
                  <a:cs typeface="Times New Roman" panose="02020603050405020304" pitchFamily="18" charset="0"/>
                  <a:sym typeface="Helvetica Light"/>
                </a:endParaRPr>
              </a:p>
              <a:p>
                <a:pPr marL="0" marR="0" lvl="0" indent="0" algn="ctr" defTabSz="584200" rtl="0" eaLnBrk="1" fontAlgn="auto" latinLnBrk="0" hangingPunct="0">
                  <a:lnSpc>
                    <a:spcPct val="107000"/>
                  </a:lnSpc>
                  <a:spcBef>
                    <a:spcPct val="0"/>
                  </a:spcBef>
                  <a:spcAft>
                    <a:spcPts val="0"/>
                  </a:spcAft>
                  <a:buClrTx/>
                  <a:buSzTx/>
                  <a:buFontTx/>
                  <a:buNone/>
                  <a:tabLst/>
                  <a:defRPr/>
                </a:pPr>
                <a:endParaRPr kumimoji="0" lang="en-GB" altLang="en-US" sz="1173" b="1" i="0" u="none" strike="noStrike" kern="0" cap="none" spc="0" normalizeH="0" baseline="0" noProof="0" dirty="0">
                  <a:ln>
                    <a:noFill/>
                  </a:ln>
                  <a:solidFill>
                    <a:srgbClr val="5B9BD5">
                      <a:lumMod val="40000"/>
                      <a:lumOff val="60000"/>
                    </a:srgbClr>
                  </a:solidFill>
                  <a:effectLst/>
                  <a:uLnTx/>
                  <a:uFillTx/>
                  <a:latin typeface="Calibri" panose="020F0502020204030204" pitchFamily="34" charset="0"/>
                  <a:ea typeface="Calibri" panose="020F0502020204030204" pitchFamily="34" charset="0"/>
                  <a:cs typeface="Times New Roman" panose="02020603050405020304" pitchFamily="18" charset="0"/>
                  <a:sym typeface="Helvetica Light"/>
                </a:endParaRPr>
              </a:p>
              <a:p>
                <a:pPr marL="0" marR="0" lvl="0" indent="0" algn="ctr" defTabSz="584200" rtl="0" eaLnBrk="1" fontAlgn="auto" latinLnBrk="0" hangingPunct="0">
                  <a:lnSpc>
                    <a:spcPct val="107000"/>
                  </a:lnSpc>
                  <a:spcBef>
                    <a:spcPct val="0"/>
                  </a:spcBef>
                  <a:spcAft>
                    <a:spcPts val="0"/>
                  </a:spcAft>
                  <a:buClrTx/>
                  <a:buSzTx/>
                  <a:buFontTx/>
                  <a:buNone/>
                  <a:tabLst/>
                  <a:defRPr/>
                </a:pPr>
                <a:endParaRPr kumimoji="0" lang="en-GB" altLang="en-US" sz="1173" b="1" i="0" u="none" strike="noStrike" kern="0" cap="none" spc="0" normalizeH="0" baseline="0" noProof="0" dirty="0">
                  <a:ln>
                    <a:noFill/>
                  </a:ln>
                  <a:solidFill>
                    <a:srgbClr val="5B9BD5">
                      <a:lumMod val="40000"/>
                      <a:lumOff val="60000"/>
                    </a:srgbClr>
                  </a:solidFill>
                  <a:effectLst/>
                  <a:uLnTx/>
                  <a:uFillTx/>
                  <a:latin typeface="Calibri" panose="020F0502020204030204" pitchFamily="34" charset="0"/>
                  <a:ea typeface="Calibri" panose="020F0502020204030204" pitchFamily="34" charset="0"/>
                  <a:cs typeface="Times New Roman" panose="02020603050405020304" pitchFamily="18" charset="0"/>
                  <a:sym typeface="Helvetica Light"/>
                </a:endParaRPr>
              </a:p>
              <a:p>
                <a:pPr lvl="0" algn="ctr">
                  <a:lnSpc>
                    <a:spcPct val="107000"/>
                  </a:lnSpc>
                  <a:spcBef>
                    <a:spcPct val="0"/>
                  </a:spcBef>
                  <a:spcAft>
                    <a:spcPts val="853"/>
                  </a:spcAft>
                  <a:buNone/>
                  <a:defRPr/>
                </a:pPr>
                <a:endParaRPr kumimoji="0" lang="en-GB" sz="2000" b="1" i="0" u="none" strike="noStrike" kern="0" cap="none" spc="0" normalizeH="0" baseline="0" noProof="0" dirty="0">
                  <a:ln>
                    <a:noFill/>
                  </a:ln>
                  <a:solidFill>
                    <a:prstClr val="black"/>
                  </a:solidFill>
                  <a:effectLst/>
                  <a:uLnTx/>
                  <a:uFillTx/>
                  <a:latin typeface="Montserrat" panose="020B0604020202020204" charset="0"/>
                  <a:ea typeface="Calibri" panose="020F0502020204030204" pitchFamily="34" charset="0"/>
                  <a:cs typeface="+mn-cs"/>
                  <a:sym typeface="Helvetica Light"/>
                </a:endParaRPr>
              </a:p>
              <a:p>
                <a:pPr lvl="0" algn="ctr">
                  <a:lnSpc>
                    <a:spcPct val="107000"/>
                  </a:lnSpc>
                  <a:spcBef>
                    <a:spcPct val="0"/>
                  </a:spcBef>
                  <a:spcAft>
                    <a:spcPts val="853"/>
                  </a:spcAft>
                  <a:buNone/>
                  <a:defRPr/>
                </a:pPr>
                <a:r>
                  <a:rPr kumimoji="0" lang="en-GB" sz="2000" b="1" i="0" u="none" strike="noStrike" kern="0" cap="none" spc="0" normalizeH="0" baseline="0" noProof="0" dirty="0">
                    <a:ln>
                      <a:noFill/>
                    </a:ln>
                    <a:solidFill>
                      <a:prstClr val="black"/>
                    </a:solidFill>
                    <a:effectLst/>
                    <a:uLnTx/>
                    <a:uFillTx/>
                    <a:latin typeface="Montserrat" panose="020B0604020202020204" charset="0"/>
                    <a:ea typeface="Calibri" panose="020F0502020204030204" pitchFamily="34" charset="0"/>
                    <a:cs typeface="+mn-cs"/>
                    <a:sym typeface="Helvetica Light"/>
                  </a:rPr>
                  <a:t>Principles</a:t>
                </a:r>
              </a:p>
              <a:p>
                <a:pPr marL="171450" indent="-171450" algn="just">
                  <a:lnSpc>
                    <a:spcPct val="100000"/>
                  </a:lnSpc>
                  <a:spcBef>
                    <a:spcPts val="0"/>
                  </a:spcBef>
                </a:pPr>
                <a:r>
                  <a:rPr lang="en-GB" sz="1300" dirty="0">
                    <a:latin typeface="Tahoma" panose="020B0604030504040204" pitchFamily="34" charset="0"/>
                    <a:ea typeface="Tahoma" panose="020B0604030504040204" pitchFamily="34" charset="0"/>
                    <a:cs typeface="Tahoma" panose="020B0604030504040204" pitchFamily="34" charset="0"/>
                  </a:rPr>
                  <a:t>The Structured Learning Approach:</a:t>
                </a:r>
              </a:p>
              <a:p>
                <a:pPr marL="914400" lvl="1" indent="-171450" algn="just">
                  <a:lnSpc>
                    <a:spcPct val="100000"/>
                  </a:lnSpc>
                  <a:spcBef>
                    <a:spcPts val="0"/>
                  </a:spcBef>
                </a:pPr>
                <a:r>
                  <a:rPr lang="en-GB" sz="1300" dirty="0">
                    <a:latin typeface="Tahoma" panose="020B0604030504040204" pitchFamily="34" charset="0"/>
                    <a:ea typeface="Tahoma" panose="020B0604030504040204" pitchFamily="34" charset="0"/>
                    <a:cs typeface="Tahoma" panose="020B0604030504040204" pitchFamily="34" charset="0"/>
                  </a:rPr>
                  <a:t>Follows the TEACCH approach to learning which provides pupils with predictable routines which alleviates their anxieties</a:t>
                </a:r>
              </a:p>
              <a:p>
                <a:pPr marL="914400" lvl="1" indent="-171450" algn="just">
                  <a:lnSpc>
                    <a:spcPct val="100000"/>
                  </a:lnSpc>
                  <a:spcBef>
                    <a:spcPts val="0"/>
                  </a:spcBef>
                </a:pPr>
                <a:r>
                  <a:rPr lang="en-GB" sz="1300" dirty="0">
                    <a:latin typeface="Tahoma" panose="020B0604030504040204" pitchFamily="34" charset="0"/>
                    <a:ea typeface="Tahoma" panose="020B0604030504040204" pitchFamily="34" charset="0"/>
                    <a:cs typeface="Tahoma" panose="020B0604030504040204" pitchFamily="34" charset="0"/>
                  </a:rPr>
                  <a:t>Lays an emphasis on supporting pupils with their communication skills, social skills and skills relating to their emotional regulation (SCERTS)</a:t>
                </a:r>
              </a:p>
              <a:p>
                <a:pPr marL="171450" indent="-171450" algn="just">
                  <a:lnSpc>
                    <a:spcPct val="100000"/>
                  </a:lnSpc>
                  <a:spcBef>
                    <a:spcPts val="0"/>
                  </a:spcBef>
                </a:pPr>
                <a:r>
                  <a:rPr lang="en-GB" sz="1300" dirty="0">
                    <a:latin typeface="Tahoma" panose="020B0604030504040204" pitchFamily="34" charset="0"/>
                    <a:ea typeface="Tahoma" panose="020B0604030504040204" pitchFamily="34" charset="0"/>
                    <a:cs typeface="Tahoma" panose="020B0604030504040204" pitchFamily="34" charset="0"/>
                  </a:rPr>
                  <a:t>Each pupil is treated as an individual and learning is tailored to their specific needs</a:t>
                </a:r>
              </a:p>
              <a:p>
                <a:pPr algn="just">
                  <a:lnSpc>
                    <a:spcPct val="100000"/>
                  </a:lnSpc>
                  <a:spcBef>
                    <a:spcPts val="0"/>
                  </a:spcBef>
                  <a:buNone/>
                </a:pPr>
                <a:endParaRPr kumimoji="0" lang="en-GB" altLang="en-US" sz="1300" b="0"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Helvetica Light"/>
                </a:endParaRPr>
              </a:p>
            </p:txBody>
          </p:sp>
          <p:sp>
            <p:nvSpPr>
              <p:cNvPr id="19" name="Oval 18">
                <a:extLst>
                  <a:ext uri="{FF2B5EF4-FFF2-40B4-BE49-F238E27FC236}">
                    <a16:creationId xmlns:a16="http://schemas.microsoft.com/office/drawing/2014/main" id="{7768F2B6-5231-4EF3-8DE1-1D05BB420755}"/>
                  </a:ext>
                </a:extLst>
              </p:cNvPr>
              <p:cNvSpPr/>
              <p:nvPr/>
            </p:nvSpPr>
            <p:spPr bwMode="auto">
              <a:xfrm>
                <a:off x="1717154" y="2305059"/>
                <a:ext cx="1480979" cy="1387665"/>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584200" rtl="0" eaLnBrk="1" fontAlgn="auto" latinLnBrk="0" hangingPunct="0">
                  <a:lnSpc>
                    <a:spcPct val="107000"/>
                  </a:lnSpc>
                  <a:spcBef>
                    <a:spcPts val="0"/>
                  </a:spcBef>
                  <a:spcAft>
                    <a:spcPts val="853"/>
                  </a:spcAft>
                  <a:buClrTx/>
                  <a:buSzTx/>
                  <a:buFontTx/>
                  <a:buNone/>
                  <a:tabLst/>
                  <a:defRPr/>
                </a:pPr>
                <a:endParaRPr kumimoji="0" lang="en-GB" sz="1173" b="0" i="0" u="none" strike="noStrike" kern="0" cap="none" spc="0" normalizeH="0" baseline="0" noProof="0">
                  <a:ln>
                    <a:noFill/>
                  </a:ln>
                  <a:solidFill>
                    <a:prstClr val="white"/>
                  </a:solidFill>
                  <a:effectLst/>
                  <a:uLnTx/>
                  <a:uFillTx/>
                  <a:latin typeface="Calibri"/>
                  <a:ea typeface="Calibri" panose="020F0502020204030204" pitchFamily="34" charset="0"/>
                  <a:cs typeface="Times New Roman" panose="02020603050405020304" pitchFamily="18" charset="0"/>
                  <a:sym typeface="Helvetica Light"/>
                </a:endParaRPr>
              </a:p>
            </p:txBody>
          </p:sp>
        </p:grpSp>
        <p:pic>
          <p:nvPicPr>
            <p:cNvPr id="9" name="Picture 8">
              <a:extLst>
                <a:ext uri="{FF2B5EF4-FFF2-40B4-BE49-F238E27FC236}">
                  <a16:creationId xmlns:a16="http://schemas.microsoft.com/office/drawing/2014/main" id="{753B0C49-7739-4288-B79D-7C37BEB41413}"/>
                </a:ext>
              </a:extLst>
            </p:cNvPr>
            <p:cNvPicPr>
              <a:picLocks noChangeAspect="1"/>
            </p:cNvPicPr>
            <p:nvPr/>
          </p:nvPicPr>
          <p:blipFill>
            <a:blip r:embed="rId6"/>
            <a:stretch>
              <a:fillRect/>
            </a:stretch>
          </p:blipFill>
          <p:spPr>
            <a:xfrm>
              <a:off x="3336811" y="3511312"/>
              <a:ext cx="1955792" cy="1955792"/>
            </a:xfrm>
            <a:prstGeom prst="rect">
              <a:avLst/>
            </a:prstGeom>
          </p:spPr>
        </p:pic>
      </p:grpSp>
      <p:grpSp>
        <p:nvGrpSpPr>
          <p:cNvPr id="11" name="Group 10">
            <a:extLst>
              <a:ext uri="{FF2B5EF4-FFF2-40B4-BE49-F238E27FC236}">
                <a16:creationId xmlns:a16="http://schemas.microsoft.com/office/drawing/2014/main" id="{6E579E1F-18EE-4DAE-91C8-D4A26DD76708}"/>
              </a:ext>
            </a:extLst>
          </p:cNvPr>
          <p:cNvGrpSpPr/>
          <p:nvPr/>
        </p:nvGrpSpPr>
        <p:grpSpPr>
          <a:xfrm>
            <a:off x="6619729" y="3543300"/>
            <a:ext cx="5019529" cy="5562749"/>
            <a:chOff x="6619729" y="3543300"/>
            <a:chExt cx="5019529" cy="5562749"/>
          </a:xfrm>
        </p:grpSpPr>
        <p:grpSp>
          <p:nvGrpSpPr>
            <p:cNvPr id="21" name="Group 20">
              <a:extLst>
                <a:ext uri="{FF2B5EF4-FFF2-40B4-BE49-F238E27FC236}">
                  <a16:creationId xmlns:a16="http://schemas.microsoft.com/office/drawing/2014/main" id="{09416CCB-12F0-4855-8C98-1CF985C84081}"/>
                </a:ext>
              </a:extLst>
            </p:cNvPr>
            <p:cNvGrpSpPr>
              <a:grpSpLocks/>
            </p:cNvGrpSpPr>
            <p:nvPr/>
          </p:nvGrpSpPr>
          <p:grpSpPr bwMode="auto">
            <a:xfrm>
              <a:off x="6619729" y="3543300"/>
              <a:ext cx="5019529" cy="5562749"/>
              <a:chOff x="1327155" y="2228849"/>
              <a:chExt cx="2077875" cy="4184296"/>
            </a:xfrm>
          </p:grpSpPr>
          <p:sp>
            <p:nvSpPr>
              <p:cNvPr id="23" name="Text Box 2">
                <a:extLst>
                  <a:ext uri="{FF2B5EF4-FFF2-40B4-BE49-F238E27FC236}">
                    <a16:creationId xmlns:a16="http://schemas.microsoft.com/office/drawing/2014/main" id="{57B3E03A-E2C9-489E-9418-B7EA1A32B00C}"/>
                  </a:ext>
                </a:extLst>
              </p:cNvPr>
              <p:cNvSpPr txBox="1">
                <a:spLocks noChangeArrowheads="1"/>
              </p:cNvSpPr>
              <p:nvPr/>
            </p:nvSpPr>
            <p:spPr bwMode="auto">
              <a:xfrm>
                <a:off x="1327155" y="2228849"/>
                <a:ext cx="2077875" cy="4184296"/>
              </a:xfrm>
              <a:prstGeom prst="rect">
                <a:avLst/>
              </a:prstGeom>
              <a:noFill/>
              <a:ln w="9525">
                <a:solidFill>
                  <a:srgbClr val="000000"/>
                </a:solidFill>
                <a:prstDash val="dashDot"/>
                <a:miter lim="800000"/>
                <a:headEnd/>
                <a:tailEnd/>
              </a:ln>
              <a:extLst>
                <a:ext uri="{909E8E84-426E-40DD-AFC4-6F175D3DCCD1}">
                  <a14:hiddenFill xmlns:a14="http://schemas.microsoft.com/office/drawing/2010/main">
                    <a:solidFill>
                      <a:srgbClr val="FFFFFF"/>
                    </a:solidFill>
                  </a14:hiddenFill>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584200" rtl="0" eaLnBrk="1" fontAlgn="auto" latinLnBrk="0" hangingPunct="0">
                  <a:lnSpc>
                    <a:spcPct val="107000"/>
                  </a:lnSpc>
                  <a:spcBef>
                    <a:spcPct val="0"/>
                  </a:spcBef>
                  <a:spcAft>
                    <a:spcPts val="853"/>
                  </a:spcAft>
                  <a:buClrTx/>
                  <a:buSzTx/>
                  <a:buFont typeface="Arial" panose="020B0604020202020204" pitchFamily="34" charset="0"/>
                  <a:buNone/>
                  <a:tabLst/>
                  <a:defRPr/>
                </a:pPr>
                <a:r>
                  <a:rPr kumimoji="0" lang="en-GB" altLang="en-US" sz="1173" b="0" i="0" u="none" strike="noStrike" kern="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sym typeface="Helvetica Light"/>
                  </a:rPr>
                  <a:t> </a:t>
                </a:r>
              </a:p>
              <a:p>
                <a:pPr marL="0" marR="0" lvl="0" indent="0" algn="ctr" defTabSz="584200" rtl="0" eaLnBrk="1" fontAlgn="auto" latinLnBrk="0" hangingPunct="0">
                  <a:lnSpc>
                    <a:spcPct val="107000"/>
                  </a:lnSpc>
                  <a:spcBef>
                    <a:spcPct val="0"/>
                  </a:spcBef>
                  <a:spcAft>
                    <a:spcPts val="853"/>
                  </a:spcAft>
                  <a:buClrTx/>
                  <a:buSzTx/>
                  <a:buFont typeface="Arial" panose="020B0604020202020204" pitchFamily="34" charset="0"/>
                  <a:buNone/>
                  <a:tabLst/>
                  <a:defRPr/>
                </a:pPr>
                <a:r>
                  <a:rPr kumimoji="0" lang="en-GB" altLang="en-US" sz="1173" b="0" i="0" u="none" strike="noStrike" kern="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sym typeface="Helvetica Light"/>
                  </a:rPr>
                  <a:t> </a:t>
                </a:r>
              </a:p>
              <a:p>
                <a:pPr marL="0" marR="0" lvl="0" indent="0" algn="ctr" defTabSz="584200" rtl="0" eaLnBrk="1" fontAlgn="auto" latinLnBrk="0" hangingPunct="0">
                  <a:lnSpc>
                    <a:spcPct val="107000"/>
                  </a:lnSpc>
                  <a:spcBef>
                    <a:spcPct val="0"/>
                  </a:spcBef>
                  <a:spcAft>
                    <a:spcPts val="853"/>
                  </a:spcAft>
                  <a:buClrTx/>
                  <a:buSzTx/>
                  <a:buFont typeface="Arial" panose="020B0604020202020204" pitchFamily="34" charset="0"/>
                  <a:buNone/>
                  <a:tabLst/>
                  <a:defRPr/>
                </a:pPr>
                <a:r>
                  <a:rPr kumimoji="0" lang="en-GB" altLang="en-US" sz="1173" b="0" i="0" u="none" strike="noStrike" kern="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sym typeface="Helvetica Light"/>
                  </a:rPr>
                  <a:t> </a:t>
                </a:r>
              </a:p>
              <a:p>
                <a:pPr marL="0" marR="0" lvl="0" indent="0" algn="ctr" defTabSz="584200" rtl="0" eaLnBrk="1" fontAlgn="auto" latinLnBrk="0" hangingPunct="0">
                  <a:lnSpc>
                    <a:spcPct val="107000"/>
                  </a:lnSpc>
                  <a:spcBef>
                    <a:spcPct val="0"/>
                  </a:spcBef>
                  <a:spcAft>
                    <a:spcPts val="0"/>
                  </a:spcAft>
                  <a:buClrTx/>
                  <a:buSzTx/>
                  <a:buFontTx/>
                  <a:buNone/>
                  <a:tabLst/>
                  <a:defRPr/>
                </a:pPr>
                <a:endParaRPr kumimoji="0" lang="en-GB" altLang="en-US" sz="1173" b="1" i="0" u="none" strike="noStrike" kern="0" cap="none" spc="0" normalizeH="0" baseline="0" noProof="0" dirty="0">
                  <a:ln>
                    <a:noFill/>
                  </a:ln>
                  <a:solidFill>
                    <a:srgbClr val="5B9BD5">
                      <a:lumMod val="40000"/>
                      <a:lumOff val="60000"/>
                    </a:srgbClr>
                  </a:solidFill>
                  <a:effectLst/>
                  <a:uLnTx/>
                  <a:uFillTx/>
                  <a:latin typeface="Calibri" panose="020F0502020204030204" pitchFamily="34" charset="0"/>
                  <a:ea typeface="Calibri" panose="020F0502020204030204" pitchFamily="34" charset="0"/>
                  <a:cs typeface="Times New Roman" panose="02020603050405020304" pitchFamily="18" charset="0"/>
                  <a:sym typeface="Helvetica Light"/>
                </a:endParaRPr>
              </a:p>
              <a:p>
                <a:pPr marL="0" marR="0" lvl="0" indent="0" algn="ctr" defTabSz="584200" rtl="0" eaLnBrk="1" fontAlgn="auto" latinLnBrk="0" hangingPunct="0">
                  <a:lnSpc>
                    <a:spcPct val="107000"/>
                  </a:lnSpc>
                  <a:spcBef>
                    <a:spcPct val="0"/>
                  </a:spcBef>
                  <a:spcAft>
                    <a:spcPts val="0"/>
                  </a:spcAft>
                  <a:buClrTx/>
                  <a:buSzTx/>
                  <a:buFontTx/>
                  <a:buNone/>
                  <a:tabLst/>
                  <a:defRPr/>
                </a:pPr>
                <a:endParaRPr kumimoji="0" lang="en-GB" altLang="en-US" sz="1173" b="1" i="0" u="none" strike="noStrike" kern="0" cap="none" spc="0" normalizeH="0" baseline="0" noProof="0" dirty="0">
                  <a:ln>
                    <a:noFill/>
                  </a:ln>
                  <a:solidFill>
                    <a:srgbClr val="5B9BD5">
                      <a:lumMod val="40000"/>
                      <a:lumOff val="60000"/>
                    </a:srgbClr>
                  </a:solidFill>
                  <a:effectLst/>
                  <a:uLnTx/>
                  <a:uFillTx/>
                  <a:latin typeface="Calibri" panose="020F0502020204030204" pitchFamily="34" charset="0"/>
                  <a:ea typeface="Calibri" panose="020F0502020204030204" pitchFamily="34" charset="0"/>
                  <a:cs typeface="Times New Roman" panose="02020603050405020304" pitchFamily="18" charset="0"/>
                  <a:sym typeface="Helvetica Light"/>
                </a:endParaRPr>
              </a:p>
              <a:p>
                <a:pPr marL="0" marR="0" lvl="0" indent="0" algn="ctr" defTabSz="584200" rtl="0" eaLnBrk="1" fontAlgn="auto" latinLnBrk="0" hangingPunct="0">
                  <a:lnSpc>
                    <a:spcPct val="107000"/>
                  </a:lnSpc>
                  <a:spcBef>
                    <a:spcPct val="0"/>
                  </a:spcBef>
                  <a:spcAft>
                    <a:spcPts val="0"/>
                  </a:spcAft>
                  <a:buClrTx/>
                  <a:buSzTx/>
                  <a:buFontTx/>
                  <a:buNone/>
                  <a:tabLst/>
                  <a:defRPr/>
                </a:pPr>
                <a:endParaRPr kumimoji="0" lang="en-GB" altLang="en-US" sz="1173" b="1" i="0" u="none" strike="noStrike" kern="0" cap="none" spc="0" normalizeH="0" baseline="0" noProof="0" dirty="0">
                  <a:ln>
                    <a:noFill/>
                  </a:ln>
                  <a:solidFill>
                    <a:srgbClr val="5B9BD5">
                      <a:lumMod val="40000"/>
                      <a:lumOff val="60000"/>
                    </a:srgbClr>
                  </a:solidFill>
                  <a:effectLst/>
                  <a:uLnTx/>
                  <a:uFillTx/>
                  <a:latin typeface="Calibri" panose="020F0502020204030204" pitchFamily="34" charset="0"/>
                  <a:ea typeface="Calibri" panose="020F0502020204030204" pitchFamily="34" charset="0"/>
                  <a:cs typeface="Times New Roman" panose="02020603050405020304" pitchFamily="18" charset="0"/>
                  <a:sym typeface="Helvetica Light"/>
                </a:endParaRPr>
              </a:p>
              <a:p>
                <a:pPr marL="0" marR="0" lvl="0" indent="0" algn="ctr" defTabSz="584200" rtl="0" eaLnBrk="1" fontAlgn="auto" latinLnBrk="0" hangingPunct="0">
                  <a:lnSpc>
                    <a:spcPct val="107000"/>
                  </a:lnSpc>
                  <a:spcBef>
                    <a:spcPct val="0"/>
                  </a:spcBef>
                  <a:spcAft>
                    <a:spcPts val="0"/>
                  </a:spcAft>
                  <a:buClrTx/>
                  <a:buSzTx/>
                  <a:buFontTx/>
                  <a:buNone/>
                  <a:tabLst/>
                  <a:defRPr/>
                </a:pPr>
                <a:endParaRPr kumimoji="0" lang="en-GB" altLang="en-US" sz="1173" b="1" i="0" u="none" strike="noStrike" kern="0" cap="none" spc="0" normalizeH="0" baseline="0" noProof="0" dirty="0">
                  <a:ln>
                    <a:noFill/>
                  </a:ln>
                  <a:solidFill>
                    <a:srgbClr val="5B9BD5">
                      <a:lumMod val="40000"/>
                      <a:lumOff val="60000"/>
                    </a:srgbClr>
                  </a:solidFill>
                  <a:effectLst/>
                  <a:uLnTx/>
                  <a:uFillTx/>
                  <a:latin typeface="Calibri" panose="020F0502020204030204" pitchFamily="34" charset="0"/>
                  <a:ea typeface="Calibri" panose="020F0502020204030204" pitchFamily="34" charset="0"/>
                  <a:cs typeface="Times New Roman" panose="02020603050405020304" pitchFamily="18" charset="0"/>
                  <a:sym typeface="Helvetica Light"/>
                </a:endParaRPr>
              </a:p>
              <a:p>
                <a:pPr lvl="0" algn="ctr">
                  <a:lnSpc>
                    <a:spcPct val="107000"/>
                  </a:lnSpc>
                  <a:spcBef>
                    <a:spcPct val="0"/>
                  </a:spcBef>
                  <a:spcAft>
                    <a:spcPts val="853"/>
                  </a:spcAft>
                  <a:buNone/>
                  <a:defRPr/>
                </a:pPr>
                <a:endParaRPr lang="en-GB" sz="2000" b="1" dirty="0">
                  <a:solidFill>
                    <a:prstClr val="black"/>
                  </a:solidFill>
                  <a:latin typeface="Montserrat" panose="020B0604020202020204" charset="0"/>
                  <a:ea typeface="Calibri" panose="020F0502020204030204" pitchFamily="34" charset="0"/>
                </a:endParaRPr>
              </a:p>
              <a:p>
                <a:pPr lvl="0" algn="ctr">
                  <a:lnSpc>
                    <a:spcPct val="107000"/>
                  </a:lnSpc>
                  <a:spcBef>
                    <a:spcPct val="0"/>
                  </a:spcBef>
                  <a:spcAft>
                    <a:spcPts val="853"/>
                  </a:spcAft>
                  <a:buNone/>
                  <a:defRPr/>
                </a:pPr>
                <a:r>
                  <a:rPr lang="en-GB" sz="2000" b="1" dirty="0">
                    <a:solidFill>
                      <a:prstClr val="black"/>
                    </a:solidFill>
                    <a:latin typeface="Montserrat" panose="020B0604020202020204" charset="0"/>
                    <a:ea typeface="Calibri" panose="020F0502020204030204" pitchFamily="34" charset="0"/>
                  </a:rPr>
                  <a:t>TEACCH</a:t>
                </a:r>
                <a:endParaRPr lang="en-GB" sz="2000" b="1" kern="0" dirty="0">
                  <a:solidFill>
                    <a:prstClr val="black"/>
                  </a:solidFill>
                  <a:latin typeface="Montserrat" panose="020B0604020202020204" charset="0"/>
                  <a:ea typeface="Calibri" panose="020F0502020204030204" pitchFamily="34" charset="0"/>
                  <a:sym typeface="Helvetica Light"/>
                </a:endParaRPr>
              </a:p>
              <a:p>
                <a:pPr marL="285750" indent="-285750" algn="just">
                  <a:lnSpc>
                    <a:spcPct val="100000"/>
                  </a:lnSpc>
                  <a:spcBef>
                    <a:spcPct val="0"/>
                  </a:spcBef>
                  <a:defRPr/>
                </a:pPr>
                <a:r>
                  <a:rPr lang="en-GB" sz="1300" dirty="0">
                    <a:solidFill>
                      <a:schemeClr val="tx1"/>
                    </a:solidFill>
                    <a:latin typeface="Tahoma" panose="020B0604030504040204" pitchFamily="34" charset="0"/>
                    <a:ea typeface="Tahoma" panose="020B0604030504040204" pitchFamily="34" charset="0"/>
                    <a:cs typeface="Tahoma" panose="020B0604030504040204" pitchFamily="34" charset="0"/>
                  </a:rPr>
                  <a:t>Classrooms are designed to include the following structure:</a:t>
                </a:r>
              </a:p>
              <a:p>
                <a:pPr marL="628650" lvl="1" indent="-357188" algn="just">
                  <a:lnSpc>
                    <a:spcPct val="100000"/>
                  </a:lnSpc>
                  <a:spcBef>
                    <a:spcPts val="0"/>
                  </a:spcBef>
                </a:pPr>
                <a:r>
                  <a:rPr lang="en-GB" sz="1300" dirty="0">
                    <a:latin typeface="Tahoma" panose="020B0604030504040204" pitchFamily="34" charset="0"/>
                    <a:ea typeface="Tahoma" panose="020B0604030504040204" pitchFamily="34" charset="0"/>
                    <a:cs typeface="Tahoma" panose="020B0604030504040204" pitchFamily="34" charset="0"/>
                  </a:rPr>
                  <a:t>1:1 work – to allow pupils to learn new skills and specific targets with an adult</a:t>
                </a:r>
              </a:p>
              <a:p>
                <a:pPr marL="628650" lvl="1" indent="-357188" algn="just">
                  <a:lnSpc>
                    <a:spcPct val="100000"/>
                  </a:lnSpc>
                  <a:spcBef>
                    <a:spcPts val="0"/>
                  </a:spcBef>
                </a:pPr>
                <a:r>
                  <a:rPr lang="en-GB" sz="1300" dirty="0">
                    <a:latin typeface="Tahoma" panose="020B0604030504040204" pitchFamily="34" charset="0"/>
                    <a:ea typeface="Tahoma" panose="020B0604030504040204" pitchFamily="34" charset="0"/>
                    <a:cs typeface="Tahoma" panose="020B0604030504040204" pitchFamily="34" charset="0"/>
                  </a:rPr>
                  <a:t>Independent workstation – building confidence, independence and self belief</a:t>
                </a:r>
              </a:p>
              <a:p>
                <a:pPr marL="628650" lvl="1" indent="-357188" algn="just">
                  <a:lnSpc>
                    <a:spcPct val="100000"/>
                  </a:lnSpc>
                  <a:spcBef>
                    <a:spcPts val="0"/>
                  </a:spcBef>
                </a:pPr>
                <a:r>
                  <a:rPr lang="en-GB" sz="1300" dirty="0">
                    <a:latin typeface="Tahoma" panose="020B0604030504040204" pitchFamily="34" charset="0"/>
                    <a:ea typeface="Tahoma" panose="020B0604030504040204" pitchFamily="34" charset="0"/>
                    <a:cs typeface="Tahoma" panose="020B0604030504040204" pitchFamily="34" charset="0"/>
                  </a:rPr>
                  <a:t>Group Work – designed to support pupils social and communication skills i.e. turn taking games, activities which allow for opportunities to communicate with one another</a:t>
                </a:r>
              </a:p>
              <a:p>
                <a:pPr marL="628650" lvl="1" indent="-357188" algn="just">
                  <a:lnSpc>
                    <a:spcPct val="100000"/>
                  </a:lnSpc>
                  <a:spcBef>
                    <a:spcPts val="0"/>
                  </a:spcBef>
                </a:pPr>
                <a:r>
                  <a:rPr lang="en-GB" sz="1300" dirty="0">
                    <a:latin typeface="Tahoma" panose="020B0604030504040204" pitchFamily="34" charset="0"/>
                    <a:ea typeface="Tahoma" panose="020B0604030504040204" pitchFamily="34" charset="0"/>
                    <a:cs typeface="Tahoma" panose="020B0604030504040204" pitchFamily="34" charset="0"/>
                  </a:rPr>
                  <a:t>Leisure – allows pupils to self-regulate and take a break from work.  It is a good opportunity to develop communication and decision making skills through choosing boards as well as continuing work on social skills and friendships</a:t>
                </a:r>
              </a:p>
              <a:p>
                <a:pPr marL="285750" indent="-285750" algn="just">
                  <a:lnSpc>
                    <a:spcPct val="100000"/>
                  </a:lnSpc>
                  <a:spcBef>
                    <a:spcPct val="0"/>
                  </a:spcBef>
                  <a:defRPr/>
                </a:pPr>
                <a:r>
                  <a:rPr kumimoji="0" lang="en-GB" altLang="en-US" sz="1300" i="0" u="none" strike="noStrike" kern="0" cap="none" spc="0" normalizeH="0" baseline="0" noProof="0" dirty="0">
                    <a:ln>
                      <a:noFill/>
                    </a:ln>
                    <a:solidFill>
                      <a:srgbClr val="006699"/>
                    </a:solidFill>
                    <a:effectLst/>
                    <a:uLnTx/>
                    <a:uFillTx/>
                    <a:latin typeface="Tahoma" panose="020B0604030504040204" pitchFamily="34" charset="0"/>
                    <a:ea typeface="Tahoma" panose="020B0604030504040204" pitchFamily="34" charset="0"/>
                    <a:cs typeface="Tahoma" panose="020B0604030504040204" pitchFamily="34" charset="0"/>
                    <a:sym typeface="Helvetica Light"/>
                  </a:rPr>
                  <a:t> </a:t>
                </a:r>
                <a:endParaRPr kumimoji="0" lang="en-GB" altLang="en-US" sz="1173" b="0" i="0" u="none" strike="noStrike" kern="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sym typeface="Helvetica Light"/>
                </a:endParaRPr>
              </a:p>
            </p:txBody>
          </p:sp>
          <p:sp>
            <p:nvSpPr>
              <p:cNvPr id="24" name="Oval 23">
                <a:extLst>
                  <a:ext uri="{FF2B5EF4-FFF2-40B4-BE49-F238E27FC236}">
                    <a16:creationId xmlns:a16="http://schemas.microsoft.com/office/drawing/2014/main" id="{A10E51A1-57A3-4EF9-B586-62ED0E1154F8}"/>
                  </a:ext>
                </a:extLst>
              </p:cNvPr>
              <p:cNvSpPr/>
              <p:nvPr/>
            </p:nvSpPr>
            <p:spPr bwMode="auto">
              <a:xfrm>
                <a:off x="1717154" y="2305059"/>
                <a:ext cx="1480979" cy="1387665"/>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584200" rtl="0" eaLnBrk="1" fontAlgn="auto" latinLnBrk="0" hangingPunct="0">
                  <a:lnSpc>
                    <a:spcPct val="107000"/>
                  </a:lnSpc>
                  <a:spcBef>
                    <a:spcPts val="0"/>
                  </a:spcBef>
                  <a:spcAft>
                    <a:spcPts val="853"/>
                  </a:spcAft>
                  <a:buClrTx/>
                  <a:buSzTx/>
                  <a:buFontTx/>
                  <a:buNone/>
                  <a:tabLst/>
                  <a:defRPr/>
                </a:pPr>
                <a:endParaRPr kumimoji="0" lang="en-GB" sz="1173" b="0" i="0" u="none" strike="noStrike" kern="0" cap="none" spc="0" normalizeH="0" baseline="0" noProof="0">
                  <a:ln>
                    <a:noFill/>
                  </a:ln>
                  <a:solidFill>
                    <a:prstClr val="white"/>
                  </a:solidFill>
                  <a:effectLst/>
                  <a:uLnTx/>
                  <a:uFillTx/>
                  <a:latin typeface="Calibri"/>
                  <a:ea typeface="Calibri" panose="020F0502020204030204" pitchFamily="34" charset="0"/>
                  <a:cs typeface="Times New Roman" panose="02020603050405020304" pitchFamily="18" charset="0"/>
                  <a:sym typeface="Helvetica Light"/>
                </a:endParaRPr>
              </a:p>
            </p:txBody>
          </p:sp>
        </p:grpSp>
        <p:pic>
          <p:nvPicPr>
            <p:cNvPr id="1026" name="Picture 2" descr="Contact Us | TEACCH® Autism Program">
              <a:extLst>
                <a:ext uri="{FF2B5EF4-FFF2-40B4-BE49-F238E27FC236}">
                  <a16:creationId xmlns:a16="http://schemas.microsoft.com/office/drawing/2014/main" id="{C0241879-1F6F-468E-A878-F7F5462D1EEB}"/>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385535" y="3731481"/>
              <a:ext cx="1833563" cy="154393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4" name="Group 13">
            <a:extLst>
              <a:ext uri="{FF2B5EF4-FFF2-40B4-BE49-F238E27FC236}">
                <a16:creationId xmlns:a16="http://schemas.microsoft.com/office/drawing/2014/main" id="{7153C8B5-FB58-473F-BD09-83AA763B527C}"/>
              </a:ext>
            </a:extLst>
          </p:cNvPr>
          <p:cNvGrpSpPr/>
          <p:nvPr/>
        </p:nvGrpSpPr>
        <p:grpSpPr>
          <a:xfrm>
            <a:off x="11638330" y="3543300"/>
            <a:ext cx="5019529" cy="5569463"/>
            <a:chOff x="11638330" y="3543300"/>
            <a:chExt cx="5019529" cy="5569463"/>
          </a:xfrm>
        </p:grpSpPr>
        <p:grpSp>
          <p:nvGrpSpPr>
            <p:cNvPr id="26" name="Group 25">
              <a:extLst>
                <a:ext uri="{FF2B5EF4-FFF2-40B4-BE49-F238E27FC236}">
                  <a16:creationId xmlns:a16="http://schemas.microsoft.com/office/drawing/2014/main" id="{B101423D-2C24-49DB-B066-80A091B00A98}"/>
                </a:ext>
              </a:extLst>
            </p:cNvPr>
            <p:cNvGrpSpPr>
              <a:grpSpLocks/>
            </p:cNvGrpSpPr>
            <p:nvPr/>
          </p:nvGrpSpPr>
          <p:grpSpPr bwMode="auto">
            <a:xfrm>
              <a:off x="11638330" y="3543300"/>
              <a:ext cx="5019529" cy="5569463"/>
              <a:chOff x="1327155" y="2228849"/>
              <a:chExt cx="2077875" cy="4184296"/>
            </a:xfrm>
          </p:grpSpPr>
          <p:sp>
            <p:nvSpPr>
              <p:cNvPr id="28" name="Text Box 2">
                <a:extLst>
                  <a:ext uri="{FF2B5EF4-FFF2-40B4-BE49-F238E27FC236}">
                    <a16:creationId xmlns:a16="http://schemas.microsoft.com/office/drawing/2014/main" id="{531B6DC5-D09F-423B-85C3-76BEE2CCA610}"/>
                  </a:ext>
                </a:extLst>
              </p:cNvPr>
              <p:cNvSpPr txBox="1">
                <a:spLocks noChangeArrowheads="1"/>
              </p:cNvSpPr>
              <p:nvPr/>
            </p:nvSpPr>
            <p:spPr bwMode="auto">
              <a:xfrm>
                <a:off x="1327155" y="2228849"/>
                <a:ext cx="2077875" cy="4184296"/>
              </a:xfrm>
              <a:prstGeom prst="rect">
                <a:avLst/>
              </a:prstGeom>
              <a:noFill/>
              <a:ln w="9525">
                <a:solidFill>
                  <a:srgbClr val="000000"/>
                </a:solidFill>
                <a:prstDash val="dashDot"/>
                <a:miter lim="800000"/>
                <a:headEnd/>
                <a:tailEnd/>
              </a:ln>
              <a:extLst>
                <a:ext uri="{909E8E84-426E-40DD-AFC4-6F175D3DCCD1}">
                  <a14:hiddenFill xmlns:a14="http://schemas.microsoft.com/office/drawing/2010/main">
                    <a:solidFill>
                      <a:srgbClr val="FFFFFF"/>
                    </a:solidFill>
                  </a14:hiddenFill>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584200" rtl="0" eaLnBrk="1" fontAlgn="auto" latinLnBrk="0" hangingPunct="0">
                  <a:lnSpc>
                    <a:spcPct val="107000"/>
                  </a:lnSpc>
                  <a:spcBef>
                    <a:spcPct val="0"/>
                  </a:spcBef>
                  <a:spcAft>
                    <a:spcPts val="853"/>
                  </a:spcAft>
                  <a:buClrTx/>
                  <a:buSzTx/>
                  <a:buFont typeface="Arial" panose="020B0604020202020204" pitchFamily="34" charset="0"/>
                  <a:buNone/>
                  <a:tabLst/>
                  <a:defRPr/>
                </a:pPr>
                <a:r>
                  <a:rPr kumimoji="0" lang="en-GB" altLang="en-US" sz="1173" b="0" i="0" u="none" strike="noStrike" kern="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sym typeface="Helvetica Light"/>
                  </a:rPr>
                  <a:t> </a:t>
                </a:r>
              </a:p>
              <a:p>
                <a:pPr marL="0" marR="0" lvl="0" indent="0" algn="ctr" defTabSz="584200" rtl="0" eaLnBrk="1" fontAlgn="auto" latinLnBrk="0" hangingPunct="0">
                  <a:lnSpc>
                    <a:spcPct val="107000"/>
                  </a:lnSpc>
                  <a:spcBef>
                    <a:spcPct val="0"/>
                  </a:spcBef>
                  <a:spcAft>
                    <a:spcPts val="853"/>
                  </a:spcAft>
                  <a:buClrTx/>
                  <a:buSzTx/>
                  <a:buFont typeface="Arial" panose="020B0604020202020204" pitchFamily="34" charset="0"/>
                  <a:buNone/>
                  <a:tabLst/>
                  <a:defRPr/>
                </a:pPr>
                <a:r>
                  <a:rPr kumimoji="0" lang="en-GB" altLang="en-US" sz="1173" b="0" i="0" u="none" strike="noStrike" kern="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sym typeface="Helvetica Light"/>
                  </a:rPr>
                  <a:t> </a:t>
                </a:r>
              </a:p>
              <a:p>
                <a:pPr marL="0" marR="0" lvl="0" indent="0" algn="ctr" defTabSz="584200" rtl="0" eaLnBrk="1" fontAlgn="auto" latinLnBrk="0" hangingPunct="0">
                  <a:lnSpc>
                    <a:spcPct val="107000"/>
                  </a:lnSpc>
                  <a:spcBef>
                    <a:spcPct val="0"/>
                  </a:spcBef>
                  <a:spcAft>
                    <a:spcPts val="853"/>
                  </a:spcAft>
                  <a:buClrTx/>
                  <a:buSzTx/>
                  <a:buFont typeface="Arial" panose="020B0604020202020204" pitchFamily="34" charset="0"/>
                  <a:buNone/>
                  <a:tabLst/>
                  <a:defRPr/>
                </a:pPr>
                <a:r>
                  <a:rPr kumimoji="0" lang="en-GB" altLang="en-US" sz="1173" b="0" i="0" u="none" strike="noStrike" kern="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sym typeface="Helvetica Light"/>
                  </a:rPr>
                  <a:t> </a:t>
                </a:r>
              </a:p>
              <a:p>
                <a:pPr marL="0" marR="0" lvl="0" indent="0" algn="ctr" defTabSz="584200" rtl="0" eaLnBrk="1" fontAlgn="auto" latinLnBrk="0" hangingPunct="0">
                  <a:lnSpc>
                    <a:spcPct val="107000"/>
                  </a:lnSpc>
                  <a:spcBef>
                    <a:spcPct val="0"/>
                  </a:spcBef>
                  <a:spcAft>
                    <a:spcPts val="0"/>
                  </a:spcAft>
                  <a:buClrTx/>
                  <a:buSzTx/>
                  <a:buFontTx/>
                  <a:buNone/>
                  <a:tabLst/>
                  <a:defRPr/>
                </a:pPr>
                <a:endParaRPr kumimoji="0" lang="en-GB" altLang="en-US" sz="1173" b="1" i="0" u="none" strike="noStrike" kern="0" cap="none" spc="0" normalizeH="0" baseline="0" noProof="0" dirty="0">
                  <a:ln>
                    <a:noFill/>
                  </a:ln>
                  <a:solidFill>
                    <a:srgbClr val="5B9BD5">
                      <a:lumMod val="40000"/>
                      <a:lumOff val="60000"/>
                    </a:srgbClr>
                  </a:solidFill>
                  <a:effectLst/>
                  <a:uLnTx/>
                  <a:uFillTx/>
                  <a:latin typeface="Calibri" panose="020F0502020204030204" pitchFamily="34" charset="0"/>
                  <a:ea typeface="Calibri" panose="020F0502020204030204" pitchFamily="34" charset="0"/>
                  <a:cs typeface="Times New Roman" panose="02020603050405020304" pitchFamily="18" charset="0"/>
                  <a:sym typeface="Helvetica Light"/>
                </a:endParaRPr>
              </a:p>
              <a:p>
                <a:pPr marL="0" marR="0" lvl="0" indent="0" algn="ctr" defTabSz="584200" rtl="0" eaLnBrk="1" fontAlgn="auto" latinLnBrk="0" hangingPunct="0">
                  <a:lnSpc>
                    <a:spcPct val="107000"/>
                  </a:lnSpc>
                  <a:spcBef>
                    <a:spcPct val="0"/>
                  </a:spcBef>
                  <a:spcAft>
                    <a:spcPts val="0"/>
                  </a:spcAft>
                  <a:buClrTx/>
                  <a:buSzTx/>
                  <a:buFontTx/>
                  <a:buNone/>
                  <a:tabLst/>
                  <a:defRPr/>
                </a:pPr>
                <a:endParaRPr kumimoji="0" lang="en-GB" altLang="en-US" sz="1173" b="1" i="0" u="none" strike="noStrike" kern="0" cap="none" spc="0" normalizeH="0" baseline="0" noProof="0" dirty="0">
                  <a:ln>
                    <a:noFill/>
                  </a:ln>
                  <a:solidFill>
                    <a:srgbClr val="5B9BD5">
                      <a:lumMod val="40000"/>
                      <a:lumOff val="60000"/>
                    </a:srgbClr>
                  </a:solidFill>
                  <a:effectLst/>
                  <a:uLnTx/>
                  <a:uFillTx/>
                  <a:latin typeface="Calibri" panose="020F0502020204030204" pitchFamily="34" charset="0"/>
                  <a:ea typeface="Calibri" panose="020F0502020204030204" pitchFamily="34" charset="0"/>
                  <a:cs typeface="Times New Roman" panose="02020603050405020304" pitchFamily="18" charset="0"/>
                  <a:sym typeface="Helvetica Light"/>
                </a:endParaRPr>
              </a:p>
              <a:p>
                <a:pPr marL="0" marR="0" lvl="0" indent="0" algn="ctr" defTabSz="584200" rtl="0" eaLnBrk="1" fontAlgn="auto" latinLnBrk="0" hangingPunct="0">
                  <a:lnSpc>
                    <a:spcPct val="107000"/>
                  </a:lnSpc>
                  <a:spcBef>
                    <a:spcPct val="0"/>
                  </a:spcBef>
                  <a:spcAft>
                    <a:spcPts val="0"/>
                  </a:spcAft>
                  <a:buClrTx/>
                  <a:buSzTx/>
                  <a:buFontTx/>
                  <a:buNone/>
                  <a:tabLst/>
                  <a:defRPr/>
                </a:pPr>
                <a:endParaRPr kumimoji="0" lang="en-GB" altLang="en-US" sz="1173" b="1" i="0" u="none" strike="noStrike" kern="0" cap="none" spc="0" normalizeH="0" baseline="0" noProof="0" dirty="0">
                  <a:ln>
                    <a:noFill/>
                  </a:ln>
                  <a:solidFill>
                    <a:srgbClr val="5B9BD5">
                      <a:lumMod val="40000"/>
                      <a:lumOff val="60000"/>
                    </a:srgbClr>
                  </a:solidFill>
                  <a:effectLst/>
                  <a:uLnTx/>
                  <a:uFillTx/>
                  <a:latin typeface="Calibri" panose="020F0502020204030204" pitchFamily="34" charset="0"/>
                  <a:ea typeface="Calibri" panose="020F0502020204030204" pitchFamily="34" charset="0"/>
                  <a:cs typeface="Times New Roman" panose="02020603050405020304" pitchFamily="18" charset="0"/>
                  <a:sym typeface="Helvetica Light"/>
                </a:endParaRPr>
              </a:p>
              <a:p>
                <a:pPr marL="0" marR="0" lvl="0" indent="0" algn="ctr" defTabSz="584200" rtl="0" eaLnBrk="1" fontAlgn="auto" latinLnBrk="0" hangingPunct="0">
                  <a:lnSpc>
                    <a:spcPct val="107000"/>
                  </a:lnSpc>
                  <a:spcBef>
                    <a:spcPct val="0"/>
                  </a:spcBef>
                  <a:spcAft>
                    <a:spcPts val="0"/>
                  </a:spcAft>
                  <a:buClrTx/>
                  <a:buSzTx/>
                  <a:buFontTx/>
                  <a:buNone/>
                  <a:tabLst/>
                  <a:defRPr/>
                </a:pPr>
                <a:endParaRPr kumimoji="0" lang="en-GB" altLang="en-US" sz="1173" b="1" i="0" u="none" strike="noStrike" kern="0" cap="none" spc="0" normalizeH="0" baseline="0" noProof="0" dirty="0">
                  <a:ln>
                    <a:noFill/>
                  </a:ln>
                  <a:solidFill>
                    <a:srgbClr val="5B9BD5">
                      <a:lumMod val="40000"/>
                      <a:lumOff val="60000"/>
                    </a:srgbClr>
                  </a:solidFill>
                  <a:effectLst/>
                  <a:uLnTx/>
                  <a:uFillTx/>
                  <a:latin typeface="Calibri" panose="020F0502020204030204" pitchFamily="34" charset="0"/>
                  <a:ea typeface="Calibri" panose="020F0502020204030204" pitchFamily="34" charset="0"/>
                  <a:cs typeface="Times New Roman" panose="02020603050405020304" pitchFamily="18" charset="0"/>
                  <a:sym typeface="Helvetica Light"/>
                </a:endParaRPr>
              </a:p>
              <a:p>
                <a:pPr lvl="0" algn="ctr">
                  <a:lnSpc>
                    <a:spcPct val="107000"/>
                  </a:lnSpc>
                  <a:spcBef>
                    <a:spcPct val="0"/>
                  </a:spcBef>
                  <a:spcAft>
                    <a:spcPts val="853"/>
                  </a:spcAft>
                  <a:buNone/>
                  <a:defRPr/>
                </a:pPr>
                <a:endParaRPr lang="en-GB" sz="2000" b="1" kern="0" dirty="0">
                  <a:solidFill>
                    <a:prstClr val="black"/>
                  </a:solidFill>
                  <a:latin typeface="Montserrat" panose="020B0604020202020204" charset="0"/>
                  <a:ea typeface="Calibri" panose="020F0502020204030204" pitchFamily="34" charset="0"/>
                  <a:sym typeface="Helvetica Light"/>
                </a:endParaRPr>
              </a:p>
              <a:p>
                <a:pPr lvl="0" algn="ctr">
                  <a:lnSpc>
                    <a:spcPct val="107000"/>
                  </a:lnSpc>
                  <a:spcBef>
                    <a:spcPct val="0"/>
                  </a:spcBef>
                  <a:spcAft>
                    <a:spcPts val="853"/>
                  </a:spcAft>
                  <a:buNone/>
                  <a:defRPr/>
                </a:pPr>
                <a:r>
                  <a:rPr lang="en-GB" sz="2000" b="1" kern="0" dirty="0">
                    <a:solidFill>
                      <a:prstClr val="black"/>
                    </a:solidFill>
                    <a:latin typeface="Montserrat" panose="020B0604020202020204" charset="0"/>
                    <a:ea typeface="Calibri" panose="020F0502020204030204" pitchFamily="34" charset="0"/>
                    <a:sym typeface="Helvetica Light"/>
                  </a:rPr>
                  <a:t>SCERTS</a:t>
                </a:r>
              </a:p>
              <a:p>
                <a:pPr marL="171450" indent="-171450" algn="just">
                  <a:lnSpc>
                    <a:spcPct val="100000"/>
                  </a:lnSpc>
                  <a:spcBef>
                    <a:spcPts val="0"/>
                  </a:spcBef>
                </a:pPr>
                <a:r>
                  <a:rPr lang="en-GB" sz="1300" b="1" dirty="0">
                    <a:latin typeface="Tahoma" panose="020B0604030504040204" pitchFamily="34" charset="0"/>
                    <a:ea typeface="Tahoma" panose="020B0604030504040204" pitchFamily="34" charset="0"/>
                    <a:cs typeface="Tahoma" panose="020B0604030504040204" pitchFamily="34" charset="0"/>
                  </a:rPr>
                  <a:t>Social Communication </a:t>
                </a:r>
                <a:r>
                  <a:rPr lang="en-GB" sz="1300" dirty="0">
                    <a:latin typeface="Tahoma" panose="020B0604030504040204" pitchFamily="34" charset="0"/>
                    <a:ea typeface="Tahoma" panose="020B0604030504040204" pitchFamily="34" charset="0"/>
                    <a:cs typeface="Tahoma" panose="020B0604030504040204" pitchFamily="34" charset="0"/>
                  </a:rPr>
                  <a:t>– PECS, Sentence Strips, Colourful Semantics, turn taking boards, communication boards, choosing boards </a:t>
                </a:r>
              </a:p>
              <a:p>
                <a:pPr marL="171450" indent="-171450" algn="just">
                  <a:lnSpc>
                    <a:spcPct val="100000"/>
                  </a:lnSpc>
                  <a:spcBef>
                    <a:spcPts val="0"/>
                  </a:spcBef>
                </a:pPr>
                <a:r>
                  <a:rPr lang="en-GB" sz="1300" b="1" dirty="0">
                    <a:latin typeface="Tahoma" panose="020B0604030504040204" pitchFamily="34" charset="0"/>
                    <a:ea typeface="Tahoma" panose="020B0604030504040204" pitchFamily="34" charset="0"/>
                    <a:cs typeface="Tahoma" panose="020B0604030504040204" pitchFamily="34" charset="0"/>
                  </a:rPr>
                  <a:t>Emotional Regulation </a:t>
                </a:r>
                <a:r>
                  <a:rPr lang="en-GB" sz="1300" dirty="0">
                    <a:latin typeface="Tahoma" panose="020B0604030504040204" pitchFamily="34" charset="0"/>
                    <a:ea typeface="Tahoma" panose="020B0604030504040204" pitchFamily="34" charset="0"/>
                    <a:cs typeface="Tahoma" panose="020B0604030504040204" pitchFamily="34" charset="0"/>
                  </a:rPr>
                  <a:t>– emotion zones, emotion key rings, choosing boards, social stories</a:t>
                </a:r>
              </a:p>
              <a:p>
                <a:pPr marL="171450" indent="-171450" algn="just">
                  <a:lnSpc>
                    <a:spcPct val="100000"/>
                  </a:lnSpc>
                  <a:spcBef>
                    <a:spcPts val="0"/>
                  </a:spcBef>
                </a:pPr>
                <a:r>
                  <a:rPr lang="en-GB" sz="1300" b="1" dirty="0">
                    <a:latin typeface="Tahoma" panose="020B0604030504040204" pitchFamily="34" charset="0"/>
                    <a:ea typeface="Tahoma" panose="020B0604030504040204" pitchFamily="34" charset="0"/>
                    <a:cs typeface="Tahoma" panose="020B0604030504040204" pitchFamily="34" charset="0"/>
                  </a:rPr>
                  <a:t>Transactional Supports </a:t>
                </a:r>
                <a:r>
                  <a:rPr lang="en-GB" sz="1300" dirty="0">
                    <a:latin typeface="Tahoma" panose="020B0604030504040204" pitchFamily="34" charset="0"/>
                    <a:ea typeface="Tahoma" panose="020B0604030504040204" pitchFamily="34" charset="0"/>
                    <a:cs typeface="Tahoma" panose="020B0604030504040204" pitchFamily="34" charset="0"/>
                  </a:rPr>
                  <a:t>– the role of the adult and the quality of resources they provide e.g. stripped back language, schedules, signing</a:t>
                </a:r>
                <a:endParaRPr kumimoji="0" lang="en-GB" altLang="en-US" sz="1300" b="0"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Helvetica Light"/>
                </a:endParaRPr>
              </a:p>
              <a:p>
                <a:pPr marL="0" marR="0" lvl="0" indent="0" algn="ctr" defTabSz="584200" rtl="0" eaLnBrk="1" fontAlgn="auto" latinLnBrk="0" hangingPunct="0">
                  <a:lnSpc>
                    <a:spcPct val="107000"/>
                  </a:lnSpc>
                  <a:spcBef>
                    <a:spcPct val="0"/>
                  </a:spcBef>
                  <a:spcAft>
                    <a:spcPts val="853"/>
                  </a:spcAft>
                  <a:buClrTx/>
                  <a:buSzTx/>
                  <a:buFont typeface="Arial" panose="020B0604020202020204" pitchFamily="34" charset="0"/>
                  <a:buNone/>
                  <a:tabLst/>
                  <a:defRPr/>
                </a:pPr>
                <a:r>
                  <a:rPr kumimoji="0" lang="en-GB" altLang="en-US" sz="1493" b="0" i="0" u="none" strike="noStrike" kern="0" cap="none" spc="0" normalizeH="0" baseline="0" noProof="0" dirty="0">
                    <a:ln>
                      <a:noFill/>
                    </a:ln>
                    <a:solidFill>
                      <a:srgbClr val="006699"/>
                    </a:solidFill>
                    <a:effectLst/>
                    <a:uLnTx/>
                    <a:uFillTx/>
                    <a:latin typeface="Calibri" panose="020F0502020204030204" pitchFamily="34" charset="0"/>
                    <a:ea typeface="Calibri" panose="020F0502020204030204" pitchFamily="34" charset="0"/>
                    <a:cs typeface="Times New Roman" panose="02020603050405020304" pitchFamily="18" charset="0"/>
                    <a:sym typeface="Helvetica Light"/>
                  </a:rPr>
                  <a:t> </a:t>
                </a:r>
                <a:endParaRPr kumimoji="0" lang="en-GB" altLang="en-US" sz="1173" b="0" i="0" u="none" strike="noStrike" kern="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sym typeface="Helvetica Light"/>
                </a:endParaRPr>
              </a:p>
            </p:txBody>
          </p:sp>
          <p:sp>
            <p:nvSpPr>
              <p:cNvPr id="29" name="Oval 28">
                <a:extLst>
                  <a:ext uri="{FF2B5EF4-FFF2-40B4-BE49-F238E27FC236}">
                    <a16:creationId xmlns:a16="http://schemas.microsoft.com/office/drawing/2014/main" id="{471F579F-4ABB-4BBC-88B7-4162DF02C492}"/>
                  </a:ext>
                </a:extLst>
              </p:cNvPr>
              <p:cNvSpPr/>
              <p:nvPr/>
            </p:nvSpPr>
            <p:spPr bwMode="auto">
              <a:xfrm>
                <a:off x="1717154" y="2305059"/>
                <a:ext cx="1480979" cy="1387665"/>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584200" rtl="0" eaLnBrk="1" fontAlgn="auto" latinLnBrk="0" hangingPunct="0">
                  <a:lnSpc>
                    <a:spcPct val="107000"/>
                  </a:lnSpc>
                  <a:spcBef>
                    <a:spcPts val="0"/>
                  </a:spcBef>
                  <a:spcAft>
                    <a:spcPts val="853"/>
                  </a:spcAft>
                  <a:buClrTx/>
                  <a:buSzTx/>
                  <a:buFontTx/>
                  <a:buNone/>
                  <a:tabLst/>
                  <a:defRPr/>
                </a:pPr>
                <a:endParaRPr kumimoji="0" lang="en-GB" sz="1173" b="0" i="0" u="none" strike="noStrike" kern="0" cap="none" spc="0" normalizeH="0" baseline="0" noProof="0">
                  <a:ln>
                    <a:noFill/>
                  </a:ln>
                  <a:solidFill>
                    <a:prstClr val="white"/>
                  </a:solidFill>
                  <a:effectLst/>
                  <a:uLnTx/>
                  <a:uFillTx/>
                  <a:latin typeface="Calibri"/>
                  <a:ea typeface="Calibri" panose="020F0502020204030204" pitchFamily="34" charset="0"/>
                  <a:cs typeface="Times New Roman" panose="02020603050405020304" pitchFamily="18" charset="0"/>
                  <a:sym typeface="Helvetica Light"/>
                </a:endParaRPr>
              </a:p>
            </p:txBody>
          </p:sp>
        </p:grpSp>
        <p:pic>
          <p:nvPicPr>
            <p:cNvPr id="13" name="Picture 12">
              <a:extLst>
                <a:ext uri="{FF2B5EF4-FFF2-40B4-BE49-F238E27FC236}">
                  <a16:creationId xmlns:a16="http://schemas.microsoft.com/office/drawing/2014/main" id="{0404BC28-AD78-4545-9880-B59092EA90E0}"/>
                </a:ext>
              </a:extLst>
            </p:cNvPr>
            <p:cNvPicPr>
              <a:picLocks noChangeAspect="1"/>
            </p:cNvPicPr>
            <p:nvPr/>
          </p:nvPicPr>
          <p:blipFill>
            <a:blip r:embed="rId8"/>
            <a:stretch>
              <a:fillRect/>
            </a:stretch>
          </p:blipFill>
          <p:spPr>
            <a:xfrm>
              <a:off x="13316669" y="4002774"/>
              <a:ext cx="2105171" cy="1128493"/>
            </a:xfrm>
            <a:prstGeom prst="rect">
              <a:avLst/>
            </a:prstGeom>
          </p:spPr>
        </p:pic>
      </p:grpSp>
    </p:spTree>
    <p:extLst>
      <p:ext uri="{BB962C8B-B14F-4D97-AF65-F5344CB8AC3E}">
        <p14:creationId xmlns:p14="http://schemas.microsoft.com/office/powerpoint/2010/main" val="1792636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3053" t="-3076" r="-3076" b="-3053"/>
            </a:stretch>
          </a:blipFill>
        </p:spPr>
        <p:txBody>
          <a:bodyPr/>
          <a:lstStyle/>
          <a:p>
            <a:endParaRPr lang="en-GB"/>
          </a:p>
        </p:txBody>
      </p:sp>
      <p:sp>
        <p:nvSpPr>
          <p:cNvPr id="3" name="TextBox 3"/>
          <p:cNvSpPr txBox="1"/>
          <p:nvPr/>
        </p:nvSpPr>
        <p:spPr>
          <a:xfrm>
            <a:off x="0" y="382959"/>
            <a:ext cx="18288000" cy="1126847"/>
          </a:xfrm>
          <a:prstGeom prst="rect">
            <a:avLst/>
          </a:prstGeom>
        </p:spPr>
        <p:txBody>
          <a:bodyPr lIns="0" tIns="0" rIns="0" bIns="0" rtlCol="0" anchor="t">
            <a:spAutoFit/>
          </a:bodyPr>
          <a:lstStyle/>
          <a:p>
            <a:pPr algn="ctr">
              <a:lnSpc>
                <a:spcPts val="9799"/>
              </a:lnSpc>
            </a:pPr>
            <a:r>
              <a:rPr lang="en-US" sz="6999" dirty="0">
                <a:solidFill>
                  <a:srgbClr val="000000"/>
                </a:solidFill>
                <a:latin typeface="Tahoma Bold"/>
              </a:rPr>
              <a:t>Formal Primary</a:t>
            </a:r>
          </a:p>
        </p:txBody>
      </p:sp>
      <p:grpSp>
        <p:nvGrpSpPr>
          <p:cNvPr id="4" name="Group 4"/>
          <p:cNvGrpSpPr/>
          <p:nvPr/>
        </p:nvGrpSpPr>
        <p:grpSpPr>
          <a:xfrm>
            <a:off x="11572013" y="9353567"/>
            <a:ext cx="6857916" cy="718383"/>
            <a:chOff x="0" y="0"/>
            <a:chExt cx="1806200" cy="189204"/>
          </a:xfrm>
        </p:grpSpPr>
        <p:sp>
          <p:nvSpPr>
            <p:cNvPr id="5" name="Freeform 5"/>
            <p:cNvSpPr/>
            <p:nvPr/>
          </p:nvSpPr>
          <p:spPr>
            <a:xfrm>
              <a:off x="0" y="0"/>
              <a:ext cx="1806200" cy="189204"/>
            </a:xfrm>
            <a:custGeom>
              <a:avLst/>
              <a:gdLst/>
              <a:ahLst/>
              <a:cxnLst/>
              <a:rect l="l" t="t" r="r" b="b"/>
              <a:pathLst>
                <a:path w="1806200" h="189204">
                  <a:moveTo>
                    <a:pt x="0" y="0"/>
                  </a:moveTo>
                  <a:lnTo>
                    <a:pt x="1806200" y="0"/>
                  </a:lnTo>
                  <a:lnTo>
                    <a:pt x="1806200" y="189204"/>
                  </a:lnTo>
                  <a:lnTo>
                    <a:pt x="0" y="189204"/>
                  </a:lnTo>
                  <a:close/>
                </a:path>
              </a:pathLst>
            </a:custGeom>
            <a:solidFill>
              <a:srgbClr val="1B7046"/>
            </a:solidFill>
          </p:spPr>
          <p:txBody>
            <a:bodyPr/>
            <a:lstStyle/>
            <a:p>
              <a:endParaRPr lang="en-GB"/>
            </a:p>
          </p:txBody>
        </p:sp>
        <p:sp>
          <p:nvSpPr>
            <p:cNvPr id="6" name="TextBox 6"/>
            <p:cNvSpPr txBox="1"/>
            <p:nvPr/>
          </p:nvSpPr>
          <p:spPr>
            <a:xfrm>
              <a:off x="0" y="-47625"/>
              <a:ext cx="812800" cy="860425"/>
            </a:xfrm>
            <a:prstGeom prst="rect">
              <a:avLst/>
            </a:prstGeom>
          </p:spPr>
          <p:txBody>
            <a:bodyPr lIns="50800" tIns="50800" rIns="50800" bIns="50800" rtlCol="0" anchor="ctr"/>
            <a:lstStyle/>
            <a:p>
              <a:pPr algn="ctr">
                <a:lnSpc>
                  <a:spcPts val="3499"/>
                </a:lnSpc>
              </a:pPr>
              <a:endParaRPr/>
            </a:p>
          </p:txBody>
        </p:sp>
      </p:grpSp>
      <p:sp>
        <p:nvSpPr>
          <p:cNvPr id="7" name="TextBox 7"/>
          <p:cNvSpPr txBox="1"/>
          <p:nvPr/>
        </p:nvSpPr>
        <p:spPr>
          <a:xfrm>
            <a:off x="11572013" y="9397924"/>
            <a:ext cx="6715987" cy="537696"/>
          </a:xfrm>
          <a:prstGeom prst="rect">
            <a:avLst/>
          </a:prstGeom>
        </p:spPr>
        <p:txBody>
          <a:bodyPr lIns="0" tIns="0" rIns="0" bIns="0" rtlCol="0" anchor="t">
            <a:spAutoFit/>
          </a:bodyPr>
          <a:lstStyle/>
          <a:p>
            <a:pPr algn="ctr">
              <a:lnSpc>
                <a:spcPts val="4480"/>
              </a:lnSpc>
            </a:pPr>
            <a:r>
              <a:rPr lang="en-US" sz="3200">
                <a:solidFill>
                  <a:srgbClr val="FCFEFF"/>
                </a:solidFill>
                <a:latin typeface="Tahoma"/>
              </a:rPr>
              <a:t>IQM National Inclusion Conference</a:t>
            </a:r>
          </a:p>
        </p:txBody>
      </p:sp>
      <p:grpSp>
        <p:nvGrpSpPr>
          <p:cNvPr id="71" name="Group 70">
            <a:extLst>
              <a:ext uri="{FF2B5EF4-FFF2-40B4-BE49-F238E27FC236}">
                <a16:creationId xmlns:a16="http://schemas.microsoft.com/office/drawing/2014/main" id="{5838FDDC-8112-4CA0-AA21-C669DFA82820}"/>
              </a:ext>
            </a:extLst>
          </p:cNvPr>
          <p:cNvGrpSpPr/>
          <p:nvPr/>
        </p:nvGrpSpPr>
        <p:grpSpPr>
          <a:xfrm>
            <a:off x="457200" y="9372022"/>
            <a:ext cx="2001693" cy="681471"/>
            <a:chOff x="0" y="0"/>
            <a:chExt cx="2525396" cy="769620"/>
          </a:xfrm>
        </p:grpSpPr>
        <p:pic>
          <p:nvPicPr>
            <p:cNvPr id="72" name="Picture 71" descr="Logo&#10;&#10;Description automatically generated">
              <a:extLst>
                <a:ext uri="{FF2B5EF4-FFF2-40B4-BE49-F238E27FC236}">
                  <a16:creationId xmlns:a16="http://schemas.microsoft.com/office/drawing/2014/main" id="{84CDD3B0-C567-44DD-B8E7-0E301DB8D839}"/>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2800" y="6350"/>
              <a:ext cx="781050" cy="763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 name="Picture 72" descr="Shape, arrow&#10;&#10;Description automatically generated">
              <a:extLst>
                <a:ext uri="{FF2B5EF4-FFF2-40B4-BE49-F238E27FC236}">
                  <a16:creationId xmlns:a16="http://schemas.microsoft.com/office/drawing/2014/main" id="{FDDF9DA6-D4AB-4F21-99AA-B2AD1AA94ECB}"/>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728345" cy="763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 name="Picture 73" descr="Text, logo&#10;&#10;Description automatically generated">
              <a:extLst>
                <a:ext uri="{FF2B5EF4-FFF2-40B4-BE49-F238E27FC236}">
                  <a16:creationId xmlns:a16="http://schemas.microsoft.com/office/drawing/2014/main" id="{E626CB02-ABF6-418A-A11D-1AFEB29C3347}"/>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38301" y="19049"/>
              <a:ext cx="887095" cy="750571"/>
            </a:xfrm>
            <a:prstGeom prst="rect">
              <a:avLst/>
            </a:prstGeom>
            <a:noFill/>
            <a:ln>
              <a:noFill/>
            </a:ln>
          </p:spPr>
        </p:pic>
      </p:grpSp>
      <p:grpSp>
        <p:nvGrpSpPr>
          <p:cNvPr id="109" name="Group 108">
            <a:extLst>
              <a:ext uri="{FF2B5EF4-FFF2-40B4-BE49-F238E27FC236}">
                <a16:creationId xmlns:a16="http://schemas.microsoft.com/office/drawing/2014/main" id="{5CD93DDE-3D1F-4516-8A57-441DC463AC5C}"/>
              </a:ext>
            </a:extLst>
          </p:cNvPr>
          <p:cNvGrpSpPr/>
          <p:nvPr/>
        </p:nvGrpSpPr>
        <p:grpSpPr>
          <a:xfrm>
            <a:off x="1594509" y="1730652"/>
            <a:ext cx="15058588" cy="1736448"/>
            <a:chOff x="1166949" y="2472196"/>
            <a:chExt cx="9635918" cy="4956647"/>
          </a:xfrm>
          <a:solidFill>
            <a:srgbClr val="FFD966"/>
          </a:solidFill>
        </p:grpSpPr>
        <p:sp>
          <p:nvSpPr>
            <p:cNvPr id="110" name="Rounded Rectangle 8">
              <a:extLst>
                <a:ext uri="{FF2B5EF4-FFF2-40B4-BE49-F238E27FC236}">
                  <a16:creationId xmlns:a16="http://schemas.microsoft.com/office/drawing/2014/main" id="{8D1253AC-3508-460E-8B33-B730F93EA587}"/>
                </a:ext>
              </a:extLst>
            </p:cNvPr>
            <p:cNvSpPr/>
            <p:nvPr/>
          </p:nvSpPr>
          <p:spPr>
            <a:xfrm>
              <a:off x="1166949" y="2472196"/>
              <a:ext cx="9635918" cy="4956647"/>
            </a:xfrm>
            <a:prstGeom prst="roundRect">
              <a:avLst/>
            </a:prstGeom>
            <a:solidFill>
              <a:srgbClr val="BF900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16156" hangingPunct="0">
                <a:defRPr/>
              </a:pPr>
              <a:endParaRPr lang="en-GB" sz="3797" kern="0" dirty="0">
                <a:solidFill>
                  <a:prstClr val="white"/>
                </a:solidFill>
                <a:latin typeface="Calibri"/>
                <a:cs typeface="Helvetica Light"/>
                <a:sym typeface="Helvetica Light"/>
              </a:endParaRPr>
            </a:p>
          </p:txBody>
        </p:sp>
        <p:sp>
          <p:nvSpPr>
            <p:cNvPr id="111" name="TextBox 110">
              <a:extLst>
                <a:ext uri="{FF2B5EF4-FFF2-40B4-BE49-F238E27FC236}">
                  <a16:creationId xmlns:a16="http://schemas.microsoft.com/office/drawing/2014/main" id="{8DCAEAF7-E667-441B-BAEA-86D03767BEB2}"/>
                </a:ext>
              </a:extLst>
            </p:cNvPr>
            <p:cNvSpPr txBox="1"/>
            <p:nvPr/>
          </p:nvSpPr>
          <p:spPr>
            <a:xfrm>
              <a:off x="1247587" y="2516831"/>
              <a:ext cx="9431206" cy="4704217"/>
            </a:xfrm>
            <a:prstGeom prst="rect">
              <a:avLst/>
            </a:prstGeom>
            <a:noFill/>
          </p:spPr>
          <p:txBody>
            <a:bodyPr wrap="square" rtlCol="0">
              <a:spAutoFit/>
            </a:bodyPr>
            <a:lstStyle/>
            <a:p>
              <a:pPr marL="342900" marR="0" lvl="0" indent="-342900" algn="just" defTabSz="914400" eaLnBrk="0" fontAlgn="base" latinLnBrk="0" hangingPunct="1">
                <a:spcBef>
                  <a:spcPct val="0"/>
                </a:spcBef>
                <a:buClrTx/>
                <a:buSzTx/>
                <a:buFont typeface="Arial" panose="020B0604020202020204" pitchFamily="34" charset="0"/>
                <a:buChar char="•"/>
                <a:tabLst/>
                <a:defRPr/>
              </a:pPr>
              <a:r>
                <a:rPr kumimoji="0" lang="en-GB"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The National Curriculum is modified according to pupil’s developmental level and needs. </a:t>
              </a:r>
            </a:p>
            <a:p>
              <a:pPr marL="342900" marR="0" lvl="0" indent="-342900" algn="just" defTabSz="914400" eaLnBrk="0" fontAlgn="base" latinLnBrk="0" hangingPunct="1">
                <a:spcBef>
                  <a:spcPct val="0"/>
                </a:spcBef>
                <a:buClrTx/>
                <a:buSzTx/>
                <a:buFont typeface="Arial" panose="020B0604020202020204" pitchFamily="34" charset="0"/>
                <a:buChar char="•"/>
                <a:tabLst/>
                <a:defRPr/>
              </a:pPr>
              <a:r>
                <a:rPr kumimoji="0" lang="en-GB"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Specialist areas are covered both within a topic-based approach and in discrete lessons </a:t>
              </a:r>
            </a:p>
            <a:p>
              <a:pPr marL="342900" marR="0" lvl="0" indent="-342900" algn="just" defTabSz="914400" eaLnBrk="0" fontAlgn="base" latinLnBrk="0" hangingPunct="1">
                <a:spcBef>
                  <a:spcPct val="0"/>
                </a:spcBef>
                <a:buClrTx/>
                <a:buSzTx/>
                <a:buFont typeface="Arial" panose="020B0604020202020204" pitchFamily="34" charset="0"/>
                <a:buChar char="•"/>
                <a:tabLst/>
                <a:defRPr/>
              </a:pPr>
              <a:r>
                <a:rPr kumimoji="0" lang="en-GB"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Formal learning is linked to practical activities and consolidated and applied in practical sessions. </a:t>
              </a:r>
            </a:p>
            <a:p>
              <a:pPr marL="342900" marR="0" lvl="0" indent="-342900" algn="just" defTabSz="914400" eaLnBrk="0" fontAlgn="base" latinLnBrk="0" hangingPunct="1">
                <a:spcBef>
                  <a:spcPct val="0"/>
                </a:spcBef>
                <a:buClrTx/>
                <a:buSzTx/>
                <a:buFont typeface="Arial" panose="020B0604020202020204" pitchFamily="34" charset="0"/>
                <a:buChar char="•"/>
                <a:tabLst/>
                <a:defRPr/>
              </a:pPr>
              <a:r>
                <a:rPr kumimoji="0" lang="en-GB"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Pupils within the Satellite Provision classes have opportunities for inclusion, where appropriate, with their mainstream peers. </a:t>
              </a:r>
            </a:p>
            <a:p>
              <a:pPr algn="ctr" defTabSz="616156" hangingPunct="0">
                <a:defRPr/>
              </a:pPr>
              <a:endParaRPr lang="en-GB" sz="2109" kern="0" dirty="0">
                <a:solidFill>
                  <a:srgbClr val="000000"/>
                </a:solidFill>
                <a:latin typeface="Montserrat" panose="00000500000000000000" pitchFamily="2" charset="0"/>
                <a:cs typeface="Helvetica Light"/>
                <a:sym typeface="Helvetica Light"/>
              </a:endParaRPr>
            </a:p>
          </p:txBody>
        </p:sp>
      </p:grpSp>
      <p:grpSp>
        <p:nvGrpSpPr>
          <p:cNvPr id="16" name="Group 12">
            <a:extLst>
              <a:ext uri="{FF2B5EF4-FFF2-40B4-BE49-F238E27FC236}">
                <a16:creationId xmlns:a16="http://schemas.microsoft.com/office/drawing/2014/main" id="{BC148C38-45E3-4FBF-8B6B-FF5CFDAB3B15}"/>
              </a:ext>
            </a:extLst>
          </p:cNvPr>
          <p:cNvGrpSpPr>
            <a:grpSpLocks/>
          </p:cNvGrpSpPr>
          <p:nvPr/>
        </p:nvGrpSpPr>
        <p:grpSpPr bwMode="auto">
          <a:xfrm>
            <a:off x="1630191" y="3734801"/>
            <a:ext cx="7436243" cy="1844039"/>
            <a:chOff x="428625" y="2312988"/>
            <a:chExt cx="5572125" cy="1104698"/>
          </a:xfrm>
        </p:grpSpPr>
        <p:sp>
          <p:nvSpPr>
            <p:cNvPr id="17" name="Rounded Rectangle 21514">
              <a:extLst>
                <a:ext uri="{FF2B5EF4-FFF2-40B4-BE49-F238E27FC236}">
                  <a16:creationId xmlns:a16="http://schemas.microsoft.com/office/drawing/2014/main" id="{C068B04C-D32C-4A5C-8EEB-6EEB517AF906}"/>
                </a:ext>
              </a:extLst>
            </p:cNvPr>
            <p:cNvSpPr/>
            <p:nvPr/>
          </p:nvSpPr>
          <p:spPr bwMode="auto">
            <a:xfrm>
              <a:off x="1198563" y="2379651"/>
              <a:ext cx="4735512" cy="944389"/>
            </a:xfrm>
            <a:prstGeom prst="roundRect">
              <a:avLst/>
            </a:prstGeom>
            <a:solidFill>
              <a:srgbClr val="BF9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8" name="TextBox 21515">
              <a:extLst>
                <a:ext uri="{FF2B5EF4-FFF2-40B4-BE49-F238E27FC236}">
                  <a16:creationId xmlns:a16="http://schemas.microsoft.com/office/drawing/2014/main" id="{2CB96C1B-09A2-4223-ACB8-6C6C5A815827}"/>
                </a:ext>
              </a:extLst>
            </p:cNvPr>
            <p:cNvSpPr txBox="1">
              <a:spLocks noChangeArrowheads="1"/>
            </p:cNvSpPr>
            <p:nvPr/>
          </p:nvSpPr>
          <p:spPr bwMode="auto">
            <a:xfrm>
              <a:off x="1244599" y="2400300"/>
              <a:ext cx="4708671" cy="7190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1450" indent="-17145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449263" indent="-179388">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a:lnSpc>
                  <a:spcPct val="100000"/>
                </a:lnSpc>
                <a:spcBef>
                  <a:spcPct val="0"/>
                </a:spcBef>
              </a:pPr>
              <a:r>
                <a:rPr lang="en-GB" altLang="en-US" sz="1200" dirty="0">
                  <a:latin typeface="Tahoma" panose="020B0604030504040204" pitchFamily="34" charset="0"/>
                  <a:ea typeface="Tahoma" panose="020B0604030504040204" pitchFamily="34" charset="0"/>
                  <a:cs typeface="Tahoma" panose="020B0604030504040204" pitchFamily="34" charset="0"/>
                </a:rPr>
                <a:t>To use pupil need and interest as a starting point to establish a topic based approach that is meaningful and engaging, and acts as a rolling programme of learning</a:t>
              </a:r>
            </a:p>
            <a:p>
              <a:pPr algn="just">
                <a:lnSpc>
                  <a:spcPct val="100000"/>
                </a:lnSpc>
                <a:spcBef>
                  <a:spcPct val="0"/>
                </a:spcBef>
              </a:pPr>
              <a:r>
                <a:rPr lang="en-GB" altLang="en-US" sz="1200" dirty="0">
                  <a:latin typeface="Tahoma" panose="020B0604030504040204" pitchFamily="34" charset="0"/>
                  <a:ea typeface="Tahoma" panose="020B0604030504040204" pitchFamily="34" charset="0"/>
                  <a:cs typeface="Tahoma" panose="020B0604030504040204" pitchFamily="34" charset="0"/>
                </a:rPr>
                <a:t>To address priority needs for a range of pupils, typically those with moderate learning difficulties</a:t>
              </a:r>
            </a:p>
            <a:p>
              <a:pPr algn="just">
                <a:lnSpc>
                  <a:spcPct val="100000"/>
                </a:lnSpc>
                <a:spcBef>
                  <a:spcPct val="0"/>
                </a:spcBef>
              </a:pPr>
              <a:r>
                <a:rPr lang="en-GB" altLang="en-US" sz="1200" dirty="0">
                  <a:latin typeface="Tahoma" panose="020B0604030504040204" pitchFamily="34" charset="0"/>
                  <a:ea typeface="Tahoma" panose="020B0604030504040204" pitchFamily="34" charset="0"/>
                  <a:cs typeface="Tahoma" panose="020B0604030504040204" pitchFamily="34" charset="0"/>
                </a:rPr>
                <a:t>To focus on Social, Emotional and Wellbeing needs in order to facilitate readiness for learning</a:t>
              </a:r>
            </a:p>
          </p:txBody>
        </p:sp>
        <p:grpSp>
          <p:nvGrpSpPr>
            <p:cNvPr id="19" name="Group 18">
              <a:extLst>
                <a:ext uri="{FF2B5EF4-FFF2-40B4-BE49-F238E27FC236}">
                  <a16:creationId xmlns:a16="http://schemas.microsoft.com/office/drawing/2014/main" id="{CBF10BA5-DD0D-4F92-A114-92820ECCC0C6}"/>
                </a:ext>
              </a:extLst>
            </p:cNvPr>
            <p:cNvGrpSpPr/>
            <p:nvPr/>
          </p:nvGrpSpPr>
          <p:grpSpPr>
            <a:xfrm>
              <a:off x="503386" y="2379712"/>
              <a:ext cx="585788" cy="943918"/>
              <a:chOff x="1107282" y="2322660"/>
              <a:chExt cx="585788" cy="1914525"/>
            </a:xfrm>
            <a:solidFill>
              <a:schemeClr val="accent4">
                <a:lumMod val="75000"/>
              </a:schemeClr>
            </a:solidFill>
          </p:grpSpPr>
          <p:sp>
            <p:nvSpPr>
              <p:cNvPr id="21" name="Rounded Rectangle 38">
                <a:extLst>
                  <a:ext uri="{FF2B5EF4-FFF2-40B4-BE49-F238E27FC236}">
                    <a16:creationId xmlns:a16="http://schemas.microsoft.com/office/drawing/2014/main" id="{30F3D7AA-F310-4AD4-BF0D-AB1E3467AFE8}"/>
                  </a:ext>
                </a:extLst>
              </p:cNvPr>
              <p:cNvSpPr/>
              <p:nvPr/>
            </p:nvSpPr>
            <p:spPr>
              <a:xfrm rot="5400000">
                <a:off x="442913" y="2987029"/>
                <a:ext cx="1914525" cy="585788"/>
              </a:xfrm>
              <a:prstGeom prst="roundRect">
                <a:avLst/>
              </a:prstGeom>
              <a:solidFill>
                <a:srgbClr val="BF9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2" name="TextBox 21">
                <a:extLst>
                  <a:ext uri="{FF2B5EF4-FFF2-40B4-BE49-F238E27FC236}">
                    <a16:creationId xmlns:a16="http://schemas.microsoft.com/office/drawing/2014/main" id="{698BD073-A59D-4697-8998-D1E7D93405C9}"/>
                  </a:ext>
                </a:extLst>
              </p:cNvPr>
              <p:cNvSpPr txBox="1"/>
              <p:nvPr/>
            </p:nvSpPr>
            <p:spPr bwMode="auto">
              <a:xfrm>
                <a:off x="1126478" y="2402831"/>
                <a:ext cx="368997" cy="1754188"/>
              </a:xfrm>
              <a:prstGeom prst="rect">
                <a:avLst/>
              </a:prstGeom>
              <a:noFill/>
              <a:ln>
                <a:noFill/>
                <a:prstDash val="dash"/>
              </a:ln>
            </p:spPr>
            <p:txBody>
              <a:bodyPr vert="vert270">
                <a:spAutoFit/>
              </a:bodyPr>
              <a:lstStyle/>
              <a:p>
                <a:pPr algn="ctr">
                  <a:defRPr/>
                </a:pPr>
                <a:r>
                  <a:rPr lang="en-GB" sz="1200" b="1" dirty="0"/>
                  <a:t> </a:t>
                </a:r>
                <a:r>
                  <a:rPr lang="en-GB" sz="2000" b="1" dirty="0">
                    <a:latin typeface="Tahoma" panose="020B0604030504040204" pitchFamily="34" charset="0"/>
                    <a:ea typeface="Tahoma" panose="020B0604030504040204" pitchFamily="34" charset="0"/>
                    <a:cs typeface="Tahoma" panose="020B0604030504040204" pitchFamily="34" charset="0"/>
                  </a:rPr>
                  <a:t>Aims</a:t>
                </a:r>
              </a:p>
            </p:txBody>
          </p:sp>
        </p:grpSp>
        <p:sp>
          <p:nvSpPr>
            <p:cNvPr id="20" name="Rounded Rectangle 28">
              <a:extLst>
                <a:ext uri="{FF2B5EF4-FFF2-40B4-BE49-F238E27FC236}">
                  <a16:creationId xmlns:a16="http://schemas.microsoft.com/office/drawing/2014/main" id="{88F404E6-BC0B-4AAA-AB7A-3C807F7BC59E}"/>
                </a:ext>
              </a:extLst>
            </p:cNvPr>
            <p:cNvSpPr/>
            <p:nvPr/>
          </p:nvSpPr>
          <p:spPr bwMode="auto">
            <a:xfrm>
              <a:off x="428625" y="2312988"/>
              <a:ext cx="5572125" cy="1104698"/>
            </a:xfrm>
            <a:prstGeom prst="round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grpSp>
      <p:grpSp>
        <p:nvGrpSpPr>
          <p:cNvPr id="23" name="Group 15">
            <a:extLst>
              <a:ext uri="{FF2B5EF4-FFF2-40B4-BE49-F238E27FC236}">
                <a16:creationId xmlns:a16="http://schemas.microsoft.com/office/drawing/2014/main" id="{9E4078D8-5A39-40D2-8A88-C5CA06CEB0A0}"/>
              </a:ext>
            </a:extLst>
          </p:cNvPr>
          <p:cNvGrpSpPr>
            <a:grpSpLocks/>
          </p:cNvGrpSpPr>
          <p:nvPr/>
        </p:nvGrpSpPr>
        <p:grpSpPr bwMode="auto">
          <a:xfrm>
            <a:off x="9225329" y="3734801"/>
            <a:ext cx="7410820" cy="3293304"/>
            <a:chOff x="6119813" y="2312989"/>
            <a:chExt cx="5553076" cy="1973262"/>
          </a:xfrm>
        </p:grpSpPr>
        <p:sp>
          <p:nvSpPr>
            <p:cNvPr id="24" name="Rounded Rectangle 21514">
              <a:extLst>
                <a:ext uri="{FF2B5EF4-FFF2-40B4-BE49-F238E27FC236}">
                  <a16:creationId xmlns:a16="http://schemas.microsoft.com/office/drawing/2014/main" id="{73D9E23C-7774-47DB-97DC-D47AED076BC4}"/>
                </a:ext>
              </a:extLst>
            </p:cNvPr>
            <p:cNvSpPr/>
            <p:nvPr/>
          </p:nvSpPr>
          <p:spPr bwMode="auto">
            <a:xfrm>
              <a:off x="6929438" y="2379664"/>
              <a:ext cx="4676776" cy="1827212"/>
            </a:xfrm>
            <a:prstGeom prst="roundRect">
              <a:avLst/>
            </a:prstGeom>
            <a:solidFill>
              <a:srgbClr val="BF9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grpSp>
          <p:nvGrpSpPr>
            <p:cNvPr id="25" name="Group 14">
              <a:extLst>
                <a:ext uri="{FF2B5EF4-FFF2-40B4-BE49-F238E27FC236}">
                  <a16:creationId xmlns:a16="http://schemas.microsoft.com/office/drawing/2014/main" id="{A52DC9FC-3204-485A-89DF-F75D9505696C}"/>
                </a:ext>
              </a:extLst>
            </p:cNvPr>
            <p:cNvGrpSpPr>
              <a:grpSpLocks/>
            </p:cNvGrpSpPr>
            <p:nvPr/>
          </p:nvGrpSpPr>
          <p:grpSpPr bwMode="auto">
            <a:xfrm>
              <a:off x="6119813" y="2312989"/>
              <a:ext cx="5553076" cy="1973262"/>
              <a:chOff x="6119813" y="2312989"/>
              <a:chExt cx="5553076" cy="1973262"/>
            </a:xfrm>
          </p:grpSpPr>
          <p:sp>
            <p:nvSpPr>
              <p:cNvPr id="26" name="TextBox 21515">
                <a:extLst>
                  <a:ext uri="{FF2B5EF4-FFF2-40B4-BE49-F238E27FC236}">
                    <a16:creationId xmlns:a16="http://schemas.microsoft.com/office/drawing/2014/main" id="{277AE454-14B7-43B7-A150-D5387FD40628}"/>
                  </a:ext>
                </a:extLst>
              </p:cNvPr>
              <p:cNvSpPr txBox="1">
                <a:spLocks noChangeArrowheads="1"/>
              </p:cNvSpPr>
              <p:nvPr/>
            </p:nvSpPr>
            <p:spPr bwMode="auto">
              <a:xfrm>
                <a:off x="7037387" y="2398712"/>
                <a:ext cx="1998299" cy="49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1450" indent="-17145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449263" indent="-179388">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a:lnSpc>
                    <a:spcPct val="100000"/>
                  </a:lnSpc>
                  <a:spcBef>
                    <a:spcPct val="0"/>
                  </a:spcBef>
                </a:pPr>
                <a:r>
                  <a:rPr lang="en-GB" altLang="en-US" sz="1200" dirty="0">
                    <a:latin typeface="Tahoma" panose="020B0604030504040204" pitchFamily="34" charset="0"/>
                    <a:ea typeface="Tahoma" panose="020B0604030504040204" pitchFamily="34" charset="0"/>
                    <a:cs typeface="Tahoma" panose="020B0604030504040204" pitchFamily="34" charset="0"/>
                  </a:rPr>
                  <a:t>Our ‘growing and learning’ cycle is at the heart of this curriculum, and enables us to build ‘learning capacity’ and ‘lifelong skills’ </a:t>
                </a:r>
              </a:p>
            </p:txBody>
          </p:sp>
          <p:grpSp>
            <p:nvGrpSpPr>
              <p:cNvPr id="27" name="Group 26">
                <a:extLst>
                  <a:ext uri="{FF2B5EF4-FFF2-40B4-BE49-F238E27FC236}">
                    <a16:creationId xmlns:a16="http://schemas.microsoft.com/office/drawing/2014/main" id="{A62CE106-370A-47EE-9C87-9053FB158144}"/>
                  </a:ext>
                </a:extLst>
              </p:cNvPr>
              <p:cNvGrpSpPr/>
              <p:nvPr/>
            </p:nvGrpSpPr>
            <p:grpSpPr>
              <a:xfrm>
                <a:off x="6255059" y="2363546"/>
                <a:ext cx="618816" cy="1844124"/>
                <a:chOff x="1107282" y="2322660"/>
                <a:chExt cx="618816" cy="1914525"/>
              </a:xfrm>
              <a:solidFill>
                <a:schemeClr val="accent4">
                  <a:lumMod val="75000"/>
                </a:schemeClr>
              </a:solidFill>
            </p:grpSpPr>
            <p:sp>
              <p:nvSpPr>
                <p:cNvPr id="37" name="Rounded Rectangle 94">
                  <a:extLst>
                    <a:ext uri="{FF2B5EF4-FFF2-40B4-BE49-F238E27FC236}">
                      <a16:creationId xmlns:a16="http://schemas.microsoft.com/office/drawing/2014/main" id="{8FAD7348-93FF-4D12-BA3C-3226393746CE}"/>
                    </a:ext>
                  </a:extLst>
                </p:cNvPr>
                <p:cNvSpPr/>
                <p:nvPr/>
              </p:nvSpPr>
              <p:spPr>
                <a:xfrm rot="5400000">
                  <a:off x="442913" y="2987029"/>
                  <a:ext cx="1914525" cy="585788"/>
                </a:xfrm>
                <a:prstGeom prst="roundRect">
                  <a:avLst/>
                </a:prstGeom>
                <a:solidFill>
                  <a:srgbClr val="BF9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8" name="TextBox 37">
                  <a:extLst>
                    <a:ext uri="{FF2B5EF4-FFF2-40B4-BE49-F238E27FC236}">
                      <a16:creationId xmlns:a16="http://schemas.microsoft.com/office/drawing/2014/main" id="{6203D96B-08D7-4F1A-ABBE-B51E6EFC600D}"/>
                    </a:ext>
                  </a:extLst>
                </p:cNvPr>
                <p:cNvSpPr txBox="1"/>
                <p:nvPr/>
              </p:nvSpPr>
              <p:spPr bwMode="auto">
                <a:xfrm>
                  <a:off x="1126478" y="2402830"/>
                  <a:ext cx="599620" cy="1754188"/>
                </a:xfrm>
                <a:prstGeom prst="rect">
                  <a:avLst/>
                </a:prstGeom>
                <a:noFill/>
                <a:ln>
                  <a:noFill/>
                  <a:prstDash val="dash"/>
                </a:ln>
              </p:spPr>
              <p:txBody>
                <a:bodyPr vert="vert270">
                  <a:spAutoFit/>
                </a:bodyPr>
                <a:lstStyle/>
                <a:p>
                  <a:pPr algn="ctr">
                    <a:defRPr/>
                  </a:pPr>
                  <a:r>
                    <a:rPr lang="en-GB" sz="2000" b="1" dirty="0">
                      <a:latin typeface="Tahoma" panose="020B0604030504040204" pitchFamily="34" charset="0"/>
                      <a:ea typeface="Tahoma" panose="020B0604030504040204" pitchFamily="34" charset="0"/>
                      <a:cs typeface="Tahoma" panose="020B0604030504040204" pitchFamily="34" charset="0"/>
                    </a:rPr>
                    <a:t>Approaches To Learning</a:t>
                  </a:r>
                </a:p>
              </p:txBody>
            </p:sp>
          </p:grpSp>
          <p:sp>
            <p:nvSpPr>
              <p:cNvPr id="28" name="Rounded Rectangle 93">
                <a:extLst>
                  <a:ext uri="{FF2B5EF4-FFF2-40B4-BE49-F238E27FC236}">
                    <a16:creationId xmlns:a16="http://schemas.microsoft.com/office/drawing/2014/main" id="{E17F8835-6D43-4A03-AADC-40C5A6E951E8}"/>
                  </a:ext>
                </a:extLst>
              </p:cNvPr>
              <p:cNvSpPr/>
              <p:nvPr/>
            </p:nvSpPr>
            <p:spPr bwMode="auto">
              <a:xfrm>
                <a:off x="6119813" y="2312989"/>
                <a:ext cx="5553076" cy="1973262"/>
              </a:xfrm>
              <a:prstGeom prst="roundRect">
                <a:avLst>
                  <a:gd name="adj" fmla="val 10138"/>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pic>
            <p:nvPicPr>
              <p:cNvPr id="29" name="Picture 2">
                <a:extLst>
                  <a:ext uri="{FF2B5EF4-FFF2-40B4-BE49-F238E27FC236}">
                    <a16:creationId xmlns:a16="http://schemas.microsoft.com/office/drawing/2014/main" id="{702F4E22-E99B-440D-BBDF-1CEDD1789338}"/>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629697" y="3224491"/>
                <a:ext cx="817583" cy="817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0" name="Group 10">
                <a:extLst>
                  <a:ext uri="{FF2B5EF4-FFF2-40B4-BE49-F238E27FC236}">
                    <a16:creationId xmlns:a16="http://schemas.microsoft.com/office/drawing/2014/main" id="{CAAAFB43-C96D-4EDF-AFF4-2D63C7627755}"/>
                  </a:ext>
                </a:extLst>
              </p:cNvPr>
              <p:cNvGrpSpPr>
                <a:grpSpLocks/>
              </p:cNvGrpSpPr>
              <p:nvPr/>
            </p:nvGrpSpPr>
            <p:grpSpPr bwMode="auto">
              <a:xfrm>
                <a:off x="9043988" y="2464593"/>
                <a:ext cx="2300289" cy="1577481"/>
                <a:chOff x="3186881" y="842962"/>
                <a:chExt cx="5528494" cy="5172075"/>
              </a:xfrm>
            </p:grpSpPr>
            <p:pic>
              <p:nvPicPr>
                <p:cNvPr id="31" name="Picture 7">
                  <a:extLst>
                    <a:ext uri="{FF2B5EF4-FFF2-40B4-BE49-F238E27FC236}">
                      <a16:creationId xmlns:a16="http://schemas.microsoft.com/office/drawing/2014/main" id="{D7C82CB2-17A6-436D-AA93-84A5829F5402}"/>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476625" y="842962"/>
                  <a:ext cx="5238750" cy="517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TextBox 31">
                  <a:extLst>
                    <a:ext uri="{FF2B5EF4-FFF2-40B4-BE49-F238E27FC236}">
                      <a16:creationId xmlns:a16="http://schemas.microsoft.com/office/drawing/2014/main" id="{083F828F-3BF2-453A-B90A-40F4AD358091}"/>
                    </a:ext>
                  </a:extLst>
                </p:cNvPr>
                <p:cNvSpPr txBox="1"/>
                <p:nvPr/>
              </p:nvSpPr>
              <p:spPr>
                <a:xfrm>
                  <a:off x="6609281" y="1371268"/>
                  <a:ext cx="1797047" cy="895247"/>
                </a:xfrm>
                <a:prstGeom prst="rect">
                  <a:avLst/>
                </a:prstGeom>
                <a:noFill/>
              </p:spPr>
              <p:txBody>
                <a:bodyPr>
                  <a:spAutoFit/>
                </a:bodyPr>
                <a:lstStyle/>
                <a:p>
                  <a:pPr algn="ctr">
                    <a:defRPr/>
                  </a:pPr>
                  <a:r>
                    <a:rPr lang="en-GB" sz="800" b="1" dirty="0">
                      <a:solidFill>
                        <a:schemeClr val="accent4">
                          <a:lumMod val="75000"/>
                        </a:schemeClr>
                      </a:solidFill>
                    </a:rPr>
                    <a:t>Knowledge </a:t>
                  </a:r>
                </a:p>
                <a:p>
                  <a:pPr algn="ctr">
                    <a:defRPr/>
                  </a:pPr>
                  <a:r>
                    <a:rPr lang="en-GB" sz="800" b="1" dirty="0">
                      <a:solidFill>
                        <a:schemeClr val="accent4">
                          <a:lumMod val="75000"/>
                        </a:schemeClr>
                      </a:solidFill>
                    </a:rPr>
                    <a:t>Harvest</a:t>
                  </a:r>
                </a:p>
              </p:txBody>
            </p:sp>
            <p:sp>
              <p:nvSpPr>
                <p:cNvPr id="33" name="TextBox 32">
                  <a:extLst>
                    <a:ext uri="{FF2B5EF4-FFF2-40B4-BE49-F238E27FC236}">
                      <a16:creationId xmlns:a16="http://schemas.microsoft.com/office/drawing/2014/main" id="{65411109-34E9-483E-92F8-AD4E133591FE}"/>
                    </a:ext>
                  </a:extLst>
                </p:cNvPr>
                <p:cNvSpPr txBox="1"/>
                <p:nvPr/>
              </p:nvSpPr>
              <p:spPr>
                <a:xfrm>
                  <a:off x="6609281" y="3770739"/>
                  <a:ext cx="2106092" cy="895247"/>
                </a:xfrm>
                <a:prstGeom prst="rect">
                  <a:avLst/>
                </a:prstGeom>
                <a:noFill/>
              </p:spPr>
              <p:txBody>
                <a:bodyPr>
                  <a:spAutoFit/>
                </a:bodyPr>
                <a:lstStyle/>
                <a:p>
                  <a:pPr algn="ctr">
                    <a:defRPr/>
                  </a:pPr>
                  <a:r>
                    <a:rPr lang="en-GB" sz="800" b="1" dirty="0">
                      <a:solidFill>
                        <a:schemeClr val="accent4">
                          <a:lumMod val="75000"/>
                        </a:schemeClr>
                      </a:solidFill>
                    </a:rPr>
                    <a:t>Personal exploration</a:t>
                  </a:r>
                </a:p>
              </p:txBody>
            </p:sp>
            <p:sp>
              <p:nvSpPr>
                <p:cNvPr id="34" name="TextBox 33">
                  <a:extLst>
                    <a:ext uri="{FF2B5EF4-FFF2-40B4-BE49-F238E27FC236}">
                      <a16:creationId xmlns:a16="http://schemas.microsoft.com/office/drawing/2014/main" id="{DD5A1ADF-CB31-4C74-9749-55C42546532E}"/>
                    </a:ext>
                  </a:extLst>
                </p:cNvPr>
                <p:cNvSpPr txBox="1"/>
                <p:nvPr/>
              </p:nvSpPr>
              <p:spPr>
                <a:xfrm>
                  <a:off x="5033529" y="5040741"/>
                  <a:ext cx="1934398" cy="817171"/>
                </a:xfrm>
                <a:prstGeom prst="rect">
                  <a:avLst/>
                </a:prstGeom>
                <a:noFill/>
              </p:spPr>
              <p:txBody>
                <a:bodyPr>
                  <a:spAutoFit/>
                </a:bodyPr>
                <a:lstStyle/>
                <a:p>
                  <a:pPr algn="ctr">
                    <a:defRPr/>
                  </a:pPr>
                  <a:r>
                    <a:rPr lang="en-GB" sz="700" b="1" dirty="0">
                      <a:solidFill>
                        <a:schemeClr val="accent4">
                          <a:lumMod val="75000"/>
                        </a:schemeClr>
                      </a:solidFill>
                    </a:rPr>
                    <a:t>Opportunities for enquiry</a:t>
                  </a:r>
                </a:p>
              </p:txBody>
            </p:sp>
            <p:sp>
              <p:nvSpPr>
                <p:cNvPr id="35" name="TextBox 34">
                  <a:extLst>
                    <a:ext uri="{FF2B5EF4-FFF2-40B4-BE49-F238E27FC236}">
                      <a16:creationId xmlns:a16="http://schemas.microsoft.com/office/drawing/2014/main" id="{4D8404D4-52AF-4B52-A2DE-B589F19B172A}"/>
                    </a:ext>
                  </a:extLst>
                </p:cNvPr>
                <p:cNvSpPr txBox="1"/>
                <p:nvPr/>
              </p:nvSpPr>
              <p:spPr>
                <a:xfrm>
                  <a:off x="3186883" y="3427214"/>
                  <a:ext cx="3262152" cy="1514631"/>
                </a:xfrm>
                <a:prstGeom prst="rect">
                  <a:avLst/>
                </a:prstGeom>
                <a:noFill/>
              </p:spPr>
              <p:txBody>
                <a:bodyPr>
                  <a:spAutoFit/>
                </a:bodyPr>
                <a:lstStyle/>
                <a:p>
                  <a:pPr algn="ctr">
                    <a:defRPr/>
                  </a:pPr>
                  <a:r>
                    <a:rPr lang="en-GB" sz="800" b="1" dirty="0">
                      <a:solidFill>
                        <a:schemeClr val="accent4">
                          <a:lumMod val="75000"/>
                        </a:schemeClr>
                      </a:solidFill>
                    </a:rPr>
                    <a:t>Contextualisation (through a range of learning styles)</a:t>
                  </a:r>
                </a:p>
              </p:txBody>
            </p:sp>
            <p:sp>
              <p:nvSpPr>
                <p:cNvPr id="36" name="TextBox 35">
                  <a:extLst>
                    <a:ext uri="{FF2B5EF4-FFF2-40B4-BE49-F238E27FC236}">
                      <a16:creationId xmlns:a16="http://schemas.microsoft.com/office/drawing/2014/main" id="{061305A2-A177-41FB-972E-AF507240F2D3}"/>
                    </a:ext>
                  </a:extLst>
                </p:cNvPr>
                <p:cNvSpPr txBox="1"/>
                <p:nvPr/>
              </p:nvSpPr>
              <p:spPr>
                <a:xfrm>
                  <a:off x="3511190" y="1314015"/>
                  <a:ext cx="2300677" cy="895247"/>
                </a:xfrm>
                <a:prstGeom prst="rect">
                  <a:avLst/>
                </a:prstGeom>
                <a:noFill/>
              </p:spPr>
              <p:txBody>
                <a:bodyPr>
                  <a:spAutoFit/>
                </a:bodyPr>
                <a:lstStyle/>
                <a:p>
                  <a:pPr algn="ctr">
                    <a:defRPr/>
                  </a:pPr>
                  <a:r>
                    <a:rPr lang="en-GB" sz="800" b="1" dirty="0">
                      <a:solidFill>
                        <a:schemeClr val="accent4">
                          <a:lumMod val="75000"/>
                        </a:schemeClr>
                      </a:solidFill>
                    </a:rPr>
                    <a:t>Evidence of understanding</a:t>
                  </a:r>
                </a:p>
              </p:txBody>
            </p:sp>
          </p:grpSp>
        </p:grpSp>
      </p:grpSp>
      <p:grpSp>
        <p:nvGrpSpPr>
          <p:cNvPr id="39" name="Group 24">
            <a:extLst>
              <a:ext uri="{FF2B5EF4-FFF2-40B4-BE49-F238E27FC236}">
                <a16:creationId xmlns:a16="http://schemas.microsoft.com/office/drawing/2014/main" id="{A5D1D2AC-521C-4A55-BE76-3EF9C28E1C94}"/>
              </a:ext>
            </a:extLst>
          </p:cNvPr>
          <p:cNvGrpSpPr>
            <a:grpSpLocks/>
          </p:cNvGrpSpPr>
          <p:nvPr/>
        </p:nvGrpSpPr>
        <p:grpSpPr bwMode="auto">
          <a:xfrm>
            <a:off x="1630191" y="5658324"/>
            <a:ext cx="7436243" cy="3203221"/>
            <a:chOff x="428625" y="3465091"/>
            <a:chExt cx="5572125" cy="1919010"/>
          </a:xfrm>
        </p:grpSpPr>
        <p:grpSp>
          <p:nvGrpSpPr>
            <p:cNvPr id="40" name="Group 80">
              <a:extLst>
                <a:ext uri="{FF2B5EF4-FFF2-40B4-BE49-F238E27FC236}">
                  <a16:creationId xmlns:a16="http://schemas.microsoft.com/office/drawing/2014/main" id="{919FCFCA-C0D0-481F-B134-8FE31A46790D}"/>
                </a:ext>
              </a:extLst>
            </p:cNvPr>
            <p:cNvGrpSpPr>
              <a:grpSpLocks/>
            </p:cNvGrpSpPr>
            <p:nvPr/>
          </p:nvGrpSpPr>
          <p:grpSpPr bwMode="auto">
            <a:xfrm>
              <a:off x="428625" y="3465091"/>
              <a:ext cx="5572125" cy="1919010"/>
              <a:chOff x="428625" y="3727450"/>
              <a:chExt cx="5572125" cy="1368291"/>
            </a:xfrm>
          </p:grpSpPr>
          <p:sp>
            <p:nvSpPr>
              <p:cNvPr id="50" name="Rounded Rectangle 81">
                <a:extLst>
                  <a:ext uri="{FF2B5EF4-FFF2-40B4-BE49-F238E27FC236}">
                    <a16:creationId xmlns:a16="http://schemas.microsoft.com/office/drawing/2014/main" id="{3781D589-E900-4D19-B491-E97515BF4BB9}"/>
                  </a:ext>
                </a:extLst>
              </p:cNvPr>
              <p:cNvSpPr/>
              <p:nvPr/>
            </p:nvSpPr>
            <p:spPr>
              <a:xfrm rot="5400000">
                <a:off x="181243" y="4111911"/>
                <a:ext cx="1223426" cy="585787"/>
              </a:xfrm>
              <a:prstGeom prst="roundRect">
                <a:avLst/>
              </a:prstGeom>
              <a:solidFill>
                <a:srgbClr val="BF9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51" name="TextBox 50">
                <a:extLst>
                  <a:ext uri="{FF2B5EF4-FFF2-40B4-BE49-F238E27FC236}">
                    <a16:creationId xmlns:a16="http://schemas.microsoft.com/office/drawing/2014/main" id="{5913EC80-EF9B-48A5-A813-5DE087CC0120}"/>
                  </a:ext>
                </a:extLst>
              </p:cNvPr>
              <p:cNvSpPr txBox="1"/>
              <p:nvPr/>
            </p:nvSpPr>
            <p:spPr bwMode="auto">
              <a:xfrm>
                <a:off x="533548" y="3840148"/>
                <a:ext cx="599620" cy="1045757"/>
              </a:xfrm>
              <a:prstGeom prst="rect">
                <a:avLst/>
              </a:prstGeom>
              <a:noFill/>
              <a:ln>
                <a:noFill/>
                <a:prstDash val="dash"/>
              </a:ln>
            </p:spPr>
            <p:txBody>
              <a:bodyPr vert="vert270">
                <a:spAutoFit/>
              </a:bodyPr>
              <a:lstStyle/>
              <a:p>
                <a:pPr algn="ctr">
                  <a:defRPr/>
                </a:pPr>
                <a:r>
                  <a:rPr lang="en-GB" sz="2000" b="1" dirty="0">
                    <a:latin typeface="Tahoma" panose="020B0604030504040204" pitchFamily="34" charset="0"/>
                    <a:ea typeface="Tahoma" panose="020B0604030504040204" pitchFamily="34" charset="0"/>
                    <a:cs typeface="Tahoma" panose="020B0604030504040204" pitchFamily="34" charset="0"/>
                  </a:rPr>
                  <a:t>Areas Of </a:t>
                </a:r>
              </a:p>
              <a:p>
                <a:pPr algn="ctr">
                  <a:defRPr/>
                </a:pPr>
                <a:r>
                  <a:rPr lang="en-GB" sz="2000" b="1" dirty="0">
                    <a:latin typeface="Tahoma" panose="020B0604030504040204" pitchFamily="34" charset="0"/>
                    <a:ea typeface="Tahoma" panose="020B0604030504040204" pitchFamily="34" charset="0"/>
                    <a:cs typeface="Tahoma" panose="020B0604030504040204" pitchFamily="34" charset="0"/>
                  </a:rPr>
                  <a:t>Learning</a:t>
                </a:r>
              </a:p>
            </p:txBody>
          </p:sp>
          <p:sp>
            <p:nvSpPr>
              <p:cNvPr id="52" name="Rounded Rectangle 83">
                <a:extLst>
                  <a:ext uri="{FF2B5EF4-FFF2-40B4-BE49-F238E27FC236}">
                    <a16:creationId xmlns:a16="http://schemas.microsoft.com/office/drawing/2014/main" id="{3F24297B-6E00-49AB-B62F-390A586811FE}"/>
                  </a:ext>
                </a:extLst>
              </p:cNvPr>
              <p:cNvSpPr/>
              <p:nvPr/>
            </p:nvSpPr>
            <p:spPr>
              <a:xfrm>
                <a:off x="428625" y="3727450"/>
                <a:ext cx="5572125" cy="1368291"/>
              </a:xfrm>
              <a:prstGeom prst="round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grpSp>
            <p:nvGrpSpPr>
              <p:cNvPr id="53" name="Group 52">
                <a:extLst>
                  <a:ext uri="{FF2B5EF4-FFF2-40B4-BE49-F238E27FC236}">
                    <a16:creationId xmlns:a16="http://schemas.microsoft.com/office/drawing/2014/main" id="{D4C2AB20-81C2-46C4-BBA5-953C4F824964}"/>
                  </a:ext>
                </a:extLst>
              </p:cNvPr>
              <p:cNvGrpSpPr/>
              <p:nvPr/>
            </p:nvGrpSpPr>
            <p:grpSpPr>
              <a:xfrm>
                <a:off x="1243012" y="3791960"/>
                <a:ext cx="4637087" cy="815149"/>
                <a:chOff x="1243013" y="3863400"/>
                <a:chExt cx="2499186" cy="815149"/>
              </a:xfrm>
              <a:solidFill>
                <a:schemeClr val="accent4">
                  <a:lumMod val="60000"/>
                  <a:lumOff val="40000"/>
                </a:schemeClr>
              </a:solidFill>
            </p:grpSpPr>
            <p:sp>
              <p:nvSpPr>
                <p:cNvPr id="57" name="Rounded Rectangle 115">
                  <a:extLst>
                    <a:ext uri="{FF2B5EF4-FFF2-40B4-BE49-F238E27FC236}">
                      <a16:creationId xmlns:a16="http://schemas.microsoft.com/office/drawing/2014/main" id="{B4006CB9-42FD-41FB-8B0F-C03D2E8159BC}"/>
                    </a:ext>
                  </a:extLst>
                </p:cNvPr>
                <p:cNvSpPr/>
                <p:nvPr/>
              </p:nvSpPr>
              <p:spPr bwMode="auto">
                <a:xfrm>
                  <a:off x="1243013" y="3863400"/>
                  <a:ext cx="810650" cy="387181"/>
                </a:xfrm>
                <a:prstGeom prst="roundRect">
                  <a:avLst/>
                </a:prstGeom>
                <a:solidFill>
                  <a:srgbClr val="BF9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58" name="Rounded Rectangle 112">
                  <a:extLst>
                    <a:ext uri="{FF2B5EF4-FFF2-40B4-BE49-F238E27FC236}">
                      <a16:creationId xmlns:a16="http://schemas.microsoft.com/office/drawing/2014/main" id="{2FFFC999-AA80-4498-80EB-480D01532596}"/>
                    </a:ext>
                  </a:extLst>
                </p:cNvPr>
                <p:cNvSpPr/>
                <p:nvPr/>
              </p:nvSpPr>
              <p:spPr bwMode="auto">
                <a:xfrm>
                  <a:off x="2088862" y="3865409"/>
                  <a:ext cx="810650" cy="387181"/>
                </a:xfrm>
                <a:prstGeom prst="roundRect">
                  <a:avLst/>
                </a:prstGeom>
                <a:solidFill>
                  <a:srgbClr val="BF9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59" name="Rounded Rectangle 109">
                  <a:extLst>
                    <a:ext uri="{FF2B5EF4-FFF2-40B4-BE49-F238E27FC236}">
                      <a16:creationId xmlns:a16="http://schemas.microsoft.com/office/drawing/2014/main" id="{BAA6232F-D9E8-4F3E-A433-36A5D9562036}"/>
                    </a:ext>
                  </a:extLst>
                </p:cNvPr>
                <p:cNvSpPr/>
                <p:nvPr/>
              </p:nvSpPr>
              <p:spPr bwMode="auto">
                <a:xfrm>
                  <a:off x="2929498" y="3871068"/>
                  <a:ext cx="810650" cy="387181"/>
                </a:xfrm>
                <a:prstGeom prst="roundRect">
                  <a:avLst/>
                </a:prstGeom>
                <a:solidFill>
                  <a:srgbClr val="BF9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60" name="Rounded Rectangle 105">
                  <a:extLst>
                    <a:ext uri="{FF2B5EF4-FFF2-40B4-BE49-F238E27FC236}">
                      <a16:creationId xmlns:a16="http://schemas.microsoft.com/office/drawing/2014/main" id="{CFDF6160-FF16-42E8-BABC-31F713E53A45}"/>
                    </a:ext>
                  </a:extLst>
                </p:cNvPr>
                <p:cNvSpPr/>
                <p:nvPr/>
              </p:nvSpPr>
              <p:spPr bwMode="auto">
                <a:xfrm>
                  <a:off x="1243013" y="4289594"/>
                  <a:ext cx="810650" cy="387181"/>
                </a:xfrm>
                <a:prstGeom prst="roundRect">
                  <a:avLst/>
                </a:prstGeom>
                <a:solidFill>
                  <a:srgbClr val="BF9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61" name="Rounded Rectangle 102">
                  <a:extLst>
                    <a:ext uri="{FF2B5EF4-FFF2-40B4-BE49-F238E27FC236}">
                      <a16:creationId xmlns:a16="http://schemas.microsoft.com/office/drawing/2014/main" id="{4FF735A2-3DEC-4745-A99C-431E046C18E1}"/>
                    </a:ext>
                  </a:extLst>
                </p:cNvPr>
                <p:cNvSpPr/>
                <p:nvPr/>
              </p:nvSpPr>
              <p:spPr bwMode="auto">
                <a:xfrm>
                  <a:off x="2080137" y="4291368"/>
                  <a:ext cx="810650" cy="387181"/>
                </a:xfrm>
                <a:prstGeom prst="roundRect">
                  <a:avLst/>
                </a:prstGeom>
                <a:solidFill>
                  <a:srgbClr val="BF9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62" name="Rounded Rectangle 99">
                  <a:extLst>
                    <a:ext uri="{FF2B5EF4-FFF2-40B4-BE49-F238E27FC236}">
                      <a16:creationId xmlns:a16="http://schemas.microsoft.com/office/drawing/2014/main" id="{6C08D4DB-617B-44AD-8A66-D536EFB84731}"/>
                    </a:ext>
                  </a:extLst>
                </p:cNvPr>
                <p:cNvSpPr/>
                <p:nvPr/>
              </p:nvSpPr>
              <p:spPr bwMode="auto">
                <a:xfrm>
                  <a:off x="2931549" y="4288885"/>
                  <a:ext cx="810650" cy="387181"/>
                </a:xfrm>
                <a:prstGeom prst="roundRect">
                  <a:avLst/>
                </a:prstGeom>
                <a:solidFill>
                  <a:srgbClr val="BF9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grpSp>
          <p:grpSp>
            <p:nvGrpSpPr>
              <p:cNvPr id="54" name="Group 20">
                <a:extLst>
                  <a:ext uri="{FF2B5EF4-FFF2-40B4-BE49-F238E27FC236}">
                    <a16:creationId xmlns:a16="http://schemas.microsoft.com/office/drawing/2014/main" id="{98B5955F-5D77-450C-89F0-4144A2E41DA4}"/>
                  </a:ext>
                </a:extLst>
              </p:cNvPr>
              <p:cNvGrpSpPr>
                <a:grpSpLocks/>
              </p:cNvGrpSpPr>
              <p:nvPr/>
            </p:nvGrpSpPr>
            <p:grpSpPr bwMode="auto">
              <a:xfrm>
                <a:off x="1266722" y="4641907"/>
                <a:ext cx="4610203" cy="367820"/>
                <a:chOff x="1266722" y="4641907"/>
                <a:chExt cx="4610203" cy="367820"/>
              </a:xfrm>
            </p:grpSpPr>
            <p:sp>
              <p:nvSpPr>
                <p:cNvPr id="55" name="TextBox 25">
                  <a:extLst>
                    <a:ext uri="{FF2B5EF4-FFF2-40B4-BE49-F238E27FC236}">
                      <a16:creationId xmlns:a16="http://schemas.microsoft.com/office/drawing/2014/main" id="{A560D964-7622-4EFF-BF6B-DD0A5C6C74DB}"/>
                    </a:ext>
                  </a:extLst>
                </p:cNvPr>
                <p:cNvSpPr txBox="1">
                  <a:spLocks noChangeArrowheads="1"/>
                </p:cNvSpPr>
                <p:nvPr/>
              </p:nvSpPr>
              <p:spPr bwMode="auto">
                <a:xfrm>
                  <a:off x="1266722" y="4649853"/>
                  <a:ext cx="4576486" cy="354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GB" altLang="en-US" sz="1200" dirty="0">
                      <a:latin typeface="Tahoma" panose="020B0604030504040204" pitchFamily="34" charset="0"/>
                      <a:ea typeface="Tahoma" panose="020B0604030504040204" pitchFamily="34" charset="0"/>
                      <a:cs typeface="Tahoma" panose="020B0604030504040204" pitchFamily="34" charset="0"/>
                    </a:rPr>
                    <a:t>  EHCP outcomes, Zones Of Regulation strategies and, where appropriate, SCERTS are embedded throughout, along with ‘Computing’, ‘Makaton’ and ‘Key Skills.’  Learning areas are ‘timetabled’ in line with individual pupil need.  Pupils experience a ‘rolling’ combination of ‘discrete’ and ‘theme’ based learning</a:t>
                  </a:r>
                </a:p>
              </p:txBody>
            </p:sp>
            <p:sp>
              <p:nvSpPr>
                <p:cNvPr id="56" name="Rounded Rectangle 87">
                  <a:extLst>
                    <a:ext uri="{FF2B5EF4-FFF2-40B4-BE49-F238E27FC236}">
                      <a16:creationId xmlns:a16="http://schemas.microsoft.com/office/drawing/2014/main" id="{961CAA63-2860-4710-B9EF-F9A7737BE462}"/>
                    </a:ext>
                  </a:extLst>
                </p:cNvPr>
                <p:cNvSpPr/>
                <p:nvPr/>
              </p:nvSpPr>
              <p:spPr>
                <a:xfrm>
                  <a:off x="1270000" y="4641907"/>
                  <a:ext cx="4606925" cy="367820"/>
                </a:xfrm>
                <a:prstGeom prst="roundRect">
                  <a:avLst/>
                </a:prstGeom>
                <a:noFill/>
                <a:ln w="254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grpSp>
        </p:grpSp>
        <p:grpSp>
          <p:nvGrpSpPr>
            <p:cNvPr id="41" name="Group 23">
              <a:extLst>
                <a:ext uri="{FF2B5EF4-FFF2-40B4-BE49-F238E27FC236}">
                  <a16:creationId xmlns:a16="http://schemas.microsoft.com/office/drawing/2014/main" id="{BD5058B3-4709-4B54-B24A-D6EA67018434}"/>
                </a:ext>
              </a:extLst>
            </p:cNvPr>
            <p:cNvGrpSpPr>
              <a:grpSpLocks/>
            </p:cNvGrpSpPr>
            <p:nvPr/>
          </p:nvGrpSpPr>
          <p:grpSpPr bwMode="auto">
            <a:xfrm>
              <a:off x="1270775" y="3547799"/>
              <a:ext cx="4576468" cy="1102158"/>
              <a:chOff x="1270775" y="3547799"/>
              <a:chExt cx="4576468" cy="1102158"/>
            </a:xfrm>
          </p:grpSpPr>
          <p:sp>
            <p:nvSpPr>
              <p:cNvPr id="43" name="TextBox 21">
                <a:extLst>
                  <a:ext uri="{FF2B5EF4-FFF2-40B4-BE49-F238E27FC236}">
                    <a16:creationId xmlns:a16="http://schemas.microsoft.com/office/drawing/2014/main" id="{E43F98DE-6580-4CAE-8880-15DD1B298C65}"/>
                  </a:ext>
                </a:extLst>
              </p:cNvPr>
              <p:cNvSpPr txBox="1">
                <a:spLocks noChangeArrowheads="1"/>
              </p:cNvSpPr>
              <p:nvPr/>
            </p:nvSpPr>
            <p:spPr bwMode="auto">
              <a:xfrm>
                <a:off x="2840196" y="3550133"/>
                <a:ext cx="1443493" cy="387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GB" altLang="en-US" sz="1200" b="1" dirty="0">
                    <a:latin typeface="Tahoma" panose="020B0604030504040204" pitchFamily="34" charset="0"/>
                    <a:ea typeface="Tahoma" panose="020B0604030504040204" pitchFamily="34" charset="0"/>
                    <a:cs typeface="Tahoma" panose="020B0604030504040204" pitchFamily="34" charset="0"/>
                  </a:rPr>
                  <a:t>Communication, Language And Literacy </a:t>
                </a:r>
              </a:p>
              <a:p>
                <a:pPr algn="ctr">
                  <a:lnSpc>
                    <a:spcPct val="100000"/>
                  </a:lnSpc>
                  <a:spcBef>
                    <a:spcPct val="0"/>
                  </a:spcBef>
                  <a:buFontTx/>
                  <a:buNone/>
                </a:pPr>
                <a:r>
                  <a:rPr lang="en-GB" altLang="en-US" sz="1200" dirty="0">
                    <a:latin typeface="Tahoma" panose="020B0604030504040204" pitchFamily="34" charset="0"/>
                    <a:ea typeface="Tahoma" panose="020B0604030504040204" pitchFamily="34" charset="0"/>
                    <a:cs typeface="Tahoma" panose="020B0604030504040204" pitchFamily="34" charset="0"/>
                  </a:rPr>
                  <a:t>(English)</a:t>
                </a:r>
              </a:p>
            </p:txBody>
          </p:sp>
          <p:sp>
            <p:nvSpPr>
              <p:cNvPr id="44" name="TextBox 21">
                <a:extLst>
                  <a:ext uri="{FF2B5EF4-FFF2-40B4-BE49-F238E27FC236}">
                    <a16:creationId xmlns:a16="http://schemas.microsoft.com/office/drawing/2014/main" id="{2960AA13-E28D-43EC-970B-E39BDE46E7E7}"/>
                  </a:ext>
                </a:extLst>
              </p:cNvPr>
              <p:cNvSpPr txBox="1">
                <a:spLocks noChangeArrowheads="1"/>
              </p:cNvSpPr>
              <p:nvPr/>
            </p:nvSpPr>
            <p:spPr bwMode="auto">
              <a:xfrm>
                <a:off x="4399945" y="3556707"/>
                <a:ext cx="1443493" cy="497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GB" altLang="en-US" sz="1200" b="1" dirty="0">
                    <a:latin typeface="Tahoma" panose="020B0604030504040204" pitchFamily="34" charset="0"/>
                    <a:ea typeface="Tahoma" panose="020B0604030504040204" pitchFamily="34" charset="0"/>
                    <a:cs typeface="Tahoma" panose="020B0604030504040204" pitchFamily="34" charset="0"/>
                  </a:rPr>
                  <a:t>Numeracy, Thinking Skills, Problem Solving </a:t>
                </a:r>
              </a:p>
              <a:p>
                <a:pPr algn="ctr">
                  <a:lnSpc>
                    <a:spcPct val="100000"/>
                  </a:lnSpc>
                  <a:spcBef>
                    <a:spcPct val="0"/>
                  </a:spcBef>
                  <a:buFontTx/>
                  <a:buNone/>
                </a:pPr>
                <a:r>
                  <a:rPr lang="en-GB" altLang="en-US" sz="1200" dirty="0">
                    <a:latin typeface="Tahoma" panose="020B0604030504040204" pitchFamily="34" charset="0"/>
                    <a:ea typeface="Tahoma" panose="020B0604030504040204" pitchFamily="34" charset="0"/>
                    <a:cs typeface="Tahoma" panose="020B0604030504040204" pitchFamily="34" charset="0"/>
                  </a:rPr>
                  <a:t>(Maths)</a:t>
                </a:r>
              </a:p>
            </p:txBody>
          </p:sp>
          <p:grpSp>
            <p:nvGrpSpPr>
              <p:cNvPr id="45" name="Group 22">
                <a:extLst>
                  <a:ext uri="{FF2B5EF4-FFF2-40B4-BE49-F238E27FC236}">
                    <a16:creationId xmlns:a16="http://schemas.microsoft.com/office/drawing/2014/main" id="{FFD72601-BD2B-4DAA-915C-8358B98A7B41}"/>
                  </a:ext>
                </a:extLst>
              </p:cNvPr>
              <p:cNvGrpSpPr>
                <a:grpSpLocks/>
              </p:cNvGrpSpPr>
              <p:nvPr/>
            </p:nvGrpSpPr>
            <p:grpSpPr bwMode="auto">
              <a:xfrm>
                <a:off x="1270775" y="3547799"/>
                <a:ext cx="1443493" cy="989465"/>
                <a:chOff x="1270775" y="3547799"/>
                <a:chExt cx="1443493" cy="989465"/>
              </a:xfrm>
            </p:grpSpPr>
            <p:sp>
              <p:nvSpPr>
                <p:cNvPr id="48" name="TextBox 21">
                  <a:extLst>
                    <a:ext uri="{FF2B5EF4-FFF2-40B4-BE49-F238E27FC236}">
                      <a16:creationId xmlns:a16="http://schemas.microsoft.com/office/drawing/2014/main" id="{4E144440-5D31-433F-B699-B2CCA92A6A6F}"/>
                    </a:ext>
                  </a:extLst>
                </p:cNvPr>
                <p:cNvSpPr txBox="1">
                  <a:spLocks noChangeArrowheads="1"/>
                </p:cNvSpPr>
                <p:nvPr/>
              </p:nvSpPr>
              <p:spPr bwMode="auto">
                <a:xfrm>
                  <a:off x="1270775" y="3547799"/>
                  <a:ext cx="1443493" cy="276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GB" altLang="en-US" sz="1200" b="1" dirty="0">
                      <a:latin typeface="Tahoma" panose="020B0604030504040204" pitchFamily="34" charset="0"/>
                      <a:ea typeface="Tahoma" panose="020B0604030504040204" pitchFamily="34" charset="0"/>
                      <a:cs typeface="Tahoma" panose="020B0604030504040204" pitchFamily="34" charset="0"/>
                    </a:rPr>
                    <a:t>PSED</a:t>
                  </a:r>
                </a:p>
                <a:p>
                  <a:pPr algn="ctr">
                    <a:lnSpc>
                      <a:spcPct val="100000"/>
                    </a:lnSpc>
                    <a:spcBef>
                      <a:spcPct val="0"/>
                    </a:spcBef>
                    <a:buFontTx/>
                    <a:buNone/>
                  </a:pPr>
                  <a:r>
                    <a:rPr lang="en-GB" altLang="en-US" sz="1200" dirty="0">
                      <a:latin typeface="Tahoma" panose="020B0604030504040204" pitchFamily="34" charset="0"/>
                      <a:ea typeface="Tahoma" panose="020B0604030504040204" pitchFamily="34" charset="0"/>
                      <a:cs typeface="Tahoma" panose="020B0604030504040204" pitchFamily="34" charset="0"/>
                    </a:rPr>
                    <a:t>(Citizenship, PSHE, RE)</a:t>
                  </a:r>
                </a:p>
              </p:txBody>
            </p:sp>
            <p:sp>
              <p:nvSpPr>
                <p:cNvPr id="49" name="TextBox 21">
                  <a:extLst>
                    <a:ext uri="{FF2B5EF4-FFF2-40B4-BE49-F238E27FC236}">
                      <a16:creationId xmlns:a16="http://schemas.microsoft.com/office/drawing/2014/main" id="{066D502F-6D73-42C9-8A5E-7A52B77819F2}"/>
                    </a:ext>
                  </a:extLst>
                </p:cNvPr>
                <p:cNvSpPr txBox="1">
                  <a:spLocks noChangeArrowheads="1"/>
                </p:cNvSpPr>
                <p:nvPr/>
              </p:nvSpPr>
              <p:spPr bwMode="auto">
                <a:xfrm>
                  <a:off x="1270775" y="4150055"/>
                  <a:ext cx="1443493" cy="387209"/>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GB" altLang="en-US" sz="1200" b="1" dirty="0">
                      <a:latin typeface="Tahoma" panose="020B0604030504040204" pitchFamily="34" charset="0"/>
                      <a:ea typeface="Tahoma" panose="020B0604030504040204" pitchFamily="34" charset="0"/>
                      <a:cs typeface="Tahoma" panose="020B0604030504040204" pitchFamily="34" charset="0"/>
                    </a:rPr>
                    <a:t>Creative Development</a:t>
                  </a:r>
                </a:p>
                <a:p>
                  <a:pPr algn="ctr">
                    <a:lnSpc>
                      <a:spcPct val="100000"/>
                    </a:lnSpc>
                    <a:spcBef>
                      <a:spcPct val="0"/>
                    </a:spcBef>
                    <a:buFontTx/>
                    <a:buNone/>
                  </a:pPr>
                  <a:r>
                    <a:rPr lang="en-GB" altLang="en-US" sz="1200" dirty="0">
                      <a:latin typeface="Tahoma" panose="020B0604030504040204" pitchFamily="34" charset="0"/>
                      <a:ea typeface="Tahoma" panose="020B0604030504040204" pitchFamily="34" charset="0"/>
                      <a:cs typeface="Tahoma" panose="020B0604030504040204" pitchFamily="34" charset="0"/>
                    </a:rPr>
                    <a:t>(Art and Design, Music, Design And Technology)</a:t>
                  </a:r>
                </a:p>
              </p:txBody>
            </p:sp>
          </p:grpSp>
          <p:sp>
            <p:nvSpPr>
              <p:cNvPr id="46" name="TextBox 21">
                <a:extLst>
                  <a:ext uri="{FF2B5EF4-FFF2-40B4-BE49-F238E27FC236}">
                    <a16:creationId xmlns:a16="http://schemas.microsoft.com/office/drawing/2014/main" id="{7CACAB1E-38B4-45DD-971E-CD1C4395D396}"/>
                  </a:ext>
                </a:extLst>
              </p:cNvPr>
              <p:cNvSpPr txBox="1">
                <a:spLocks noChangeArrowheads="1"/>
              </p:cNvSpPr>
              <p:nvPr/>
            </p:nvSpPr>
            <p:spPr bwMode="auto">
              <a:xfrm>
                <a:off x="2824007" y="4152117"/>
                <a:ext cx="1423954" cy="497840"/>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GB" altLang="en-US" sz="1200" b="1" dirty="0">
                    <a:latin typeface="Tahoma" panose="020B0604030504040204" pitchFamily="34" charset="0"/>
                    <a:ea typeface="Tahoma" panose="020B0604030504040204" pitchFamily="34" charset="0"/>
                    <a:cs typeface="Tahoma" panose="020B0604030504040204" pitchFamily="34" charset="0"/>
                  </a:rPr>
                  <a:t>Knowledge And Understanding Of The World </a:t>
                </a:r>
                <a:r>
                  <a:rPr lang="en-GB" altLang="en-US" sz="1200" dirty="0">
                    <a:latin typeface="Tahoma" panose="020B0604030504040204" pitchFamily="34" charset="0"/>
                    <a:ea typeface="Tahoma" panose="020B0604030504040204" pitchFamily="34" charset="0"/>
                    <a:cs typeface="Tahoma" panose="020B0604030504040204" pitchFamily="34" charset="0"/>
                  </a:rPr>
                  <a:t>(History, Geography, Science)</a:t>
                </a:r>
              </a:p>
            </p:txBody>
          </p:sp>
          <p:sp>
            <p:nvSpPr>
              <p:cNvPr id="47" name="TextBox 21">
                <a:extLst>
                  <a:ext uri="{FF2B5EF4-FFF2-40B4-BE49-F238E27FC236}">
                    <a16:creationId xmlns:a16="http://schemas.microsoft.com/office/drawing/2014/main" id="{4D1C2AA2-B58C-4156-99BB-5EB5DF9AED36}"/>
                  </a:ext>
                </a:extLst>
              </p:cNvPr>
              <p:cNvSpPr txBox="1">
                <a:spLocks noChangeArrowheads="1"/>
              </p:cNvSpPr>
              <p:nvPr/>
            </p:nvSpPr>
            <p:spPr bwMode="auto">
              <a:xfrm>
                <a:off x="4403750" y="4149231"/>
                <a:ext cx="1443493" cy="276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GB" altLang="en-US" sz="1200" b="1" dirty="0">
                    <a:latin typeface="Tahoma" panose="020B0604030504040204" pitchFamily="34" charset="0"/>
                    <a:ea typeface="Tahoma" panose="020B0604030504040204" pitchFamily="34" charset="0"/>
                    <a:cs typeface="Tahoma" panose="020B0604030504040204" pitchFamily="34" charset="0"/>
                  </a:rPr>
                  <a:t>Physical Development </a:t>
                </a:r>
              </a:p>
              <a:p>
                <a:pPr algn="ctr">
                  <a:lnSpc>
                    <a:spcPct val="100000"/>
                  </a:lnSpc>
                  <a:spcBef>
                    <a:spcPct val="0"/>
                  </a:spcBef>
                  <a:buFontTx/>
                  <a:buNone/>
                </a:pPr>
                <a:r>
                  <a:rPr lang="en-GB" altLang="en-US" sz="1200" dirty="0">
                    <a:latin typeface="Tahoma" panose="020B0604030504040204" pitchFamily="34" charset="0"/>
                    <a:ea typeface="Tahoma" panose="020B0604030504040204" pitchFamily="34" charset="0"/>
                    <a:cs typeface="Tahoma" panose="020B0604030504040204" pitchFamily="34" charset="0"/>
                  </a:rPr>
                  <a:t>(PE)</a:t>
                </a:r>
              </a:p>
            </p:txBody>
          </p:sp>
        </p:grpSp>
      </p:grpSp>
      <p:grpSp>
        <p:nvGrpSpPr>
          <p:cNvPr id="63" name="Group 5">
            <a:extLst>
              <a:ext uri="{FF2B5EF4-FFF2-40B4-BE49-F238E27FC236}">
                <a16:creationId xmlns:a16="http://schemas.microsoft.com/office/drawing/2014/main" id="{46230E50-EBA6-4C45-8EDD-7F4B6184A76D}"/>
              </a:ext>
            </a:extLst>
          </p:cNvPr>
          <p:cNvGrpSpPr>
            <a:grpSpLocks/>
          </p:cNvGrpSpPr>
          <p:nvPr/>
        </p:nvGrpSpPr>
        <p:grpSpPr bwMode="auto">
          <a:xfrm>
            <a:off x="9216854" y="7134089"/>
            <a:ext cx="7436243" cy="1738061"/>
            <a:chOff x="6113463" y="4349748"/>
            <a:chExt cx="5572125" cy="1041346"/>
          </a:xfrm>
        </p:grpSpPr>
        <p:grpSp>
          <p:nvGrpSpPr>
            <p:cNvPr id="64" name="Group 17">
              <a:extLst>
                <a:ext uri="{FF2B5EF4-FFF2-40B4-BE49-F238E27FC236}">
                  <a16:creationId xmlns:a16="http://schemas.microsoft.com/office/drawing/2014/main" id="{DF0827BA-76A8-45EF-AB21-974C3C671901}"/>
                </a:ext>
              </a:extLst>
            </p:cNvPr>
            <p:cNvGrpSpPr>
              <a:grpSpLocks/>
            </p:cNvGrpSpPr>
            <p:nvPr/>
          </p:nvGrpSpPr>
          <p:grpSpPr bwMode="auto">
            <a:xfrm>
              <a:off x="6113463" y="4349748"/>
              <a:ext cx="5572125" cy="1041346"/>
              <a:chOff x="6113461" y="4349852"/>
              <a:chExt cx="5572125" cy="1041288"/>
            </a:xfrm>
          </p:grpSpPr>
          <p:sp>
            <p:nvSpPr>
              <p:cNvPr id="66" name="Rounded Rectangle 21514">
                <a:extLst>
                  <a:ext uri="{FF2B5EF4-FFF2-40B4-BE49-F238E27FC236}">
                    <a16:creationId xmlns:a16="http://schemas.microsoft.com/office/drawing/2014/main" id="{A7648CB9-B3B8-4BB1-81B8-0F85733D112E}"/>
                  </a:ext>
                </a:extLst>
              </p:cNvPr>
              <p:cNvSpPr/>
              <p:nvPr/>
            </p:nvSpPr>
            <p:spPr bwMode="auto">
              <a:xfrm>
                <a:off x="6932611" y="4408584"/>
                <a:ext cx="4676775" cy="914301"/>
              </a:xfrm>
              <a:prstGeom prst="roundRect">
                <a:avLst/>
              </a:prstGeom>
              <a:solidFill>
                <a:srgbClr val="BF9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grpSp>
            <p:nvGrpSpPr>
              <p:cNvPr id="67" name="Group 16">
                <a:extLst>
                  <a:ext uri="{FF2B5EF4-FFF2-40B4-BE49-F238E27FC236}">
                    <a16:creationId xmlns:a16="http://schemas.microsoft.com/office/drawing/2014/main" id="{20EECC3A-C11E-48CA-9746-5E359BD2CBD9}"/>
                  </a:ext>
                </a:extLst>
              </p:cNvPr>
              <p:cNvGrpSpPr>
                <a:grpSpLocks/>
              </p:cNvGrpSpPr>
              <p:nvPr/>
            </p:nvGrpSpPr>
            <p:grpSpPr bwMode="auto">
              <a:xfrm>
                <a:off x="6113461" y="4349852"/>
                <a:ext cx="5572125" cy="1041288"/>
                <a:chOff x="6113461" y="4349852"/>
                <a:chExt cx="5572125" cy="1041288"/>
              </a:xfrm>
            </p:grpSpPr>
            <p:grpSp>
              <p:nvGrpSpPr>
                <p:cNvPr id="68" name="Group 67">
                  <a:extLst>
                    <a:ext uri="{FF2B5EF4-FFF2-40B4-BE49-F238E27FC236}">
                      <a16:creationId xmlns:a16="http://schemas.microsoft.com/office/drawing/2014/main" id="{08BEE911-E8E5-4A0A-AADB-9C299468E701}"/>
                    </a:ext>
                  </a:extLst>
                </p:cNvPr>
                <p:cNvGrpSpPr/>
                <p:nvPr/>
              </p:nvGrpSpPr>
              <p:grpSpPr>
                <a:xfrm>
                  <a:off x="6253058" y="4400238"/>
                  <a:ext cx="585788" cy="922499"/>
                  <a:chOff x="1107282" y="2322660"/>
                  <a:chExt cx="585788" cy="1914525"/>
                </a:xfrm>
                <a:solidFill>
                  <a:schemeClr val="accent4">
                    <a:lumMod val="75000"/>
                  </a:schemeClr>
                </a:solidFill>
              </p:grpSpPr>
              <p:sp>
                <p:nvSpPr>
                  <p:cNvPr id="75" name="Rounded Rectangle 128">
                    <a:extLst>
                      <a:ext uri="{FF2B5EF4-FFF2-40B4-BE49-F238E27FC236}">
                        <a16:creationId xmlns:a16="http://schemas.microsoft.com/office/drawing/2014/main" id="{281FF1A8-CB78-4A5E-B415-16D8687890EC}"/>
                      </a:ext>
                    </a:extLst>
                  </p:cNvPr>
                  <p:cNvSpPr/>
                  <p:nvPr/>
                </p:nvSpPr>
                <p:spPr>
                  <a:xfrm rot="5400000">
                    <a:off x="442913" y="2987029"/>
                    <a:ext cx="1914525" cy="585788"/>
                  </a:xfrm>
                  <a:prstGeom prst="roundRect">
                    <a:avLst/>
                  </a:prstGeom>
                  <a:solidFill>
                    <a:srgbClr val="BF9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76" name="TextBox 75">
                    <a:extLst>
                      <a:ext uri="{FF2B5EF4-FFF2-40B4-BE49-F238E27FC236}">
                        <a16:creationId xmlns:a16="http://schemas.microsoft.com/office/drawing/2014/main" id="{A3210693-D689-4E44-8095-0AD858A57ACA}"/>
                      </a:ext>
                    </a:extLst>
                  </p:cNvPr>
                  <p:cNvSpPr txBox="1"/>
                  <p:nvPr/>
                </p:nvSpPr>
                <p:spPr bwMode="auto">
                  <a:xfrm>
                    <a:off x="1126478" y="2402831"/>
                    <a:ext cx="368997" cy="1754190"/>
                  </a:xfrm>
                  <a:prstGeom prst="rect">
                    <a:avLst/>
                  </a:prstGeom>
                  <a:noFill/>
                  <a:ln>
                    <a:noFill/>
                    <a:prstDash val="dash"/>
                  </a:ln>
                </p:spPr>
                <p:txBody>
                  <a:bodyPr vert="vert270">
                    <a:spAutoFit/>
                  </a:bodyPr>
                  <a:lstStyle/>
                  <a:p>
                    <a:pPr algn="ctr">
                      <a:defRPr/>
                    </a:pPr>
                    <a:r>
                      <a:rPr lang="en-GB" sz="2000" b="1" dirty="0">
                        <a:latin typeface="Tahoma" panose="020B0604030504040204" pitchFamily="34" charset="0"/>
                        <a:ea typeface="Tahoma" panose="020B0604030504040204" pitchFamily="34" charset="0"/>
                        <a:cs typeface="Tahoma" panose="020B0604030504040204" pitchFamily="34" charset="0"/>
                      </a:rPr>
                      <a:t>‘+’</a:t>
                    </a:r>
                  </a:p>
                </p:txBody>
              </p:sp>
            </p:grpSp>
            <p:sp>
              <p:nvSpPr>
                <p:cNvPr id="69" name="Rounded Rectangle 130">
                  <a:extLst>
                    <a:ext uri="{FF2B5EF4-FFF2-40B4-BE49-F238E27FC236}">
                      <a16:creationId xmlns:a16="http://schemas.microsoft.com/office/drawing/2014/main" id="{CACD465D-D668-4643-A4EE-1B957EDAACFF}"/>
                    </a:ext>
                  </a:extLst>
                </p:cNvPr>
                <p:cNvSpPr/>
                <p:nvPr/>
              </p:nvSpPr>
              <p:spPr bwMode="auto">
                <a:xfrm>
                  <a:off x="6113461" y="4349852"/>
                  <a:ext cx="5572125" cy="1041288"/>
                </a:xfrm>
                <a:prstGeom prst="round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70" name="TextBox 21515">
                  <a:extLst>
                    <a:ext uri="{FF2B5EF4-FFF2-40B4-BE49-F238E27FC236}">
                      <a16:creationId xmlns:a16="http://schemas.microsoft.com/office/drawing/2014/main" id="{6CC39CBF-327D-47E2-B22D-42117D65A9BE}"/>
                    </a:ext>
                  </a:extLst>
                </p:cNvPr>
                <p:cNvSpPr txBox="1">
                  <a:spLocks noChangeArrowheads="1"/>
                </p:cNvSpPr>
                <p:nvPr/>
              </p:nvSpPr>
              <p:spPr bwMode="auto">
                <a:xfrm>
                  <a:off x="7039768" y="4427780"/>
                  <a:ext cx="3290095" cy="802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1450" indent="-17145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449263" indent="-179388">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a:lnSpc>
                      <a:spcPct val="100000"/>
                    </a:lnSpc>
                    <a:spcBef>
                      <a:spcPct val="0"/>
                    </a:spcBef>
                  </a:pPr>
                  <a:r>
                    <a:rPr lang="en-GB" altLang="en-US" sz="1200" dirty="0">
                      <a:latin typeface="Arial" panose="020B0604020202020204" pitchFamily="34" charset="0"/>
                    </a:rPr>
                    <a:t>Mobility and travel competence</a:t>
                  </a:r>
                </a:p>
                <a:p>
                  <a:pPr algn="just">
                    <a:lnSpc>
                      <a:spcPct val="100000"/>
                    </a:lnSpc>
                    <a:spcBef>
                      <a:spcPct val="0"/>
                    </a:spcBef>
                  </a:pPr>
                  <a:r>
                    <a:rPr lang="en-GB" altLang="en-US" sz="1200" dirty="0">
                      <a:latin typeface="Arial" panose="020B0604020202020204" pitchFamily="34" charset="0"/>
                    </a:rPr>
                    <a:t>Independence skills</a:t>
                  </a:r>
                </a:p>
                <a:p>
                  <a:pPr algn="just">
                    <a:lnSpc>
                      <a:spcPct val="100000"/>
                    </a:lnSpc>
                    <a:spcBef>
                      <a:spcPct val="0"/>
                    </a:spcBef>
                  </a:pPr>
                  <a:r>
                    <a:rPr lang="en-GB" altLang="en-US" sz="1200" dirty="0">
                      <a:latin typeface="Arial" panose="020B0604020202020204" pitchFamily="34" charset="0"/>
                    </a:rPr>
                    <a:t>Tactile development</a:t>
                  </a:r>
                </a:p>
                <a:p>
                  <a:pPr algn="just">
                    <a:lnSpc>
                      <a:spcPct val="100000"/>
                    </a:lnSpc>
                    <a:spcBef>
                      <a:spcPct val="0"/>
                    </a:spcBef>
                  </a:pPr>
                  <a:r>
                    <a:rPr lang="en-GB" altLang="en-US" sz="1200" dirty="0">
                      <a:latin typeface="Arial" panose="020B0604020202020204" pitchFamily="34" charset="0"/>
                    </a:rPr>
                    <a:t>Understanding of their own individual or medical needs</a:t>
                  </a:r>
                </a:p>
                <a:p>
                  <a:pPr algn="just">
                    <a:lnSpc>
                      <a:spcPct val="100000"/>
                    </a:lnSpc>
                    <a:spcBef>
                      <a:spcPct val="0"/>
                    </a:spcBef>
                  </a:pPr>
                  <a:r>
                    <a:rPr lang="en-GB" altLang="en-US" sz="1200" dirty="0">
                      <a:latin typeface="Arial" panose="020B0604020202020204" pitchFamily="34" charset="0"/>
                    </a:rPr>
                    <a:t>1:1 reading and  / or Speech and language therapy input</a:t>
                  </a:r>
                </a:p>
                <a:p>
                  <a:pPr algn="just">
                    <a:lnSpc>
                      <a:spcPct val="100000"/>
                    </a:lnSpc>
                    <a:spcBef>
                      <a:spcPct val="0"/>
                    </a:spcBef>
                  </a:pPr>
                  <a:r>
                    <a:rPr lang="en-GB" altLang="en-US" sz="1200" dirty="0">
                      <a:latin typeface="Arial" panose="020B0604020202020204" pitchFamily="34" charset="0"/>
                    </a:rPr>
                    <a:t>Emotional regulation and readiness for learning</a:t>
                  </a:r>
                </a:p>
                <a:p>
                  <a:pPr algn="just">
                    <a:lnSpc>
                      <a:spcPct val="100000"/>
                    </a:lnSpc>
                    <a:spcBef>
                      <a:spcPct val="0"/>
                    </a:spcBef>
                  </a:pPr>
                  <a:endParaRPr lang="en-GB" altLang="en-US" sz="900" dirty="0">
                    <a:latin typeface="Arial" panose="020B0604020202020204" pitchFamily="34" charset="0"/>
                  </a:endParaRPr>
                </a:p>
              </p:txBody>
            </p:sp>
          </p:grpSp>
        </p:grpSp>
        <p:pic>
          <p:nvPicPr>
            <p:cNvPr id="65" name="Picture 4">
              <a:extLst>
                <a:ext uri="{FF2B5EF4-FFF2-40B4-BE49-F238E27FC236}">
                  <a16:creationId xmlns:a16="http://schemas.microsoft.com/office/drawing/2014/main" id="{9E45CE64-1088-437D-BFEC-1AF94030DC1C}"/>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0485655" y="4413762"/>
              <a:ext cx="929679" cy="9296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211625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3053" t="-3076" r="-3076" b="-3053"/>
            </a:stretch>
          </a:blipFill>
        </p:spPr>
        <p:txBody>
          <a:bodyPr/>
          <a:lstStyle/>
          <a:p>
            <a:endParaRPr lang="en-GB"/>
          </a:p>
        </p:txBody>
      </p:sp>
      <p:sp>
        <p:nvSpPr>
          <p:cNvPr id="3" name="TextBox 3"/>
          <p:cNvSpPr txBox="1"/>
          <p:nvPr/>
        </p:nvSpPr>
        <p:spPr>
          <a:xfrm>
            <a:off x="0" y="382959"/>
            <a:ext cx="18288000" cy="1126847"/>
          </a:xfrm>
          <a:prstGeom prst="rect">
            <a:avLst/>
          </a:prstGeom>
        </p:spPr>
        <p:txBody>
          <a:bodyPr lIns="0" tIns="0" rIns="0" bIns="0" rtlCol="0" anchor="t">
            <a:spAutoFit/>
          </a:bodyPr>
          <a:lstStyle/>
          <a:p>
            <a:pPr algn="ctr">
              <a:lnSpc>
                <a:spcPts val="9799"/>
              </a:lnSpc>
            </a:pPr>
            <a:r>
              <a:rPr lang="en-US" sz="6999" dirty="0">
                <a:solidFill>
                  <a:srgbClr val="000000"/>
                </a:solidFill>
                <a:latin typeface="Tahoma Bold"/>
              </a:rPr>
              <a:t>Formal Secondary</a:t>
            </a:r>
          </a:p>
        </p:txBody>
      </p:sp>
      <p:grpSp>
        <p:nvGrpSpPr>
          <p:cNvPr id="4" name="Group 4"/>
          <p:cNvGrpSpPr/>
          <p:nvPr/>
        </p:nvGrpSpPr>
        <p:grpSpPr>
          <a:xfrm>
            <a:off x="11572013" y="9353567"/>
            <a:ext cx="6857916" cy="718383"/>
            <a:chOff x="0" y="0"/>
            <a:chExt cx="1806200" cy="189204"/>
          </a:xfrm>
        </p:grpSpPr>
        <p:sp>
          <p:nvSpPr>
            <p:cNvPr id="5" name="Freeform 5"/>
            <p:cNvSpPr/>
            <p:nvPr/>
          </p:nvSpPr>
          <p:spPr>
            <a:xfrm>
              <a:off x="0" y="0"/>
              <a:ext cx="1806200" cy="189204"/>
            </a:xfrm>
            <a:custGeom>
              <a:avLst/>
              <a:gdLst/>
              <a:ahLst/>
              <a:cxnLst/>
              <a:rect l="l" t="t" r="r" b="b"/>
              <a:pathLst>
                <a:path w="1806200" h="189204">
                  <a:moveTo>
                    <a:pt x="0" y="0"/>
                  </a:moveTo>
                  <a:lnTo>
                    <a:pt x="1806200" y="0"/>
                  </a:lnTo>
                  <a:lnTo>
                    <a:pt x="1806200" y="189204"/>
                  </a:lnTo>
                  <a:lnTo>
                    <a:pt x="0" y="189204"/>
                  </a:lnTo>
                  <a:close/>
                </a:path>
              </a:pathLst>
            </a:custGeom>
            <a:solidFill>
              <a:srgbClr val="1B7046"/>
            </a:solidFill>
          </p:spPr>
          <p:txBody>
            <a:bodyPr/>
            <a:lstStyle/>
            <a:p>
              <a:endParaRPr lang="en-GB"/>
            </a:p>
          </p:txBody>
        </p:sp>
        <p:sp>
          <p:nvSpPr>
            <p:cNvPr id="6" name="TextBox 6"/>
            <p:cNvSpPr txBox="1"/>
            <p:nvPr/>
          </p:nvSpPr>
          <p:spPr>
            <a:xfrm>
              <a:off x="0" y="-47625"/>
              <a:ext cx="812800" cy="860425"/>
            </a:xfrm>
            <a:prstGeom prst="rect">
              <a:avLst/>
            </a:prstGeom>
          </p:spPr>
          <p:txBody>
            <a:bodyPr lIns="50800" tIns="50800" rIns="50800" bIns="50800" rtlCol="0" anchor="ctr"/>
            <a:lstStyle/>
            <a:p>
              <a:pPr algn="ctr">
                <a:lnSpc>
                  <a:spcPts val="3499"/>
                </a:lnSpc>
              </a:pPr>
              <a:endParaRPr/>
            </a:p>
          </p:txBody>
        </p:sp>
      </p:grpSp>
      <p:sp>
        <p:nvSpPr>
          <p:cNvPr id="7" name="TextBox 7"/>
          <p:cNvSpPr txBox="1"/>
          <p:nvPr/>
        </p:nvSpPr>
        <p:spPr>
          <a:xfrm>
            <a:off x="11572013" y="9397924"/>
            <a:ext cx="6715987" cy="537696"/>
          </a:xfrm>
          <a:prstGeom prst="rect">
            <a:avLst/>
          </a:prstGeom>
        </p:spPr>
        <p:txBody>
          <a:bodyPr lIns="0" tIns="0" rIns="0" bIns="0" rtlCol="0" anchor="t">
            <a:spAutoFit/>
          </a:bodyPr>
          <a:lstStyle/>
          <a:p>
            <a:pPr algn="ctr">
              <a:lnSpc>
                <a:spcPts val="4480"/>
              </a:lnSpc>
            </a:pPr>
            <a:r>
              <a:rPr lang="en-US" sz="3200">
                <a:solidFill>
                  <a:srgbClr val="FCFEFF"/>
                </a:solidFill>
                <a:latin typeface="Tahoma"/>
              </a:rPr>
              <a:t>IQM National Inclusion Conference</a:t>
            </a:r>
          </a:p>
        </p:txBody>
      </p:sp>
      <p:grpSp>
        <p:nvGrpSpPr>
          <p:cNvPr id="71" name="Group 70">
            <a:extLst>
              <a:ext uri="{FF2B5EF4-FFF2-40B4-BE49-F238E27FC236}">
                <a16:creationId xmlns:a16="http://schemas.microsoft.com/office/drawing/2014/main" id="{5838FDDC-8112-4CA0-AA21-C669DFA82820}"/>
              </a:ext>
            </a:extLst>
          </p:cNvPr>
          <p:cNvGrpSpPr/>
          <p:nvPr/>
        </p:nvGrpSpPr>
        <p:grpSpPr>
          <a:xfrm>
            <a:off x="457200" y="9372022"/>
            <a:ext cx="2001693" cy="681471"/>
            <a:chOff x="0" y="0"/>
            <a:chExt cx="2525396" cy="769620"/>
          </a:xfrm>
        </p:grpSpPr>
        <p:pic>
          <p:nvPicPr>
            <p:cNvPr id="72" name="Picture 71" descr="Logo&#10;&#10;Description automatically generated">
              <a:extLst>
                <a:ext uri="{FF2B5EF4-FFF2-40B4-BE49-F238E27FC236}">
                  <a16:creationId xmlns:a16="http://schemas.microsoft.com/office/drawing/2014/main" id="{84CDD3B0-C567-44DD-B8E7-0E301DB8D839}"/>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2800" y="6350"/>
              <a:ext cx="781050" cy="763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 name="Picture 72" descr="Shape, arrow&#10;&#10;Description automatically generated">
              <a:extLst>
                <a:ext uri="{FF2B5EF4-FFF2-40B4-BE49-F238E27FC236}">
                  <a16:creationId xmlns:a16="http://schemas.microsoft.com/office/drawing/2014/main" id="{FDDF9DA6-D4AB-4F21-99AA-B2AD1AA94ECB}"/>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728345" cy="763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 name="Picture 73" descr="Text, logo&#10;&#10;Description automatically generated">
              <a:extLst>
                <a:ext uri="{FF2B5EF4-FFF2-40B4-BE49-F238E27FC236}">
                  <a16:creationId xmlns:a16="http://schemas.microsoft.com/office/drawing/2014/main" id="{E626CB02-ABF6-418A-A11D-1AFEB29C3347}"/>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38301" y="19049"/>
              <a:ext cx="887095" cy="750571"/>
            </a:xfrm>
            <a:prstGeom prst="rect">
              <a:avLst/>
            </a:prstGeom>
            <a:noFill/>
            <a:ln>
              <a:noFill/>
            </a:ln>
          </p:spPr>
        </p:pic>
      </p:grpSp>
      <p:grpSp>
        <p:nvGrpSpPr>
          <p:cNvPr id="109" name="Group 108">
            <a:extLst>
              <a:ext uri="{FF2B5EF4-FFF2-40B4-BE49-F238E27FC236}">
                <a16:creationId xmlns:a16="http://schemas.microsoft.com/office/drawing/2014/main" id="{5CD93DDE-3D1F-4516-8A57-441DC463AC5C}"/>
              </a:ext>
            </a:extLst>
          </p:cNvPr>
          <p:cNvGrpSpPr/>
          <p:nvPr/>
        </p:nvGrpSpPr>
        <p:grpSpPr>
          <a:xfrm>
            <a:off x="1594509" y="1730652"/>
            <a:ext cx="15058588" cy="1971429"/>
            <a:chOff x="1166949" y="2472196"/>
            <a:chExt cx="9635918" cy="5627393"/>
          </a:xfrm>
          <a:solidFill>
            <a:srgbClr val="FFD966"/>
          </a:solidFill>
        </p:grpSpPr>
        <p:sp>
          <p:nvSpPr>
            <p:cNvPr id="110" name="Rounded Rectangle 8">
              <a:extLst>
                <a:ext uri="{FF2B5EF4-FFF2-40B4-BE49-F238E27FC236}">
                  <a16:creationId xmlns:a16="http://schemas.microsoft.com/office/drawing/2014/main" id="{8D1253AC-3508-460E-8B33-B730F93EA587}"/>
                </a:ext>
              </a:extLst>
            </p:cNvPr>
            <p:cNvSpPr/>
            <p:nvPr/>
          </p:nvSpPr>
          <p:spPr>
            <a:xfrm>
              <a:off x="1166949" y="2472196"/>
              <a:ext cx="9635918" cy="4956647"/>
            </a:xfrm>
            <a:prstGeom prst="roundRect">
              <a:avLst/>
            </a:prstGeom>
            <a:solidFill>
              <a:srgbClr val="B84A0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16156" hangingPunct="0">
                <a:defRPr/>
              </a:pPr>
              <a:endParaRPr lang="en-GB" sz="3797" kern="0" dirty="0">
                <a:solidFill>
                  <a:prstClr val="white"/>
                </a:solidFill>
                <a:latin typeface="Calibri"/>
                <a:cs typeface="Helvetica Light"/>
                <a:sym typeface="Helvetica Light"/>
              </a:endParaRPr>
            </a:p>
          </p:txBody>
        </p:sp>
        <p:sp>
          <p:nvSpPr>
            <p:cNvPr id="111" name="TextBox 110">
              <a:extLst>
                <a:ext uri="{FF2B5EF4-FFF2-40B4-BE49-F238E27FC236}">
                  <a16:creationId xmlns:a16="http://schemas.microsoft.com/office/drawing/2014/main" id="{8DCAEAF7-E667-441B-BAEA-86D03767BEB2}"/>
                </a:ext>
              </a:extLst>
            </p:cNvPr>
            <p:cNvSpPr txBox="1"/>
            <p:nvPr/>
          </p:nvSpPr>
          <p:spPr>
            <a:xfrm>
              <a:off x="1247587" y="2516831"/>
              <a:ext cx="9431206" cy="5582758"/>
            </a:xfrm>
            <a:prstGeom prst="rect">
              <a:avLst/>
            </a:prstGeom>
            <a:noFill/>
          </p:spPr>
          <p:txBody>
            <a:bodyPr wrap="square" rtlCol="0">
              <a:spAutoFit/>
            </a:bodyPr>
            <a:lstStyle/>
            <a:p>
              <a:pPr marL="342900" marR="0" lvl="0" indent="-342900" algn="just" defTabSz="914400" eaLnBrk="0" fontAlgn="base" latinLnBrk="0" hangingPunct="1">
                <a:spcBef>
                  <a:spcPct val="0"/>
                </a:spcBef>
                <a:buClrTx/>
                <a:buSzTx/>
                <a:buFont typeface="Arial" panose="020B0604020202020204" pitchFamily="34" charset="0"/>
                <a:buChar char="•"/>
                <a:tabLst/>
                <a:defRPr/>
              </a:pPr>
              <a:r>
                <a:rPr kumimoji="0" lang="en-GB"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The National Curriculum is modified according to pupil’s developmental level and needs. </a:t>
              </a:r>
            </a:p>
            <a:p>
              <a:pPr marL="342900" marR="0" lvl="0" indent="-342900" algn="just" defTabSz="914400" eaLnBrk="0" fontAlgn="base" latinLnBrk="0" hangingPunct="1">
                <a:spcBef>
                  <a:spcPct val="0"/>
                </a:spcBef>
                <a:buClrTx/>
                <a:buSzTx/>
                <a:buFont typeface="Arial" panose="020B0604020202020204" pitchFamily="34" charset="0"/>
                <a:buChar char="•"/>
                <a:tabLst/>
                <a:defRPr/>
              </a:pPr>
              <a:r>
                <a:rPr kumimoji="0" lang="en-GB"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Specialist areas are covered both within National Curriculum subjects and in discrete lessons </a:t>
              </a:r>
            </a:p>
            <a:p>
              <a:pPr marL="342900" marR="0" lvl="0" indent="-342900" algn="just" defTabSz="914400" eaLnBrk="0" fontAlgn="base" latinLnBrk="0" hangingPunct="1">
                <a:spcBef>
                  <a:spcPct val="0"/>
                </a:spcBef>
                <a:buClrTx/>
                <a:buSzTx/>
                <a:buFont typeface="Arial" panose="020B0604020202020204" pitchFamily="34" charset="0"/>
                <a:buChar char="•"/>
                <a:tabLst/>
                <a:defRPr/>
              </a:pPr>
              <a:r>
                <a:rPr kumimoji="0" lang="en-GB"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Formal learning is linked to practical activities and consolidated and applied in practical sessions.  Older pupils will pursue accreditation pathways in Key Stage 4 (ranging from Entry Level to Level 2); they follow the appropriate syllabus in each qualification. </a:t>
              </a:r>
            </a:p>
            <a:p>
              <a:pPr algn="ctr" defTabSz="616156" hangingPunct="0">
                <a:defRPr/>
              </a:pPr>
              <a:endParaRPr lang="en-GB" sz="2109" kern="0" dirty="0">
                <a:solidFill>
                  <a:srgbClr val="000000"/>
                </a:solidFill>
                <a:latin typeface="Montserrat" panose="00000500000000000000" pitchFamily="2" charset="0"/>
                <a:cs typeface="Helvetica Light"/>
                <a:sym typeface="Helvetica Light"/>
              </a:endParaRPr>
            </a:p>
          </p:txBody>
        </p:sp>
      </p:grpSp>
      <p:grpSp>
        <p:nvGrpSpPr>
          <p:cNvPr id="49" name="Group 13">
            <a:extLst>
              <a:ext uri="{FF2B5EF4-FFF2-40B4-BE49-F238E27FC236}">
                <a16:creationId xmlns:a16="http://schemas.microsoft.com/office/drawing/2014/main" id="{3DC0228A-5FEE-477A-B400-FAA05164B6CC}"/>
              </a:ext>
            </a:extLst>
          </p:cNvPr>
          <p:cNvGrpSpPr>
            <a:grpSpLocks/>
          </p:cNvGrpSpPr>
          <p:nvPr/>
        </p:nvGrpSpPr>
        <p:grpSpPr bwMode="auto">
          <a:xfrm>
            <a:off x="1613073" y="3695700"/>
            <a:ext cx="7443180" cy="1924079"/>
            <a:chOff x="428625" y="2312988"/>
            <a:chExt cx="5572125" cy="1104899"/>
          </a:xfrm>
        </p:grpSpPr>
        <p:grpSp>
          <p:nvGrpSpPr>
            <p:cNvPr id="78" name="Group 12">
              <a:extLst>
                <a:ext uri="{FF2B5EF4-FFF2-40B4-BE49-F238E27FC236}">
                  <a16:creationId xmlns:a16="http://schemas.microsoft.com/office/drawing/2014/main" id="{68949AE3-34E9-425F-8BE4-9F1168FE1917}"/>
                </a:ext>
              </a:extLst>
            </p:cNvPr>
            <p:cNvGrpSpPr>
              <a:grpSpLocks/>
            </p:cNvGrpSpPr>
            <p:nvPr/>
          </p:nvGrpSpPr>
          <p:grpSpPr bwMode="auto">
            <a:xfrm>
              <a:off x="428625" y="2312988"/>
              <a:ext cx="5572125" cy="1104899"/>
              <a:chOff x="428625" y="2312988"/>
              <a:chExt cx="5572125" cy="1104899"/>
            </a:xfrm>
          </p:grpSpPr>
          <p:sp>
            <p:nvSpPr>
              <p:cNvPr id="80" name="Rounded Rectangle 21514">
                <a:extLst>
                  <a:ext uri="{FF2B5EF4-FFF2-40B4-BE49-F238E27FC236}">
                    <a16:creationId xmlns:a16="http://schemas.microsoft.com/office/drawing/2014/main" id="{4E50D3A3-1D1B-456F-A3A4-C5170525B22A}"/>
                  </a:ext>
                </a:extLst>
              </p:cNvPr>
              <p:cNvSpPr/>
              <p:nvPr/>
            </p:nvSpPr>
            <p:spPr bwMode="auto">
              <a:xfrm>
                <a:off x="1198562" y="2379663"/>
                <a:ext cx="4677731" cy="944561"/>
              </a:xfrm>
              <a:prstGeom prst="roundRect">
                <a:avLst/>
              </a:prstGeom>
              <a:solidFill>
                <a:srgbClr val="B84A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81" name="TextBox 21515">
                <a:extLst>
                  <a:ext uri="{FF2B5EF4-FFF2-40B4-BE49-F238E27FC236}">
                    <a16:creationId xmlns:a16="http://schemas.microsoft.com/office/drawing/2014/main" id="{5732F2F4-6E91-473C-86CB-8CDF24165DD9}"/>
                  </a:ext>
                </a:extLst>
              </p:cNvPr>
              <p:cNvSpPr txBox="1">
                <a:spLocks noChangeArrowheads="1"/>
              </p:cNvSpPr>
              <p:nvPr/>
            </p:nvSpPr>
            <p:spPr bwMode="auto">
              <a:xfrm>
                <a:off x="1244600" y="2400300"/>
                <a:ext cx="3876675" cy="834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1450" indent="-17145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449263" indent="-179388">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a:lnSpc>
                    <a:spcPct val="100000"/>
                  </a:lnSpc>
                  <a:spcBef>
                    <a:spcPct val="0"/>
                  </a:spcBef>
                </a:pPr>
                <a:r>
                  <a:rPr lang="en-GB" altLang="en-US" sz="1200" dirty="0">
                    <a:latin typeface="Tahoma" panose="020B0604030504040204" pitchFamily="34" charset="0"/>
                    <a:ea typeface="Tahoma" panose="020B0604030504040204" pitchFamily="34" charset="0"/>
                    <a:cs typeface="Tahoma" panose="020B0604030504040204" pitchFamily="34" charset="0"/>
                  </a:rPr>
                  <a:t>To addresses priority needs for pupils with moderate learning difficulties, such as ‘Key Skills’, expressive and receptive language difficulties and “narrowing the attainment gap” in Maths and English  </a:t>
                </a:r>
              </a:p>
              <a:p>
                <a:pPr algn="just">
                  <a:lnSpc>
                    <a:spcPct val="100000"/>
                  </a:lnSpc>
                  <a:spcBef>
                    <a:spcPct val="0"/>
                  </a:spcBef>
                </a:pPr>
                <a:r>
                  <a:rPr lang="en-GB" altLang="en-US" sz="1200" dirty="0">
                    <a:latin typeface="Tahoma" panose="020B0604030504040204" pitchFamily="34" charset="0"/>
                    <a:ea typeface="Tahoma" panose="020B0604030504040204" pitchFamily="34" charset="0"/>
                    <a:cs typeface="Tahoma" panose="020B0604030504040204" pitchFamily="34" charset="0"/>
                  </a:rPr>
                  <a:t>To use pupil need and interest as a starting point to establish a topic based approach that is meaningful and engaging, and acts as a rolling programme of learning</a:t>
                </a:r>
              </a:p>
            </p:txBody>
          </p:sp>
          <p:grpSp>
            <p:nvGrpSpPr>
              <p:cNvPr id="82" name="Group 81">
                <a:extLst>
                  <a:ext uri="{FF2B5EF4-FFF2-40B4-BE49-F238E27FC236}">
                    <a16:creationId xmlns:a16="http://schemas.microsoft.com/office/drawing/2014/main" id="{89B2F4C6-7EF4-44DA-A202-E24608FFDFB0}"/>
                  </a:ext>
                </a:extLst>
              </p:cNvPr>
              <p:cNvGrpSpPr/>
              <p:nvPr/>
            </p:nvGrpSpPr>
            <p:grpSpPr>
              <a:xfrm>
                <a:off x="574785" y="2379712"/>
                <a:ext cx="585788" cy="943918"/>
                <a:chOff x="1178681" y="2322660"/>
                <a:chExt cx="585788" cy="1914525"/>
              </a:xfrm>
              <a:solidFill>
                <a:schemeClr val="accent4">
                  <a:lumMod val="75000"/>
                </a:schemeClr>
              </a:solidFill>
            </p:grpSpPr>
            <p:sp>
              <p:nvSpPr>
                <p:cNvPr id="84" name="Rounded Rectangle 38">
                  <a:extLst>
                    <a:ext uri="{FF2B5EF4-FFF2-40B4-BE49-F238E27FC236}">
                      <a16:creationId xmlns:a16="http://schemas.microsoft.com/office/drawing/2014/main" id="{D652F227-1559-4A02-BAE7-5179431637B6}"/>
                    </a:ext>
                  </a:extLst>
                </p:cNvPr>
                <p:cNvSpPr/>
                <p:nvPr/>
              </p:nvSpPr>
              <p:spPr>
                <a:xfrm rot="5400000">
                  <a:off x="514312" y="2987029"/>
                  <a:ext cx="1914525" cy="585788"/>
                </a:xfrm>
                <a:prstGeom prst="roundRect">
                  <a:avLst/>
                </a:prstGeom>
                <a:solidFill>
                  <a:srgbClr val="B84A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85" name="TextBox 84">
                  <a:extLst>
                    <a:ext uri="{FF2B5EF4-FFF2-40B4-BE49-F238E27FC236}">
                      <a16:creationId xmlns:a16="http://schemas.microsoft.com/office/drawing/2014/main" id="{900D562C-FC3C-4EBC-B56D-8FD43CDFCF62}"/>
                    </a:ext>
                  </a:extLst>
                </p:cNvPr>
                <p:cNvSpPr txBox="1"/>
                <p:nvPr/>
              </p:nvSpPr>
              <p:spPr bwMode="auto">
                <a:xfrm>
                  <a:off x="1197877" y="2402830"/>
                  <a:ext cx="322571" cy="1754189"/>
                </a:xfrm>
                <a:prstGeom prst="rect">
                  <a:avLst/>
                </a:prstGeom>
                <a:solidFill>
                  <a:srgbClr val="B84A00"/>
                </a:solidFill>
                <a:ln>
                  <a:noFill/>
                  <a:prstDash val="dash"/>
                </a:ln>
              </p:spPr>
              <p:txBody>
                <a:bodyPr vert="vert270">
                  <a:spAutoFit/>
                </a:bodyPr>
                <a:lstStyle/>
                <a:p>
                  <a:pPr algn="ctr">
                    <a:defRPr/>
                  </a:pPr>
                  <a:r>
                    <a:rPr lang="en-GB" sz="1200" b="1" dirty="0"/>
                    <a:t> </a:t>
                  </a:r>
                  <a:r>
                    <a:rPr lang="en-GB" sz="1600" b="1" dirty="0">
                      <a:latin typeface="Tahoma" panose="020B0604030504040204" pitchFamily="34" charset="0"/>
                      <a:ea typeface="Tahoma" panose="020B0604030504040204" pitchFamily="34" charset="0"/>
                      <a:cs typeface="Tahoma" panose="020B0604030504040204" pitchFamily="34" charset="0"/>
                    </a:rPr>
                    <a:t>Aims</a:t>
                  </a:r>
                </a:p>
              </p:txBody>
            </p:sp>
          </p:grpSp>
          <p:sp>
            <p:nvSpPr>
              <p:cNvPr id="83" name="Rounded Rectangle 28">
                <a:extLst>
                  <a:ext uri="{FF2B5EF4-FFF2-40B4-BE49-F238E27FC236}">
                    <a16:creationId xmlns:a16="http://schemas.microsoft.com/office/drawing/2014/main" id="{0C4A3505-6186-4628-BB8E-82C38C46CB4E}"/>
                  </a:ext>
                </a:extLst>
              </p:cNvPr>
              <p:cNvSpPr/>
              <p:nvPr/>
            </p:nvSpPr>
            <p:spPr bwMode="auto">
              <a:xfrm>
                <a:off x="428625" y="2312988"/>
                <a:ext cx="5572125" cy="1104899"/>
              </a:xfrm>
              <a:prstGeom prst="round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grpSp>
        <p:pic>
          <p:nvPicPr>
            <p:cNvPr id="79" name="Picture 24">
              <a:extLst>
                <a:ext uri="{FF2B5EF4-FFF2-40B4-BE49-F238E27FC236}">
                  <a16:creationId xmlns:a16="http://schemas.microsoft.com/office/drawing/2014/main" id="{6FFC66F1-419A-4808-A079-CCF883F44BBD}"/>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227793" y="2507758"/>
              <a:ext cx="565150" cy="56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0" name="Group 24">
            <a:extLst>
              <a:ext uri="{FF2B5EF4-FFF2-40B4-BE49-F238E27FC236}">
                <a16:creationId xmlns:a16="http://schemas.microsoft.com/office/drawing/2014/main" id="{14551348-D64F-4376-B85F-01CE17D1B0BA}"/>
              </a:ext>
            </a:extLst>
          </p:cNvPr>
          <p:cNvGrpSpPr>
            <a:grpSpLocks/>
          </p:cNvGrpSpPr>
          <p:nvPr/>
        </p:nvGrpSpPr>
        <p:grpSpPr bwMode="auto">
          <a:xfrm>
            <a:off x="1613073" y="5702714"/>
            <a:ext cx="7443180" cy="3707987"/>
            <a:chOff x="428625" y="3465090"/>
            <a:chExt cx="5572125" cy="2129000"/>
          </a:xfrm>
        </p:grpSpPr>
        <p:grpSp>
          <p:nvGrpSpPr>
            <p:cNvPr id="51" name="Group 80">
              <a:extLst>
                <a:ext uri="{FF2B5EF4-FFF2-40B4-BE49-F238E27FC236}">
                  <a16:creationId xmlns:a16="http://schemas.microsoft.com/office/drawing/2014/main" id="{8A928E51-0113-496C-B587-F2888722CD07}"/>
                </a:ext>
              </a:extLst>
            </p:cNvPr>
            <p:cNvGrpSpPr>
              <a:grpSpLocks/>
            </p:cNvGrpSpPr>
            <p:nvPr/>
          </p:nvGrpSpPr>
          <p:grpSpPr bwMode="auto">
            <a:xfrm>
              <a:off x="428625" y="3465090"/>
              <a:ext cx="5572125" cy="2129000"/>
              <a:chOff x="428625" y="3727450"/>
              <a:chExt cx="5572125" cy="1518018"/>
            </a:xfrm>
          </p:grpSpPr>
          <p:sp>
            <p:nvSpPr>
              <p:cNvPr id="61" name="Rounded Rectangle 81">
                <a:extLst>
                  <a:ext uri="{FF2B5EF4-FFF2-40B4-BE49-F238E27FC236}">
                    <a16:creationId xmlns:a16="http://schemas.microsoft.com/office/drawing/2014/main" id="{8702C38A-F973-4592-951E-9D22E3778FDB}"/>
                  </a:ext>
                </a:extLst>
              </p:cNvPr>
              <p:cNvSpPr/>
              <p:nvPr/>
            </p:nvSpPr>
            <p:spPr>
              <a:xfrm rot="5400000">
                <a:off x="194216" y="4183947"/>
                <a:ext cx="1367498" cy="585787"/>
              </a:xfrm>
              <a:prstGeom prst="roundRect">
                <a:avLst/>
              </a:prstGeom>
              <a:solidFill>
                <a:srgbClr val="B84A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62" name="TextBox 61">
                <a:extLst>
                  <a:ext uri="{FF2B5EF4-FFF2-40B4-BE49-F238E27FC236}">
                    <a16:creationId xmlns:a16="http://schemas.microsoft.com/office/drawing/2014/main" id="{0ED85D5D-E902-4BD2-B495-6CD87B10A4B6}"/>
                  </a:ext>
                </a:extLst>
              </p:cNvPr>
              <p:cNvSpPr txBox="1"/>
              <p:nvPr/>
            </p:nvSpPr>
            <p:spPr bwMode="auto">
              <a:xfrm>
                <a:off x="618556" y="3840148"/>
                <a:ext cx="506898" cy="1045757"/>
              </a:xfrm>
              <a:prstGeom prst="rect">
                <a:avLst/>
              </a:prstGeom>
              <a:noFill/>
              <a:ln>
                <a:noFill/>
                <a:prstDash val="dash"/>
              </a:ln>
            </p:spPr>
            <p:txBody>
              <a:bodyPr vert="vert270">
                <a:spAutoFit/>
              </a:bodyPr>
              <a:lstStyle/>
              <a:p>
                <a:pPr algn="ctr">
                  <a:defRPr/>
                </a:pPr>
                <a:r>
                  <a:rPr lang="en-GB" sz="1600" b="1" dirty="0">
                    <a:latin typeface="Tahoma" panose="020B0604030504040204" pitchFamily="34" charset="0"/>
                    <a:ea typeface="Tahoma" panose="020B0604030504040204" pitchFamily="34" charset="0"/>
                    <a:cs typeface="Tahoma" panose="020B0604030504040204" pitchFamily="34" charset="0"/>
                  </a:rPr>
                  <a:t>Areas Of </a:t>
                </a:r>
              </a:p>
              <a:p>
                <a:pPr algn="ctr">
                  <a:defRPr/>
                </a:pPr>
                <a:r>
                  <a:rPr lang="en-GB" sz="1600" b="1" dirty="0">
                    <a:latin typeface="Tahoma" panose="020B0604030504040204" pitchFamily="34" charset="0"/>
                    <a:ea typeface="Tahoma" panose="020B0604030504040204" pitchFamily="34" charset="0"/>
                    <a:cs typeface="Tahoma" panose="020B0604030504040204" pitchFamily="34" charset="0"/>
                  </a:rPr>
                  <a:t>Learning</a:t>
                </a:r>
              </a:p>
            </p:txBody>
          </p:sp>
          <p:sp>
            <p:nvSpPr>
              <p:cNvPr id="63" name="Rounded Rectangle 83">
                <a:extLst>
                  <a:ext uri="{FF2B5EF4-FFF2-40B4-BE49-F238E27FC236}">
                    <a16:creationId xmlns:a16="http://schemas.microsoft.com/office/drawing/2014/main" id="{10FA6364-F7AD-4CD8-99BF-9F97A9663D85}"/>
                  </a:ext>
                </a:extLst>
              </p:cNvPr>
              <p:cNvSpPr/>
              <p:nvPr/>
            </p:nvSpPr>
            <p:spPr>
              <a:xfrm>
                <a:off x="428625" y="3727450"/>
                <a:ext cx="5572125" cy="1485734"/>
              </a:xfrm>
              <a:prstGeom prst="round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grpSp>
            <p:nvGrpSpPr>
              <p:cNvPr id="64" name="Group 63">
                <a:extLst>
                  <a:ext uri="{FF2B5EF4-FFF2-40B4-BE49-F238E27FC236}">
                    <a16:creationId xmlns:a16="http://schemas.microsoft.com/office/drawing/2014/main" id="{67C1D00C-EC72-4342-952C-31EF70079F3E}"/>
                  </a:ext>
                </a:extLst>
              </p:cNvPr>
              <p:cNvGrpSpPr/>
              <p:nvPr/>
            </p:nvGrpSpPr>
            <p:grpSpPr>
              <a:xfrm>
                <a:off x="1243012" y="3791960"/>
                <a:ext cx="4637087" cy="815149"/>
                <a:chOff x="1243013" y="3863400"/>
                <a:chExt cx="2499186" cy="815149"/>
              </a:xfrm>
              <a:solidFill>
                <a:schemeClr val="accent4">
                  <a:lumMod val="60000"/>
                  <a:lumOff val="40000"/>
                </a:schemeClr>
              </a:solidFill>
            </p:grpSpPr>
            <p:sp>
              <p:nvSpPr>
                <p:cNvPr id="68" name="Rounded Rectangle 115">
                  <a:extLst>
                    <a:ext uri="{FF2B5EF4-FFF2-40B4-BE49-F238E27FC236}">
                      <a16:creationId xmlns:a16="http://schemas.microsoft.com/office/drawing/2014/main" id="{6CB41263-6D11-4B12-9801-F1ACDB3888F3}"/>
                    </a:ext>
                  </a:extLst>
                </p:cNvPr>
                <p:cNvSpPr/>
                <p:nvPr/>
              </p:nvSpPr>
              <p:spPr bwMode="auto">
                <a:xfrm>
                  <a:off x="1243013" y="3863400"/>
                  <a:ext cx="810650" cy="387181"/>
                </a:xfrm>
                <a:prstGeom prst="roundRect">
                  <a:avLst/>
                </a:prstGeom>
                <a:solidFill>
                  <a:srgbClr val="B84A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69" name="Rounded Rectangle 112">
                  <a:extLst>
                    <a:ext uri="{FF2B5EF4-FFF2-40B4-BE49-F238E27FC236}">
                      <a16:creationId xmlns:a16="http://schemas.microsoft.com/office/drawing/2014/main" id="{7773C9D3-755F-4582-862A-902B6B6B0419}"/>
                    </a:ext>
                  </a:extLst>
                </p:cNvPr>
                <p:cNvSpPr/>
                <p:nvPr/>
              </p:nvSpPr>
              <p:spPr bwMode="auto">
                <a:xfrm>
                  <a:off x="2088862" y="3865409"/>
                  <a:ext cx="810650" cy="387181"/>
                </a:xfrm>
                <a:prstGeom prst="roundRect">
                  <a:avLst/>
                </a:prstGeom>
                <a:solidFill>
                  <a:srgbClr val="B84A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70" name="Rounded Rectangle 109">
                  <a:extLst>
                    <a:ext uri="{FF2B5EF4-FFF2-40B4-BE49-F238E27FC236}">
                      <a16:creationId xmlns:a16="http://schemas.microsoft.com/office/drawing/2014/main" id="{24F4EB7D-0AFB-482B-A6B4-4FA7CFE4D427}"/>
                    </a:ext>
                  </a:extLst>
                </p:cNvPr>
                <p:cNvSpPr/>
                <p:nvPr/>
              </p:nvSpPr>
              <p:spPr bwMode="auto">
                <a:xfrm>
                  <a:off x="2929498" y="3871068"/>
                  <a:ext cx="810650" cy="387181"/>
                </a:xfrm>
                <a:prstGeom prst="roundRect">
                  <a:avLst/>
                </a:prstGeom>
                <a:solidFill>
                  <a:srgbClr val="B84A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75" name="Rounded Rectangle 105">
                  <a:extLst>
                    <a:ext uri="{FF2B5EF4-FFF2-40B4-BE49-F238E27FC236}">
                      <a16:creationId xmlns:a16="http://schemas.microsoft.com/office/drawing/2014/main" id="{AC45155D-474B-4B8A-9C44-9F0933D3ABA6}"/>
                    </a:ext>
                  </a:extLst>
                </p:cNvPr>
                <p:cNvSpPr/>
                <p:nvPr/>
              </p:nvSpPr>
              <p:spPr bwMode="auto">
                <a:xfrm>
                  <a:off x="1243013" y="4289594"/>
                  <a:ext cx="810650" cy="387181"/>
                </a:xfrm>
                <a:prstGeom prst="roundRect">
                  <a:avLst/>
                </a:prstGeom>
                <a:solidFill>
                  <a:srgbClr val="B84A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76" name="Rounded Rectangle 102">
                  <a:extLst>
                    <a:ext uri="{FF2B5EF4-FFF2-40B4-BE49-F238E27FC236}">
                      <a16:creationId xmlns:a16="http://schemas.microsoft.com/office/drawing/2014/main" id="{0D00B5B8-4FF3-4B29-A5F6-B0C36034BEDC}"/>
                    </a:ext>
                  </a:extLst>
                </p:cNvPr>
                <p:cNvSpPr/>
                <p:nvPr/>
              </p:nvSpPr>
              <p:spPr bwMode="auto">
                <a:xfrm>
                  <a:off x="2080137" y="4291368"/>
                  <a:ext cx="810650" cy="387181"/>
                </a:xfrm>
                <a:prstGeom prst="roundRect">
                  <a:avLst/>
                </a:prstGeom>
                <a:solidFill>
                  <a:srgbClr val="B84A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77" name="Rounded Rectangle 99">
                  <a:extLst>
                    <a:ext uri="{FF2B5EF4-FFF2-40B4-BE49-F238E27FC236}">
                      <a16:creationId xmlns:a16="http://schemas.microsoft.com/office/drawing/2014/main" id="{64543338-3C9A-4714-A6F9-E32DBB3DAFC0}"/>
                    </a:ext>
                  </a:extLst>
                </p:cNvPr>
                <p:cNvSpPr/>
                <p:nvPr/>
              </p:nvSpPr>
              <p:spPr bwMode="auto">
                <a:xfrm>
                  <a:off x="2931549" y="4288885"/>
                  <a:ext cx="810650" cy="387181"/>
                </a:xfrm>
                <a:prstGeom prst="roundRect">
                  <a:avLst/>
                </a:prstGeom>
                <a:solidFill>
                  <a:srgbClr val="B84A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grpSp>
          <p:grpSp>
            <p:nvGrpSpPr>
              <p:cNvPr id="65" name="Group 20">
                <a:extLst>
                  <a:ext uri="{FF2B5EF4-FFF2-40B4-BE49-F238E27FC236}">
                    <a16:creationId xmlns:a16="http://schemas.microsoft.com/office/drawing/2014/main" id="{EB7668C0-F51E-4181-B996-688198ECA164}"/>
                  </a:ext>
                </a:extLst>
              </p:cNvPr>
              <p:cNvGrpSpPr>
                <a:grpSpLocks/>
              </p:cNvGrpSpPr>
              <p:nvPr/>
            </p:nvGrpSpPr>
            <p:grpSpPr bwMode="auto">
              <a:xfrm>
                <a:off x="1200153" y="4641907"/>
                <a:ext cx="4719005" cy="603561"/>
                <a:chOff x="1200153" y="4641907"/>
                <a:chExt cx="4719005" cy="603561"/>
              </a:xfrm>
            </p:grpSpPr>
            <p:sp>
              <p:nvSpPr>
                <p:cNvPr id="66" name="TextBox 25">
                  <a:extLst>
                    <a:ext uri="{FF2B5EF4-FFF2-40B4-BE49-F238E27FC236}">
                      <a16:creationId xmlns:a16="http://schemas.microsoft.com/office/drawing/2014/main" id="{98BD4D23-6679-43BD-A73E-58B5F6064C56}"/>
                    </a:ext>
                  </a:extLst>
                </p:cNvPr>
                <p:cNvSpPr txBox="1">
                  <a:spLocks noChangeArrowheads="1"/>
                </p:cNvSpPr>
                <p:nvPr/>
              </p:nvSpPr>
              <p:spPr bwMode="auto">
                <a:xfrm>
                  <a:off x="1200153" y="4650696"/>
                  <a:ext cx="4719005" cy="594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GB" altLang="en-US" sz="1200" dirty="0">
                      <a:latin typeface="Tahoma" panose="020B0604030504040204" pitchFamily="34" charset="0"/>
                      <a:ea typeface="Tahoma" panose="020B0604030504040204" pitchFamily="34" charset="0"/>
                      <a:cs typeface="Tahoma" panose="020B0604030504040204" pitchFamily="34" charset="0"/>
                    </a:rPr>
                    <a:t>  EHCP outcomes, Zones Of Regulation strategies and, where appropriate, SCERTS are embedded throughout, along with ‘Computing’, ‘Makaton’ and ‘Key Skills.’  Learning areas are ‘timetabled’ in line with individual pupil need.  Pupils experience a rolling combination of discrete and theme based learning in Year 7 and Willow classes and then a more traditional secondary model for year 8 -11 students, where by they experience a range of different subjects taught by subject specialists.</a:t>
                  </a:r>
                </a:p>
              </p:txBody>
            </p:sp>
            <p:sp>
              <p:nvSpPr>
                <p:cNvPr id="67" name="Rounded Rectangle 87">
                  <a:extLst>
                    <a:ext uri="{FF2B5EF4-FFF2-40B4-BE49-F238E27FC236}">
                      <a16:creationId xmlns:a16="http://schemas.microsoft.com/office/drawing/2014/main" id="{F6AD20CE-270E-4B3B-945C-497EC13FFBAE}"/>
                    </a:ext>
                  </a:extLst>
                </p:cNvPr>
                <p:cNvSpPr/>
                <p:nvPr/>
              </p:nvSpPr>
              <p:spPr>
                <a:xfrm>
                  <a:off x="1270000" y="4641907"/>
                  <a:ext cx="4606925" cy="518683"/>
                </a:xfrm>
                <a:prstGeom prst="roundRect">
                  <a:avLst/>
                </a:prstGeom>
                <a:noFill/>
                <a:ln w="25400">
                  <a:solidFill>
                    <a:srgbClr val="B84A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grpSp>
        </p:grpSp>
        <p:grpSp>
          <p:nvGrpSpPr>
            <p:cNvPr id="52" name="Group 23">
              <a:extLst>
                <a:ext uri="{FF2B5EF4-FFF2-40B4-BE49-F238E27FC236}">
                  <a16:creationId xmlns:a16="http://schemas.microsoft.com/office/drawing/2014/main" id="{724D6161-26FC-4CA7-B723-F2E59DF99E2C}"/>
                </a:ext>
              </a:extLst>
            </p:cNvPr>
            <p:cNvGrpSpPr>
              <a:grpSpLocks/>
            </p:cNvGrpSpPr>
            <p:nvPr/>
          </p:nvGrpSpPr>
          <p:grpSpPr bwMode="auto">
            <a:xfrm>
              <a:off x="1260372" y="3547799"/>
              <a:ext cx="4586871" cy="1180719"/>
              <a:chOff x="1260372" y="3547799"/>
              <a:chExt cx="4586871" cy="1180719"/>
            </a:xfrm>
          </p:grpSpPr>
          <p:sp>
            <p:nvSpPr>
              <p:cNvPr id="54" name="TextBox 21">
                <a:extLst>
                  <a:ext uri="{FF2B5EF4-FFF2-40B4-BE49-F238E27FC236}">
                    <a16:creationId xmlns:a16="http://schemas.microsoft.com/office/drawing/2014/main" id="{76884C3D-B3FD-4F95-B26F-20E77C7C2240}"/>
                  </a:ext>
                </a:extLst>
              </p:cNvPr>
              <p:cNvSpPr txBox="1">
                <a:spLocks noChangeArrowheads="1"/>
              </p:cNvSpPr>
              <p:nvPr/>
            </p:nvSpPr>
            <p:spPr bwMode="auto">
              <a:xfrm>
                <a:off x="2840196" y="3550133"/>
                <a:ext cx="1443493" cy="449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GB" altLang="en-US" sz="1200" b="1" dirty="0">
                    <a:latin typeface="Tahoma" panose="020B0604030504040204" pitchFamily="34" charset="0"/>
                    <a:ea typeface="Tahoma" panose="020B0604030504040204" pitchFamily="34" charset="0"/>
                    <a:cs typeface="Tahoma" panose="020B0604030504040204" pitchFamily="34" charset="0"/>
                  </a:rPr>
                  <a:t>Communication, Language And Literacy </a:t>
                </a:r>
              </a:p>
              <a:p>
                <a:pPr algn="ctr">
                  <a:lnSpc>
                    <a:spcPct val="100000"/>
                  </a:lnSpc>
                  <a:spcBef>
                    <a:spcPct val="0"/>
                  </a:spcBef>
                  <a:buFontTx/>
                  <a:buNone/>
                </a:pPr>
                <a:r>
                  <a:rPr lang="en-GB" altLang="en-US" sz="1200" dirty="0">
                    <a:latin typeface="Tahoma" panose="020B0604030504040204" pitchFamily="34" charset="0"/>
                    <a:ea typeface="Tahoma" panose="020B0604030504040204" pitchFamily="34" charset="0"/>
                    <a:cs typeface="Tahoma" panose="020B0604030504040204" pitchFamily="34" charset="0"/>
                  </a:rPr>
                  <a:t>(English and Drama)</a:t>
                </a:r>
              </a:p>
            </p:txBody>
          </p:sp>
          <p:sp>
            <p:nvSpPr>
              <p:cNvPr id="55" name="TextBox 21">
                <a:extLst>
                  <a:ext uri="{FF2B5EF4-FFF2-40B4-BE49-F238E27FC236}">
                    <a16:creationId xmlns:a16="http://schemas.microsoft.com/office/drawing/2014/main" id="{75E863C5-B1D3-4283-8992-801680823C76}"/>
                  </a:ext>
                </a:extLst>
              </p:cNvPr>
              <p:cNvSpPr txBox="1">
                <a:spLocks noChangeArrowheads="1"/>
              </p:cNvSpPr>
              <p:nvPr/>
            </p:nvSpPr>
            <p:spPr bwMode="auto">
              <a:xfrm>
                <a:off x="4399945" y="3556707"/>
                <a:ext cx="1443493" cy="449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GB" altLang="en-US" sz="1200" b="1" dirty="0">
                    <a:latin typeface="Tahoma" panose="020B0604030504040204" pitchFamily="34" charset="0"/>
                    <a:ea typeface="Tahoma" panose="020B0604030504040204" pitchFamily="34" charset="0"/>
                    <a:cs typeface="Tahoma" panose="020B0604030504040204" pitchFamily="34" charset="0"/>
                  </a:rPr>
                  <a:t>Numeracy, Thinking Skills, Problem Solving </a:t>
                </a:r>
              </a:p>
              <a:p>
                <a:pPr algn="ctr">
                  <a:lnSpc>
                    <a:spcPct val="100000"/>
                  </a:lnSpc>
                  <a:spcBef>
                    <a:spcPct val="0"/>
                  </a:spcBef>
                  <a:buFontTx/>
                  <a:buNone/>
                </a:pPr>
                <a:r>
                  <a:rPr lang="en-GB" altLang="en-US" sz="1200" dirty="0">
                    <a:latin typeface="Tahoma" panose="020B0604030504040204" pitchFamily="34" charset="0"/>
                    <a:ea typeface="Tahoma" panose="020B0604030504040204" pitchFamily="34" charset="0"/>
                    <a:cs typeface="Tahoma" panose="020B0604030504040204" pitchFamily="34" charset="0"/>
                  </a:rPr>
                  <a:t>(Maths)</a:t>
                </a:r>
              </a:p>
            </p:txBody>
          </p:sp>
          <p:grpSp>
            <p:nvGrpSpPr>
              <p:cNvPr id="56" name="Group 22">
                <a:extLst>
                  <a:ext uri="{FF2B5EF4-FFF2-40B4-BE49-F238E27FC236}">
                    <a16:creationId xmlns:a16="http://schemas.microsoft.com/office/drawing/2014/main" id="{A68634D1-C1FC-452C-87BB-FFCE4223071A}"/>
                  </a:ext>
                </a:extLst>
              </p:cNvPr>
              <p:cNvGrpSpPr>
                <a:grpSpLocks/>
              </p:cNvGrpSpPr>
              <p:nvPr/>
            </p:nvGrpSpPr>
            <p:grpSpPr bwMode="auto">
              <a:xfrm>
                <a:off x="1260372" y="3547799"/>
                <a:ext cx="1453896" cy="1092317"/>
                <a:chOff x="1260372" y="3547799"/>
                <a:chExt cx="1453896" cy="1092317"/>
              </a:xfrm>
            </p:grpSpPr>
            <p:sp>
              <p:nvSpPr>
                <p:cNvPr id="59" name="TextBox 21">
                  <a:extLst>
                    <a:ext uri="{FF2B5EF4-FFF2-40B4-BE49-F238E27FC236}">
                      <a16:creationId xmlns:a16="http://schemas.microsoft.com/office/drawing/2014/main" id="{C60E46C2-7E32-4486-9B9C-8CDD2092980A}"/>
                    </a:ext>
                  </a:extLst>
                </p:cNvPr>
                <p:cNvSpPr txBox="1">
                  <a:spLocks noChangeArrowheads="1"/>
                </p:cNvSpPr>
                <p:nvPr/>
              </p:nvSpPr>
              <p:spPr bwMode="auto">
                <a:xfrm>
                  <a:off x="1270775" y="3547799"/>
                  <a:ext cx="1443493" cy="7058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GB" altLang="en-US" sz="1200" b="1" dirty="0">
                      <a:latin typeface="Tahoma" panose="020B0604030504040204" pitchFamily="34" charset="0"/>
                      <a:ea typeface="Tahoma" panose="020B0604030504040204" pitchFamily="34" charset="0"/>
                      <a:cs typeface="Tahoma" panose="020B0604030504040204" pitchFamily="34" charset="0"/>
                    </a:rPr>
                    <a:t>PSED</a:t>
                  </a:r>
                </a:p>
                <a:p>
                  <a:pPr algn="ctr">
                    <a:lnSpc>
                      <a:spcPct val="100000"/>
                    </a:lnSpc>
                    <a:spcBef>
                      <a:spcPct val="0"/>
                    </a:spcBef>
                    <a:buFontTx/>
                    <a:buNone/>
                  </a:pPr>
                  <a:r>
                    <a:rPr lang="en-GB" altLang="en-US" sz="1200" dirty="0">
                      <a:latin typeface="Tahoma" panose="020B0604030504040204" pitchFamily="34" charset="0"/>
                      <a:ea typeface="Tahoma" panose="020B0604030504040204" pitchFamily="34" charset="0"/>
                      <a:cs typeface="Tahoma" panose="020B0604030504040204" pitchFamily="34" charset="0"/>
                    </a:rPr>
                    <a:t>(Citizenship, Careers, PSHE, RE and Preparation for adulthood)</a:t>
                  </a:r>
                </a:p>
              </p:txBody>
            </p:sp>
            <p:sp>
              <p:nvSpPr>
                <p:cNvPr id="60" name="TextBox 21">
                  <a:extLst>
                    <a:ext uri="{FF2B5EF4-FFF2-40B4-BE49-F238E27FC236}">
                      <a16:creationId xmlns:a16="http://schemas.microsoft.com/office/drawing/2014/main" id="{89058BB6-235E-4F21-9972-F1E3BC56BB0F}"/>
                    </a:ext>
                  </a:extLst>
                </p:cNvPr>
                <p:cNvSpPr txBox="1">
                  <a:spLocks noChangeArrowheads="1"/>
                </p:cNvSpPr>
                <p:nvPr/>
              </p:nvSpPr>
              <p:spPr bwMode="auto">
                <a:xfrm>
                  <a:off x="1260372" y="4190953"/>
                  <a:ext cx="1443493" cy="449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GB" altLang="en-US" sz="1200" b="1" dirty="0">
                      <a:latin typeface="Tahoma" panose="020B0604030504040204" pitchFamily="34" charset="0"/>
                      <a:ea typeface="Tahoma" panose="020B0604030504040204" pitchFamily="34" charset="0"/>
                      <a:cs typeface="Tahoma" panose="020B0604030504040204" pitchFamily="34" charset="0"/>
                    </a:rPr>
                    <a:t>Creative Development</a:t>
                  </a:r>
                </a:p>
                <a:p>
                  <a:pPr algn="ctr">
                    <a:lnSpc>
                      <a:spcPct val="100000"/>
                    </a:lnSpc>
                    <a:spcBef>
                      <a:spcPct val="0"/>
                    </a:spcBef>
                    <a:buFontTx/>
                    <a:buNone/>
                  </a:pPr>
                  <a:r>
                    <a:rPr lang="en-GB" altLang="en-US" sz="1200" dirty="0">
                      <a:latin typeface="Tahoma" panose="020B0604030504040204" pitchFamily="34" charset="0"/>
                      <a:ea typeface="Tahoma" panose="020B0604030504040204" pitchFamily="34" charset="0"/>
                      <a:cs typeface="Tahoma" panose="020B0604030504040204" pitchFamily="34" charset="0"/>
                    </a:rPr>
                    <a:t>(Art and Design, Music, Design And Technology)</a:t>
                  </a:r>
                </a:p>
              </p:txBody>
            </p:sp>
          </p:grpSp>
          <p:sp>
            <p:nvSpPr>
              <p:cNvPr id="57" name="TextBox 21">
                <a:extLst>
                  <a:ext uri="{FF2B5EF4-FFF2-40B4-BE49-F238E27FC236}">
                    <a16:creationId xmlns:a16="http://schemas.microsoft.com/office/drawing/2014/main" id="{FA5106B1-F7C1-4E9B-97D5-D8878D4FC99D}"/>
                  </a:ext>
                </a:extLst>
              </p:cNvPr>
              <p:cNvSpPr txBox="1">
                <a:spLocks noChangeArrowheads="1"/>
              </p:cNvSpPr>
              <p:nvPr/>
            </p:nvSpPr>
            <p:spPr bwMode="auto">
              <a:xfrm>
                <a:off x="2874151" y="4151023"/>
                <a:ext cx="1485304" cy="577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GB" altLang="en-US" sz="1200" b="1" dirty="0">
                    <a:latin typeface="Tahoma" panose="020B0604030504040204" pitchFamily="34" charset="0"/>
                    <a:ea typeface="Tahoma" panose="020B0604030504040204" pitchFamily="34" charset="0"/>
                    <a:cs typeface="Tahoma" panose="020B0604030504040204" pitchFamily="34" charset="0"/>
                  </a:rPr>
                  <a:t>Knowledge And Understanding Of The World </a:t>
                </a:r>
                <a:r>
                  <a:rPr lang="en-GB" altLang="en-US" sz="1200" dirty="0">
                    <a:latin typeface="Tahoma" panose="020B0604030504040204" pitchFamily="34" charset="0"/>
                    <a:ea typeface="Tahoma" panose="020B0604030504040204" pitchFamily="34" charset="0"/>
                    <a:cs typeface="Tahoma" panose="020B0604030504040204" pitchFamily="34" charset="0"/>
                  </a:rPr>
                  <a:t>(History, Geography, Science, IT)</a:t>
                </a:r>
              </a:p>
            </p:txBody>
          </p:sp>
          <p:sp>
            <p:nvSpPr>
              <p:cNvPr id="58" name="TextBox 21">
                <a:extLst>
                  <a:ext uri="{FF2B5EF4-FFF2-40B4-BE49-F238E27FC236}">
                    <a16:creationId xmlns:a16="http://schemas.microsoft.com/office/drawing/2014/main" id="{BBA710A7-4D83-48AC-9A2D-A30E019144D1}"/>
                  </a:ext>
                </a:extLst>
              </p:cNvPr>
              <p:cNvSpPr txBox="1">
                <a:spLocks noChangeArrowheads="1"/>
              </p:cNvSpPr>
              <p:nvPr/>
            </p:nvSpPr>
            <p:spPr bwMode="auto">
              <a:xfrm>
                <a:off x="4403750" y="4149231"/>
                <a:ext cx="1443493" cy="320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GB" altLang="en-US" sz="1200" b="1" dirty="0">
                    <a:latin typeface="Tahoma" panose="020B0604030504040204" pitchFamily="34" charset="0"/>
                    <a:ea typeface="Tahoma" panose="020B0604030504040204" pitchFamily="34" charset="0"/>
                    <a:cs typeface="Tahoma" panose="020B0604030504040204" pitchFamily="34" charset="0"/>
                  </a:rPr>
                  <a:t>Physical Development </a:t>
                </a:r>
              </a:p>
              <a:p>
                <a:pPr algn="ctr">
                  <a:lnSpc>
                    <a:spcPct val="100000"/>
                  </a:lnSpc>
                  <a:spcBef>
                    <a:spcPct val="0"/>
                  </a:spcBef>
                  <a:buFontTx/>
                  <a:buNone/>
                </a:pPr>
                <a:r>
                  <a:rPr lang="en-GB" altLang="en-US" sz="1200" dirty="0">
                    <a:latin typeface="Tahoma" panose="020B0604030504040204" pitchFamily="34" charset="0"/>
                    <a:ea typeface="Tahoma" panose="020B0604030504040204" pitchFamily="34" charset="0"/>
                    <a:cs typeface="Tahoma" panose="020B0604030504040204" pitchFamily="34" charset="0"/>
                  </a:rPr>
                  <a:t>(PE)</a:t>
                </a:r>
              </a:p>
            </p:txBody>
          </p:sp>
        </p:grpSp>
      </p:grpSp>
      <p:grpSp>
        <p:nvGrpSpPr>
          <p:cNvPr id="86" name="Group 19">
            <a:extLst>
              <a:ext uri="{FF2B5EF4-FFF2-40B4-BE49-F238E27FC236}">
                <a16:creationId xmlns:a16="http://schemas.microsoft.com/office/drawing/2014/main" id="{DC40683D-F804-4348-ACA8-5637B93C89C4}"/>
              </a:ext>
            </a:extLst>
          </p:cNvPr>
          <p:cNvGrpSpPr>
            <a:grpSpLocks/>
          </p:cNvGrpSpPr>
          <p:nvPr/>
        </p:nvGrpSpPr>
        <p:grpSpPr bwMode="auto">
          <a:xfrm>
            <a:off x="9231749" y="3702078"/>
            <a:ext cx="7421348" cy="1870496"/>
            <a:chOff x="6138069" y="5478357"/>
            <a:chExt cx="5572125" cy="1430830"/>
          </a:xfrm>
        </p:grpSpPr>
        <p:sp>
          <p:nvSpPr>
            <p:cNvPr id="87" name="Rounded Rectangle 21514">
              <a:extLst>
                <a:ext uri="{FF2B5EF4-FFF2-40B4-BE49-F238E27FC236}">
                  <a16:creationId xmlns:a16="http://schemas.microsoft.com/office/drawing/2014/main" id="{B36B2552-6CDC-4CEB-B3C3-05981775D697}"/>
                </a:ext>
              </a:extLst>
            </p:cNvPr>
            <p:cNvSpPr/>
            <p:nvPr/>
          </p:nvSpPr>
          <p:spPr bwMode="auto">
            <a:xfrm>
              <a:off x="6930231" y="5574111"/>
              <a:ext cx="4670425" cy="1245628"/>
            </a:xfrm>
            <a:prstGeom prst="roundRect">
              <a:avLst/>
            </a:prstGeom>
            <a:solidFill>
              <a:srgbClr val="B84A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grpSp>
          <p:nvGrpSpPr>
            <p:cNvPr id="88" name="Group 18">
              <a:extLst>
                <a:ext uri="{FF2B5EF4-FFF2-40B4-BE49-F238E27FC236}">
                  <a16:creationId xmlns:a16="http://schemas.microsoft.com/office/drawing/2014/main" id="{FCCFFF8E-E138-46D8-A811-5571957C11DB}"/>
                </a:ext>
              </a:extLst>
            </p:cNvPr>
            <p:cNvGrpSpPr>
              <a:grpSpLocks/>
            </p:cNvGrpSpPr>
            <p:nvPr/>
          </p:nvGrpSpPr>
          <p:grpSpPr bwMode="auto">
            <a:xfrm>
              <a:off x="6138069" y="5478357"/>
              <a:ext cx="5572125" cy="1430830"/>
              <a:chOff x="6138069" y="5478357"/>
              <a:chExt cx="5572125" cy="1430830"/>
            </a:xfrm>
          </p:grpSpPr>
          <p:grpSp>
            <p:nvGrpSpPr>
              <p:cNvPr id="89" name="Group 88">
                <a:extLst>
                  <a:ext uri="{FF2B5EF4-FFF2-40B4-BE49-F238E27FC236}">
                    <a16:creationId xmlns:a16="http://schemas.microsoft.com/office/drawing/2014/main" id="{F7DEF1E8-B56E-4FF2-A962-F7AE217D2308}"/>
                  </a:ext>
                </a:extLst>
              </p:cNvPr>
              <p:cNvGrpSpPr/>
              <p:nvPr/>
            </p:nvGrpSpPr>
            <p:grpSpPr>
              <a:xfrm>
                <a:off x="6285136" y="5561653"/>
                <a:ext cx="588026" cy="1258089"/>
                <a:chOff x="1171904" y="2378260"/>
                <a:chExt cx="588026" cy="2125688"/>
              </a:xfrm>
              <a:solidFill>
                <a:schemeClr val="accent4">
                  <a:lumMod val="75000"/>
                </a:schemeClr>
              </a:solidFill>
            </p:grpSpPr>
            <p:sp>
              <p:nvSpPr>
                <p:cNvPr id="93" name="Rounded Rectangle 53">
                  <a:extLst>
                    <a:ext uri="{FF2B5EF4-FFF2-40B4-BE49-F238E27FC236}">
                      <a16:creationId xmlns:a16="http://schemas.microsoft.com/office/drawing/2014/main" id="{F8556FD2-CE0A-4903-A379-C51E3F98F5F5}"/>
                    </a:ext>
                  </a:extLst>
                </p:cNvPr>
                <p:cNvSpPr/>
                <p:nvPr/>
              </p:nvSpPr>
              <p:spPr>
                <a:xfrm rot="5400000">
                  <a:off x="404192" y="3148210"/>
                  <a:ext cx="2125688" cy="585788"/>
                </a:xfrm>
                <a:prstGeom prst="roundRect">
                  <a:avLst/>
                </a:prstGeom>
                <a:solidFill>
                  <a:srgbClr val="B84A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94" name="TextBox 93">
                  <a:extLst>
                    <a:ext uri="{FF2B5EF4-FFF2-40B4-BE49-F238E27FC236}">
                      <a16:creationId xmlns:a16="http://schemas.microsoft.com/office/drawing/2014/main" id="{A0B4260D-2E78-47F8-9C4B-CC0D4432F029}"/>
                    </a:ext>
                  </a:extLst>
                </p:cNvPr>
                <p:cNvSpPr txBox="1"/>
                <p:nvPr/>
              </p:nvSpPr>
              <p:spPr bwMode="auto">
                <a:xfrm>
                  <a:off x="1171904" y="2402830"/>
                  <a:ext cx="508389" cy="2012154"/>
                </a:xfrm>
                <a:prstGeom prst="rect">
                  <a:avLst/>
                </a:prstGeom>
                <a:noFill/>
                <a:ln>
                  <a:noFill/>
                  <a:prstDash val="dash"/>
                </a:ln>
              </p:spPr>
              <p:txBody>
                <a:bodyPr vert="vert270" wrap="square">
                  <a:spAutoFit/>
                </a:bodyPr>
                <a:lstStyle/>
                <a:p>
                  <a:pPr algn="ctr">
                    <a:defRPr/>
                  </a:pPr>
                  <a:r>
                    <a:rPr lang="en-GB" sz="1600" b="1" dirty="0">
                      <a:latin typeface="Tahoma" panose="020B0604030504040204" pitchFamily="34" charset="0"/>
                      <a:ea typeface="Tahoma" panose="020B0604030504040204" pitchFamily="34" charset="0"/>
                      <a:cs typeface="Tahoma" panose="020B0604030504040204" pitchFamily="34" charset="0"/>
                    </a:rPr>
                    <a:t>Qualifications &amp; Assessment</a:t>
                  </a:r>
                </a:p>
              </p:txBody>
            </p:sp>
          </p:grpSp>
          <p:sp>
            <p:nvSpPr>
              <p:cNvPr id="90" name="Rounded Rectangle 52">
                <a:extLst>
                  <a:ext uri="{FF2B5EF4-FFF2-40B4-BE49-F238E27FC236}">
                    <a16:creationId xmlns:a16="http://schemas.microsoft.com/office/drawing/2014/main" id="{BA72BB9D-0ADF-4E5F-8A73-A6A88D95EFD3}"/>
                  </a:ext>
                </a:extLst>
              </p:cNvPr>
              <p:cNvSpPr/>
              <p:nvPr/>
            </p:nvSpPr>
            <p:spPr bwMode="auto">
              <a:xfrm>
                <a:off x="6138069" y="5478357"/>
                <a:ext cx="5572125" cy="1430830"/>
              </a:xfrm>
              <a:prstGeom prst="round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pic>
            <p:nvPicPr>
              <p:cNvPr id="91" name="Picture 25">
                <a:extLst>
                  <a:ext uri="{FF2B5EF4-FFF2-40B4-BE49-F238E27FC236}">
                    <a16:creationId xmlns:a16="http://schemas.microsoft.com/office/drawing/2014/main" id="{05D30E86-99DA-4A70-86C7-D2FDE12D26AD}"/>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0729733" y="5561651"/>
                <a:ext cx="793617" cy="793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 name="TextBox 21515">
                <a:extLst>
                  <a:ext uri="{FF2B5EF4-FFF2-40B4-BE49-F238E27FC236}">
                    <a16:creationId xmlns:a16="http://schemas.microsoft.com/office/drawing/2014/main" id="{C7E2EB65-AB2E-450B-8749-46F8EF3D1404}"/>
                  </a:ext>
                </a:extLst>
              </p:cNvPr>
              <p:cNvSpPr txBox="1">
                <a:spLocks noChangeArrowheads="1"/>
              </p:cNvSpPr>
              <p:nvPr/>
            </p:nvSpPr>
            <p:spPr bwMode="auto">
              <a:xfrm>
                <a:off x="6884986" y="5590056"/>
                <a:ext cx="4190537" cy="835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prstDash val="dashDot"/>
                    <a:miter lim="800000"/>
                    <a:headEnd/>
                    <a:tailEnd/>
                  </a14:hiddenLine>
                </a:ext>
              </a:extLst>
            </p:spPr>
            <p:txBody>
              <a:bodyPr>
                <a:spAutoFit/>
              </a:bodyPr>
              <a:lstStyle>
                <a:lvl1pPr marL="171450" indent="-17145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449263" indent="-179388">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442913" indent="-257175">
                  <a:spcBef>
                    <a:spcPts val="0"/>
                  </a:spcBef>
                </a:pPr>
                <a:r>
                  <a:rPr lang="en-GB" sz="1200" dirty="0">
                    <a:latin typeface="Tahoma" panose="020B0604030504040204" pitchFamily="34" charset="0"/>
                    <a:ea typeface="Tahoma" panose="020B0604030504040204" pitchFamily="34" charset="0"/>
                    <a:cs typeface="Tahoma" panose="020B0604030504040204" pitchFamily="34" charset="0"/>
                  </a:rPr>
                  <a:t>City and Guilds functional skills qualifications in maths and English.  (Students are assessed in March and their predicted levels range between Entry levels 1 to 3 and Level 1 in these subjects this year) </a:t>
                </a:r>
              </a:p>
              <a:p>
                <a:pPr marL="442913" indent="-257175">
                  <a:spcBef>
                    <a:spcPts val="0"/>
                  </a:spcBef>
                </a:pPr>
                <a:r>
                  <a:rPr lang="en-GB" sz="1200" dirty="0">
                    <a:latin typeface="Tahoma" panose="020B0604030504040204" pitchFamily="34" charset="0"/>
                    <a:ea typeface="Tahoma" panose="020B0604030504040204" pitchFamily="34" charset="0"/>
                    <a:cs typeface="Tahoma" panose="020B0604030504040204" pitchFamily="34" charset="0"/>
                  </a:rPr>
                  <a:t>A small number of students take GCSE maths.  Last year 3 year 11 students passed GCSE maths.</a:t>
                </a:r>
              </a:p>
              <a:p>
                <a:pPr marL="0" indent="0" algn="just">
                  <a:lnSpc>
                    <a:spcPct val="100000"/>
                  </a:lnSpc>
                  <a:spcBef>
                    <a:spcPct val="0"/>
                  </a:spcBef>
                  <a:buNone/>
                </a:pPr>
                <a:endParaRPr lang="en-GB" altLang="en-US" sz="1100" dirty="0">
                  <a:latin typeface="Tahoma" panose="020B0604030504040204" pitchFamily="34" charset="0"/>
                  <a:ea typeface="Tahoma" panose="020B0604030504040204" pitchFamily="34" charset="0"/>
                  <a:cs typeface="Tahoma" panose="020B0604030504040204" pitchFamily="34" charset="0"/>
                </a:endParaRPr>
              </a:p>
            </p:txBody>
          </p:sp>
        </p:grpSp>
      </p:grpSp>
      <p:grpSp>
        <p:nvGrpSpPr>
          <p:cNvPr id="11" name="Group 10">
            <a:extLst>
              <a:ext uri="{FF2B5EF4-FFF2-40B4-BE49-F238E27FC236}">
                <a16:creationId xmlns:a16="http://schemas.microsoft.com/office/drawing/2014/main" id="{1B72859E-327A-4775-9D0B-D6A605C6E134}"/>
              </a:ext>
            </a:extLst>
          </p:cNvPr>
          <p:cNvGrpSpPr/>
          <p:nvPr/>
        </p:nvGrpSpPr>
        <p:grpSpPr>
          <a:xfrm>
            <a:off x="9231749" y="5657850"/>
            <a:ext cx="7421348" cy="3676650"/>
            <a:chOff x="9231749" y="5678720"/>
            <a:chExt cx="7421348" cy="3582874"/>
          </a:xfrm>
        </p:grpSpPr>
        <p:grpSp>
          <p:nvGrpSpPr>
            <p:cNvPr id="95" name="Group 21">
              <a:extLst>
                <a:ext uri="{FF2B5EF4-FFF2-40B4-BE49-F238E27FC236}">
                  <a16:creationId xmlns:a16="http://schemas.microsoft.com/office/drawing/2014/main" id="{2F0F040D-625B-4A42-977B-5CA8D1C5E035}"/>
                </a:ext>
              </a:extLst>
            </p:cNvPr>
            <p:cNvGrpSpPr>
              <a:grpSpLocks/>
            </p:cNvGrpSpPr>
            <p:nvPr/>
          </p:nvGrpSpPr>
          <p:grpSpPr bwMode="auto">
            <a:xfrm>
              <a:off x="9231749" y="5678720"/>
              <a:ext cx="7421348" cy="3582874"/>
              <a:chOff x="451644" y="5478358"/>
              <a:chExt cx="5572125" cy="2970348"/>
            </a:xfrm>
          </p:grpSpPr>
          <p:sp>
            <p:nvSpPr>
              <p:cNvPr id="96" name="Rounded Rectangle 21514">
                <a:extLst>
                  <a:ext uri="{FF2B5EF4-FFF2-40B4-BE49-F238E27FC236}">
                    <a16:creationId xmlns:a16="http://schemas.microsoft.com/office/drawing/2014/main" id="{2FEAB95F-970B-425D-B297-BEDA18B6D7CF}"/>
                  </a:ext>
                </a:extLst>
              </p:cNvPr>
              <p:cNvSpPr/>
              <p:nvPr/>
            </p:nvSpPr>
            <p:spPr bwMode="auto">
              <a:xfrm>
                <a:off x="1243806" y="5628958"/>
                <a:ext cx="4638675" cy="2727386"/>
              </a:xfrm>
              <a:prstGeom prst="roundRect">
                <a:avLst/>
              </a:prstGeom>
              <a:solidFill>
                <a:srgbClr val="B84A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p>
            </p:txBody>
          </p:sp>
          <p:grpSp>
            <p:nvGrpSpPr>
              <p:cNvPr id="97" name="Group 20">
                <a:extLst>
                  <a:ext uri="{FF2B5EF4-FFF2-40B4-BE49-F238E27FC236}">
                    <a16:creationId xmlns:a16="http://schemas.microsoft.com/office/drawing/2014/main" id="{4A9D3B80-B155-4A48-88A1-7E7C72D9944C}"/>
                  </a:ext>
                </a:extLst>
              </p:cNvPr>
              <p:cNvGrpSpPr>
                <a:grpSpLocks/>
              </p:cNvGrpSpPr>
              <p:nvPr/>
            </p:nvGrpSpPr>
            <p:grpSpPr bwMode="auto">
              <a:xfrm>
                <a:off x="451644" y="5478358"/>
                <a:ext cx="5572125" cy="2970348"/>
                <a:chOff x="451644" y="5478358"/>
                <a:chExt cx="5572125" cy="2970348"/>
              </a:xfrm>
            </p:grpSpPr>
            <p:sp>
              <p:nvSpPr>
                <p:cNvPr id="98" name="Rounded Rectangle 74">
                  <a:extLst>
                    <a:ext uri="{FF2B5EF4-FFF2-40B4-BE49-F238E27FC236}">
                      <a16:creationId xmlns:a16="http://schemas.microsoft.com/office/drawing/2014/main" id="{9989156E-4C76-42EA-BA7C-E0615C61BD46}"/>
                    </a:ext>
                  </a:extLst>
                </p:cNvPr>
                <p:cNvSpPr/>
                <p:nvPr/>
              </p:nvSpPr>
              <p:spPr>
                <a:xfrm rot="5400000">
                  <a:off x="-463192" y="6692620"/>
                  <a:ext cx="2712486" cy="587375"/>
                </a:xfrm>
                <a:prstGeom prst="roundRect">
                  <a:avLst/>
                </a:prstGeom>
                <a:solidFill>
                  <a:srgbClr val="B84A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99" name="Rounded Rectangle 70">
                  <a:extLst>
                    <a:ext uri="{FF2B5EF4-FFF2-40B4-BE49-F238E27FC236}">
                      <a16:creationId xmlns:a16="http://schemas.microsoft.com/office/drawing/2014/main" id="{03720E33-EFCF-48A0-B3EE-ED483301509A}"/>
                    </a:ext>
                  </a:extLst>
                </p:cNvPr>
                <p:cNvSpPr/>
                <p:nvPr/>
              </p:nvSpPr>
              <p:spPr bwMode="auto">
                <a:xfrm>
                  <a:off x="451644" y="5478358"/>
                  <a:ext cx="5572125" cy="2970348"/>
                </a:xfrm>
                <a:prstGeom prst="round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00" name="TextBox 99">
                  <a:extLst>
                    <a:ext uri="{FF2B5EF4-FFF2-40B4-BE49-F238E27FC236}">
                      <a16:creationId xmlns:a16="http://schemas.microsoft.com/office/drawing/2014/main" id="{60478D4E-9E0A-411E-BDA0-7E0886AB9D00}"/>
                    </a:ext>
                  </a:extLst>
                </p:cNvPr>
                <p:cNvSpPr txBox="1"/>
                <p:nvPr/>
              </p:nvSpPr>
              <p:spPr bwMode="auto">
                <a:xfrm>
                  <a:off x="625876" y="5677265"/>
                  <a:ext cx="323520" cy="2665285"/>
                </a:xfrm>
                <a:prstGeom prst="rect">
                  <a:avLst/>
                </a:prstGeom>
                <a:noFill/>
                <a:ln>
                  <a:noFill/>
                  <a:prstDash val="dash"/>
                </a:ln>
              </p:spPr>
              <p:txBody>
                <a:bodyPr vert="vert270" wrap="square">
                  <a:spAutoFit/>
                </a:bodyPr>
                <a:lstStyle/>
                <a:p>
                  <a:pPr algn="ctr">
                    <a:defRPr/>
                  </a:pPr>
                  <a:r>
                    <a:rPr lang="en-GB" sz="1600" b="1" dirty="0">
                      <a:latin typeface="Tahoma" panose="020B0604030504040204" pitchFamily="34" charset="0"/>
                      <a:ea typeface="Tahoma" panose="020B0604030504040204" pitchFamily="34" charset="0"/>
                      <a:cs typeface="Tahoma" panose="020B0604030504040204" pitchFamily="34" charset="0"/>
                    </a:rPr>
                    <a:t>Preparation For Adulthood</a:t>
                  </a:r>
                </a:p>
              </p:txBody>
            </p:sp>
            <p:sp>
              <p:nvSpPr>
                <p:cNvPr id="101" name="TextBox 21515">
                  <a:extLst>
                    <a:ext uri="{FF2B5EF4-FFF2-40B4-BE49-F238E27FC236}">
                      <a16:creationId xmlns:a16="http://schemas.microsoft.com/office/drawing/2014/main" id="{2AB0B6D3-6850-4705-90F0-7E66FE36B6D6}"/>
                    </a:ext>
                  </a:extLst>
                </p:cNvPr>
                <p:cNvSpPr txBox="1">
                  <a:spLocks noChangeArrowheads="1"/>
                </p:cNvSpPr>
                <p:nvPr/>
              </p:nvSpPr>
              <p:spPr bwMode="auto">
                <a:xfrm>
                  <a:off x="1290001" y="5732733"/>
                  <a:ext cx="4537719" cy="18776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1450" indent="-17145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449263" indent="-179388">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271463" indent="-185738" algn="just">
                    <a:lnSpc>
                      <a:spcPct val="100000"/>
                    </a:lnSpc>
                    <a:spcBef>
                      <a:spcPts val="0"/>
                    </a:spcBef>
                  </a:pPr>
                  <a:r>
                    <a:rPr lang="en-GB" sz="1200" dirty="0">
                      <a:latin typeface="Tahoma" panose="020B0604030504040204" pitchFamily="34" charset="0"/>
                      <a:ea typeface="Tahoma" panose="020B0604030504040204" pitchFamily="34" charset="0"/>
                      <a:cs typeface="Tahoma" panose="020B0604030504040204" pitchFamily="34" charset="0"/>
                    </a:rPr>
                    <a:t>Students in Years 8-11 take part in preparation for adulthood lessons every week.  </a:t>
                  </a:r>
                </a:p>
                <a:p>
                  <a:pPr marL="271463" indent="-185738" algn="just">
                    <a:lnSpc>
                      <a:spcPct val="100000"/>
                    </a:lnSpc>
                    <a:spcBef>
                      <a:spcPts val="0"/>
                    </a:spcBef>
                  </a:pPr>
                  <a:r>
                    <a:rPr lang="en-GB" sz="1200" dirty="0">
                      <a:latin typeface="Tahoma" panose="020B0604030504040204" pitchFamily="34" charset="0"/>
                      <a:ea typeface="Tahoma" panose="020B0604030504040204" pitchFamily="34" charset="0"/>
                      <a:cs typeface="Tahoma" panose="020B0604030504040204" pitchFamily="34" charset="0"/>
                    </a:rPr>
                    <a:t>They work on a carousel, with students rotating every 10 weeks between cooking, the allotment, and the OLE</a:t>
                  </a:r>
                </a:p>
                <a:p>
                  <a:pPr marL="271463" indent="-185738" algn="just">
                    <a:lnSpc>
                      <a:spcPct val="100000"/>
                    </a:lnSpc>
                    <a:spcBef>
                      <a:spcPts val="0"/>
                    </a:spcBef>
                  </a:pPr>
                  <a:r>
                    <a:rPr lang="en-GB" sz="1200" dirty="0">
                      <a:latin typeface="Tahoma" panose="020B0604030504040204" pitchFamily="34" charset="0"/>
                      <a:ea typeface="Tahoma" panose="020B0604030504040204" pitchFamily="34" charset="0"/>
                      <a:cs typeface="Tahoma" panose="020B0604030504040204" pitchFamily="34" charset="0"/>
                    </a:rPr>
                    <a:t>Year 11 complete BTEC Cooking Level 1 as part of their PFA lessons</a:t>
                  </a:r>
                </a:p>
                <a:p>
                  <a:pPr marL="271463" indent="-185738" algn="just">
                    <a:lnSpc>
                      <a:spcPct val="100000"/>
                    </a:lnSpc>
                    <a:spcBef>
                      <a:spcPts val="0"/>
                    </a:spcBef>
                  </a:pPr>
                  <a:r>
                    <a:rPr lang="en-GB" sz="1200" dirty="0">
                      <a:latin typeface="Tahoma" panose="020B0604030504040204" pitchFamily="34" charset="0"/>
                      <a:ea typeface="Tahoma" panose="020B0604030504040204" pitchFamily="34" charset="0"/>
                      <a:cs typeface="Tahoma" panose="020B0604030504040204" pitchFamily="34" charset="0"/>
                    </a:rPr>
                    <a:t>Students experience careers sessions, that involve visiting Holmesdale school for a careers fair and access specific careers computer programs to gain advice on future workplace options</a:t>
                  </a:r>
                </a:p>
                <a:p>
                  <a:pPr marL="271463" indent="-185738" algn="just">
                    <a:lnSpc>
                      <a:spcPct val="100000"/>
                    </a:lnSpc>
                    <a:spcBef>
                      <a:spcPts val="0"/>
                    </a:spcBef>
                  </a:pPr>
                  <a:r>
                    <a:rPr lang="en-GB" sz="1200" dirty="0">
                      <a:latin typeface="Tahoma" panose="020B0604030504040204" pitchFamily="34" charset="0"/>
                      <a:ea typeface="Tahoma" panose="020B0604030504040204" pitchFamily="34" charset="0"/>
                      <a:cs typeface="Tahoma" panose="020B0604030504040204" pitchFamily="34" charset="0"/>
                    </a:rPr>
                    <a:t>As part of their careers lessons, KS4 have dedicated lessons provided by CXK (the careers service) </a:t>
                  </a:r>
                </a:p>
                <a:p>
                  <a:pPr algn="just">
                    <a:lnSpc>
                      <a:spcPct val="100000"/>
                    </a:lnSpc>
                    <a:spcBef>
                      <a:spcPct val="0"/>
                    </a:spcBef>
                  </a:pPr>
                  <a:endParaRPr lang="en-GB" altLang="en-US" sz="800" dirty="0">
                    <a:latin typeface="Arial" panose="020B0604020202020204" pitchFamily="34" charset="0"/>
                  </a:endParaRPr>
                </a:p>
              </p:txBody>
            </p:sp>
          </p:grpSp>
        </p:grpSp>
        <p:pic>
          <p:nvPicPr>
            <p:cNvPr id="10" name="Picture 9">
              <a:extLst>
                <a:ext uri="{FF2B5EF4-FFF2-40B4-BE49-F238E27FC236}">
                  <a16:creationId xmlns:a16="http://schemas.microsoft.com/office/drawing/2014/main" id="{DEFAD964-278B-42AE-8B4A-8F28917FA413}"/>
                </a:ext>
              </a:extLst>
            </p:cNvPr>
            <p:cNvPicPr>
              <a:picLocks noChangeAspect="1"/>
            </p:cNvPicPr>
            <p:nvPr/>
          </p:nvPicPr>
          <p:blipFill>
            <a:blip r:embed="rId8"/>
            <a:stretch>
              <a:fillRect/>
            </a:stretch>
          </p:blipFill>
          <p:spPr>
            <a:xfrm>
              <a:off x="14677163" y="7722085"/>
              <a:ext cx="1324296" cy="1324296"/>
            </a:xfrm>
            <a:prstGeom prst="rect">
              <a:avLst/>
            </a:prstGeom>
          </p:spPr>
        </p:pic>
      </p:grpSp>
    </p:spTree>
    <p:extLst>
      <p:ext uri="{BB962C8B-B14F-4D97-AF65-F5344CB8AC3E}">
        <p14:creationId xmlns:p14="http://schemas.microsoft.com/office/powerpoint/2010/main" val="3044000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3053" t="-3076" r="-3076" b="-3053"/>
            </a:stretch>
          </a:blipFill>
        </p:spPr>
        <p:txBody>
          <a:bodyPr/>
          <a:lstStyle/>
          <a:p>
            <a:endParaRPr lang="en-GB"/>
          </a:p>
        </p:txBody>
      </p:sp>
      <p:sp>
        <p:nvSpPr>
          <p:cNvPr id="3" name="TextBox 3"/>
          <p:cNvSpPr txBox="1"/>
          <p:nvPr/>
        </p:nvSpPr>
        <p:spPr>
          <a:xfrm>
            <a:off x="0" y="382959"/>
            <a:ext cx="18288000" cy="1126847"/>
          </a:xfrm>
          <a:prstGeom prst="rect">
            <a:avLst/>
          </a:prstGeom>
        </p:spPr>
        <p:txBody>
          <a:bodyPr lIns="0" tIns="0" rIns="0" bIns="0" rtlCol="0" anchor="t">
            <a:spAutoFit/>
          </a:bodyPr>
          <a:lstStyle/>
          <a:p>
            <a:pPr algn="ctr">
              <a:lnSpc>
                <a:spcPts val="9799"/>
              </a:lnSpc>
            </a:pPr>
            <a:r>
              <a:rPr lang="en-US" sz="6999" dirty="0">
                <a:solidFill>
                  <a:srgbClr val="000000"/>
                </a:solidFill>
                <a:latin typeface="Tahoma Bold"/>
              </a:rPr>
              <a:t>Functional</a:t>
            </a:r>
          </a:p>
        </p:txBody>
      </p:sp>
      <p:grpSp>
        <p:nvGrpSpPr>
          <p:cNvPr id="4" name="Group 4"/>
          <p:cNvGrpSpPr/>
          <p:nvPr/>
        </p:nvGrpSpPr>
        <p:grpSpPr>
          <a:xfrm>
            <a:off x="11572013" y="9353567"/>
            <a:ext cx="6857916" cy="718383"/>
            <a:chOff x="0" y="0"/>
            <a:chExt cx="1806200" cy="189204"/>
          </a:xfrm>
        </p:grpSpPr>
        <p:sp>
          <p:nvSpPr>
            <p:cNvPr id="5" name="Freeform 5"/>
            <p:cNvSpPr/>
            <p:nvPr/>
          </p:nvSpPr>
          <p:spPr>
            <a:xfrm>
              <a:off x="0" y="0"/>
              <a:ext cx="1806200" cy="189204"/>
            </a:xfrm>
            <a:custGeom>
              <a:avLst/>
              <a:gdLst/>
              <a:ahLst/>
              <a:cxnLst/>
              <a:rect l="l" t="t" r="r" b="b"/>
              <a:pathLst>
                <a:path w="1806200" h="189204">
                  <a:moveTo>
                    <a:pt x="0" y="0"/>
                  </a:moveTo>
                  <a:lnTo>
                    <a:pt x="1806200" y="0"/>
                  </a:lnTo>
                  <a:lnTo>
                    <a:pt x="1806200" y="189204"/>
                  </a:lnTo>
                  <a:lnTo>
                    <a:pt x="0" y="189204"/>
                  </a:lnTo>
                  <a:close/>
                </a:path>
              </a:pathLst>
            </a:custGeom>
            <a:solidFill>
              <a:srgbClr val="1B7046"/>
            </a:solidFill>
          </p:spPr>
          <p:txBody>
            <a:bodyPr/>
            <a:lstStyle/>
            <a:p>
              <a:endParaRPr lang="en-GB"/>
            </a:p>
          </p:txBody>
        </p:sp>
        <p:sp>
          <p:nvSpPr>
            <p:cNvPr id="6" name="TextBox 6"/>
            <p:cNvSpPr txBox="1"/>
            <p:nvPr/>
          </p:nvSpPr>
          <p:spPr>
            <a:xfrm>
              <a:off x="0" y="-47625"/>
              <a:ext cx="812800" cy="860425"/>
            </a:xfrm>
            <a:prstGeom prst="rect">
              <a:avLst/>
            </a:prstGeom>
          </p:spPr>
          <p:txBody>
            <a:bodyPr lIns="50800" tIns="50800" rIns="50800" bIns="50800" rtlCol="0" anchor="ctr"/>
            <a:lstStyle/>
            <a:p>
              <a:pPr algn="ctr">
                <a:lnSpc>
                  <a:spcPts val="3499"/>
                </a:lnSpc>
              </a:pPr>
              <a:endParaRPr/>
            </a:p>
          </p:txBody>
        </p:sp>
      </p:grpSp>
      <p:sp>
        <p:nvSpPr>
          <p:cNvPr id="7" name="TextBox 7"/>
          <p:cNvSpPr txBox="1"/>
          <p:nvPr/>
        </p:nvSpPr>
        <p:spPr>
          <a:xfrm>
            <a:off x="11572013" y="9397924"/>
            <a:ext cx="6715987" cy="537696"/>
          </a:xfrm>
          <a:prstGeom prst="rect">
            <a:avLst/>
          </a:prstGeom>
        </p:spPr>
        <p:txBody>
          <a:bodyPr lIns="0" tIns="0" rIns="0" bIns="0" rtlCol="0" anchor="t">
            <a:spAutoFit/>
          </a:bodyPr>
          <a:lstStyle/>
          <a:p>
            <a:pPr algn="ctr">
              <a:lnSpc>
                <a:spcPts val="4480"/>
              </a:lnSpc>
            </a:pPr>
            <a:r>
              <a:rPr lang="en-US" sz="3200">
                <a:solidFill>
                  <a:srgbClr val="FCFEFF"/>
                </a:solidFill>
                <a:latin typeface="Tahoma"/>
              </a:rPr>
              <a:t>IQM National Inclusion Conference</a:t>
            </a:r>
          </a:p>
        </p:txBody>
      </p:sp>
      <p:grpSp>
        <p:nvGrpSpPr>
          <p:cNvPr id="71" name="Group 70">
            <a:extLst>
              <a:ext uri="{FF2B5EF4-FFF2-40B4-BE49-F238E27FC236}">
                <a16:creationId xmlns:a16="http://schemas.microsoft.com/office/drawing/2014/main" id="{5838FDDC-8112-4CA0-AA21-C669DFA82820}"/>
              </a:ext>
            </a:extLst>
          </p:cNvPr>
          <p:cNvGrpSpPr/>
          <p:nvPr/>
        </p:nvGrpSpPr>
        <p:grpSpPr>
          <a:xfrm>
            <a:off x="457200" y="9372022"/>
            <a:ext cx="2001693" cy="681471"/>
            <a:chOff x="0" y="0"/>
            <a:chExt cx="2525396" cy="769620"/>
          </a:xfrm>
        </p:grpSpPr>
        <p:pic>
          <p:nvPicPr>
            <p:cNvPr id="72" name="Picture 71" descr="Logo&#10;&#10;Description automatically generated">
              <a:extLst>
                <a:ext uri="{FF2B5EF4-FFF2-40B4-BE49-F238E27FC236}">
                  <a16:creationId xmlns:a16="http://schemas.microsoft.com/office/drawing/2014/main" id="{84CDD3B0-C567-44DD-B8E7-0E301DB8D839}"/>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2800" y="6350"/>
              <a:ext cx="781050" cy="763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 name="Picture 72" descr="Shape, arrow&#10;&#10;Description automatically generated">
              <a:extLst>
                <a:ext uri="{FF2B5EF4-FFF2-40B4-BE49-F238E27FC236}">
                  <a16:creationId xmlns:a16="http://schemas.microsoft.com/office/drawing/2014/main" id="{FDDF9DA6-D4AB-4F21-99AA-B2AD1AA94ECB}"/>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728345" cy="763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 name="Picture 73" descr="Text, logo&#10;&#10;Description automatically generated">
              <a:extLst>
                <a:ext uri="{FF2B5EF4-FFF2-40B4-BE49-F238E27FC236}">
                  <a16:creationId xmlns:a16="http://schemas.microsoft.com/office/drawing/2014/main" id="{E626CB02-ABF6-418A-A11D-1AFEB29C3347}"/>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38301" y="19049"/>
              <a:ext cx="887095" cy="750571"/>
            </a:xfrm>
            <a:prstGeom prst="rect">
              <a:avLst/>
            </a:prstGeom>
            <a:noFill/>
            <a:ln>
              <a:noFill/>
            </a:ln>
          </p:spPr>
        </p:pic>
      </p:grpSp>
      <p:grpSp>
        <p:nvGrpSpPr>
          <p:cNvPr id="109" name="Group 108">
            <a:extLst>
              <a:ext uri="{FF2B5EF4-FFF2-40B4-BE49-F238E27FC236}">
                <a16:creationId xmlns:a16="http://schemas.microsoft.com/office/drawing/2014/main" id="{5CD93DDE-3D1F-4516-8A57-441DC463AC5C}"/>
              </a:ext>
            </a:extLst>
          </p:cNvPr>
          <p:cNvGrpSpPr/>
          <p:nvPr/>
        </p:nvGrpSpPr>
        <p:grpSpPr>
          <a:xfrm>
            <a:off x="1594509" y="1730652"/>
            <a:ext cx="15058588" cy="1736449"/>
            <a:chOff x="1166949" y="2472196"/>
            <a:chExt cx="9635918" cy="4956647"/>
          </a:xfrm>
          <a:solidFill>
            <a:srgbClr val="FFD966"/>
          </a:solidFill>
        </p:grpSpPr>
        <p:sp>
          <p:nvSpPr>
            <p:cNvPr id="110" name="Rounded Rectangle 8">
              <a:extLst>
                <a:ext uri="{FF2B5EF4-FFF2-40B4-BE49-F238E27FC236}">
                  <a16:creationId xmlns:a16="http://schemas.microsoft.com/office/drawing/2014/main" id="{8D1253AC-3508-460E-8B33-B730F93EA587}"/>
                </a:ext>
              </a:extLst>
            </p:cNvPr>
            <p:cNvSpPr/>
            <p:nvPr/>
          </p:nvSpPr>
          <p:spPr>
            <a:xfrm>
              <a:off x="1166949" y="2472196"/>
              <a:ext cx="9635918" cy="4956647"/>
            </a:xfrm>
            <a:prstGeom prst="roundRect">
              <a:avLst/>
            </a:prstGeom>
            <a:solidFill>
              <a:srgbClr val="8E390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16156" hangingPunct="0">
                <a:defRPr/>
              </a:pPr>
              <a:endParaRPr lang="en-GB" sz="3797" kern="0" dirty="0">
                <a:solidFill>
                  <a:prstClr val="white"/>
                </a:solidFill>
                <a:latin typeface="Calibri"/>
                <a:cs typeface="Helvetica Light"/>
                <a:sym typeface="Helvetica Light"/>
              </a:endParaRPr>
            </a:p>
          </p:txBody>
        </p:sp>
        <p:sp>
          <p:nvSpPr>
            <p:cNvPr id="111" name="TextBox 110">
              <a:extLst>
                <a:ext uri="{FF2B5EF4-FFF2-40B4-BE49-F238E27FC236}">
                  <a16:creationId xmlns:a16="http://schemas.microsoft.com/office/drawing/2014/main" id="{8DCAEAF7-E667-441B-BAEA-86D03767BEB2}"/>
                </a:ext>
              </a:extLst>
            </p:cNvPr>
            <p:cNvSpPr txBox="1"/>
            <p:nvPr/>
          </p:nvSpPr>
          <p:spPr>
            <a:xfrm>
              <a:off x="1247587" y="2516831"/>
              <a:ext cx="9431206" cy="4704215"/>
            </a:xfrm>
            <a:prstGeom prst="rect">
              <a:avLst/>
            </a:prstGeom>
            <a:noFill/>
          </p:spPr>
          <p:txBody>
            <a:bodyPr wrap="square" rtlCol="0">
              <a:spAutoFit/>
            </a:bodyPr>
            <a:lstStyle/>
            <a:p>
              <a:pPr marL="342900" marR="0" lvl="0" indent="-342900" algn="just" defTabSz="914400" eaLnBrk="0" fontAlgn="base" latinLnBrk="0" hangingPunct="1">
                <a:spcBef>
                  <a:spcPct val="0"/>
                </a:spcBef>
                <a:buClrTx/>
                <a:buSzTx/>
                <a:buFont typeface="Arial" panose="020B0604020202020204" pitchFamily="34" charset="0"/>
                <a:buChar char="•"/>
                <a:tabLst/>
                <a:defRPr/>
              </a:pPr>
              <a:r>
                <a:rPr kumimoji="0" lang="en-GB" altLang="en-US" sz="2000" i="0" u="none" strike="noStrike" kern="1200" cap="none" spc="0" normalizeH="0" baseline="0" noProof="0" dirty="0">
                  <a:ln>
                    <a:noFill/>
                  </a:ln>
                  <a:solidFill>
                    <a:schemeClr val="bg1"/>
                  </a:solidFill>
                  <a:effectLst/>
                  <a:uLnTx/>
                  <a:uFillTx/>
                  <a:latin typeface="Tahoma" panose="020B0604030504040204" pitchFamily="34" charset="0"/>
                  <a:ea typeface="Tahoma" panose="020B0604030504040204" pitchFamily="34" charset="0"/>
                  <a:cs typeface="Tahoma" panose="020B0604030504040204" pitchFamily="34" charset="0"/>
                </a:rPr>
                <a:t>Activities in the Functional Learning Approach reflect the age and changing needs of our students and their future pathways, with view to enabling them to leave school at 19 years of age being as independent as possible.  </a:t>
              </a:r>
            </a:p>
            <a:p>
              <a:pPr marL="342900" marR="0" lvl="0" indent="-342900" algn="just" defTabSz="914400" eaLnBrk="0" fontAlgn="base" latinLnBrk="0" hangingPunct="1">
                <a:spcBef>
                  <a:spcPct val="0"/>
                </a:spcBef>
                <a:buClrTx/>
                <a:buSzTx/>
                <a:buFont typeface="Arial" panose="020B0604020202020204" pitchFamily="34" charset="0"/>
                <a:buChar char="•"/>
                <a:tabLst/>
                <a:defRPr/>
              </a:pPr>
              <a:r>
                <a:rPr kumimoji="0" lang="en-GB" altLang="en-US" sz="2000" i="0" u="none" strike="noStrike" kern="1200" cap="none" spc="0" normalizeH="0" baseline="0" noProof="0" dirty="0">
                  <a:ln>
                    <a:noFill/>
                  </a:ln>
                  <a:solidFill>
                    <a:schemeClr val="bg1"/>
                  </a:solidFill>
                  <a:effectLst/>
                  <a:uLnTx/>
                  <a:uFillTx/>
                  <a:latin typeface="Tahoma" panose="020B0604030504040204" pitchFamily="34" charset="0"/>
                  <a:ea typeface="Tahoma" panose="020B0604030504040204" pitchFamily="34" charset="0"/>
                  <a:cs typeface="Tahoma" panose="020B0604030504040204" pitchFamily="34" charset="0"/>
                </a:rPr>
                <a:t>Student focus on a broad range of subjects including the core subjects of English, Maths, ICT, Personal and Social Development; key skills areas, Employability</a:t>
              </a:r>
              <a:r>
                <a:rPr lang="en-GB" altLang="en-US" sz="2000" dirty="0">
                  <a:solidFill>
                    <a:schemeClr val="bg1"/>
                  </a:solidFill>
                  <a:latin typeface="Tahoma" panose="020B0604030504040204" pitchFamily="34" charset="0"/>
                  <a:ea typeface="Tahoma" panose="020B0604030504040204" pitchFamily="34" charset="0"/>
                  <a:cs typeface="Tahoma" panose="020B0604030504040204" pitchFamily="34" charset="0"/>
                </a:rPr>
                <a:t> / </a:t>
              </a:r>
              <a:r>
                <a:rPr kumimoji="0" lang="en-GB" altLang="en-US" sz="2000" i="0" u="none" strike="noStrike" kern="1200" cap="none" spc="0" normalizeH="0" baseline="0" noProof="0" dirty="0">
                  <a:ln>
                    <a:noFill/>
                  </a:ln>
                  <a:solidFill>
                    <a:schemeClr val="bg1"/>
                  </a:solidFill>
                  <a:effectLst/>
                  <a:uLnTx/>
                  <a:uFillTx/>
                  <a:latin typeface="Tahoma" panose="020B0604030504040204" pitchFamily="34" charset="0"/>
                  <a:ea typeface="Tahoma" panose="020B0604030504040204" pitchFamily="34" charset="0"/>
                  <a:cs typeface="Tahoma" panose="020B0604030504040204" pitchFamily="34" charset="0"/>
                </a:rPr>
                <a:t>work-related learning and Vocational pathways. This includes accreditation.</a:t>
              </a:r>
            </a:p>
            <a:p>
              <a:pPr algn="ctr" defTabSz="616156" hangingPunct="0">
                <a:defRPr/>
              </a:pPr>
              <a:endParaRPr lang="en-GB" sz="2109" kern="0" dirty="0">
                <a:solidFill>
                  <a:srgbClr val="000000"/>
                </a:solidFill>
                <a:latin typeface="Montserrat" panose="00000500000000000000" pitchFamily="2" charset="0"/>
                <a:cs typeface="Helvetica Light"/>
                <a:sym typeface="Helvetica Light"/>
              </a:endParaRPr>
            </a:p>
          </p:txBody>
        </p:sp>
      </p:grpSp>
      <p:grpSp>
        <p:nvGrpSpPr>
          <p:cNvPr id="47" name="Group 4">
            <a:extLst>
              <a:ext uri="{FF2B5EF4-FFF2-40B4-BE49-F238E27FC236}">
                <a16:creationId xmlns:a16="http://schemas.microsoft.com/office/drawing/2014/main" id="{07F4CDD4-D259-4C59-8945-D253F2FB1C6E}"/>
              </a:ext>
            </a:extLst>
          </p:cNvPr>
          <p:cNvGrpSpPr>
            <a:grpSpLocks/>
          </p:cNvGrpSpPr>
          <p:nvPr/>
        </p:nvGrpSpPr>
        <p:grpSpPr bwMode="auto">
          <a:xfrm>
            <a:off x="11140748" y="3551402"/>
            <a:ext cx="5499603" cy="1581931"/>
            <a:chOff x="7562491" y="2319338"/>
            <a:chExt cx="4110397" cy="1240010"/>
          </a:xfrm>
        </p:grpSpPr>
        <p:sp>
          <p:nvSpPr>
            <p:cNvPr id="48" name="Rounded Rectangle 21514">
              <a:extLst>
                <a:ext uri="{FF2B5EF4-FFF2-40B4-BE49-F238E27FC236}">
                  <a16:creationId xmlns:a16="http://schemas.microsoft.com/office/drawing/2014/main" id="{9D471061-A9A7-4FAD-AAD6-6B0CB8EF7FE9}"/>
                </a:ext>
              </a:extLst>
            </p:cNvPr>
            <p:cNvSpPr/>
            <p:nvPr/>
          </p:nvSpPr>
          <p:spPr bwMode="auto">
            <a:xfrm>
              <a:off x="8303919" y="2379671"/>
              <a:ext cx="3302288" cy="1132045"/>
            </a:xfrm>
            <a:prstGeom prst="roundRect">
              <a:avLst/>
            </a:prstGeom>
            <a:solidFill>
              <a:srgbClr val="8E39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49" name="TextBox 21515">
              <a:extLst>
                <a:ext uri="{FF2B5EF4-FFF2-40B4-BE49-F238E27FC236}">
                  <a16:creationId xmlns:a16="http://schemas.microsoft.com/office/drawing/2014/main" id="{2BA0A84E-90B7-42D7-9848-E53984595E9C}"/>
                </a:ext>
              </a:extLst>
            </p:cNvPr>
            <p:cNvSpPr txBox="1">
              <a:spLocks noChangeArrowheads="1"/>
            </p:cNvSpPr>
            <p:nvPr/>
          </p:nvSpPr>
          <p:spPr bwMode="auto">
            <a:xfrm>
              <a:off x="8330334" y="2437726"/>
              <a:ext cx="2836734" cy="940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1450" indent="-17145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449263" indent="-179388">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a:lnSpc>
                  <a:spcPct val="100000"/>
                </a:lnSpc>
                <a:spcBef>
                  <a:spcPct val="0"/>
                </a:spcBef>
              </a:pPr>
              <a:r>
                <a:rPr lang="en-GB" altLang="en-US" sz="1200" dirty="0">
                  <a:solidFill>
                    <a:schemeClr val="bg1"/>
                  </a:solidFill>
                  <a:latin typeface="Tahoma" panose="020B0604030504040204" pitchFamily="34" charset="0"/>
                  <a:ea typeface="Tahoma" panose="020B0604030504040204" pitchFamily="34" charset="0"/>
                  <a:cs typeface="Tahoma" panose="020B0604030504040204" pitchFamily="34" charset="0"/>
                </a:rPr>
                <a:t>Mixed ability pathway with a link to a local college</a:t>
              </a:r>
            </a:p>
            <a:p>
              <a:pPr algn="just">
                <a:lnSpc>
                  <a:spcPct val="100000"/>
                </a:lnSpc>
                <a:spcBef>
                  <a:spcPct val="0"/>
                </a:spcBef>
              </a:pPr>
              <a:r>
                <a:rPr lang="en-GB" altLang="en-US" sz="1200" dirty="0">
                  <a:solidFill>
                    <a:schemeClr val="bg1"/>
                  </a:solidFill>
                  <a:latin typeface="Tahoma" panose="020B0604030504040204" pitchFamily="34" charset="0"/>
                  <a:ea typeface="Tahoma" panose="020B0604030504040204" pitchFamily="34" charset="0"/>
                  <a:cs typeface="Tahoma" panose="020B0604030504040204" pitchFamily="34" charset="0"/>
                </a:rPr>
                <a:t>Timetables are tailored to meet the needs of the individuals within them; lessons (e.g. functional skills) are therefore taught according to ability</a:t>
              </a:r>
            </a:p>
            <a:p>
              <a:pPr algn="just">
                <a:lnSpc>
                  <a:spcPct val="100000"/>
                </a:lnSpc>
                <a:spcBef>
                  <a:spcPct val="0"/>
                </a:spcBef>
              </a:pPr>
              <a:r>
                <a:rPr lang="en-GB" altLang="en-US" sz="1200" dirty="0">
                  <a:solidFill>
                    <a:schemeClr val="bg1"/>
                  </a:solidFill>
                  <a:latin typeface="Tahoma" panose="020B0604030504040204" pitchFamily="34" charset="0"/>
                  <a:ea typeface="Tahoma" panose="020B0604030504040204" pitchFamily="34" charset="0"/>
                  <a:cs typeface="Tahoma" panose="020B0604030504040204" pitchFamily="34" charset="0"/>
                </a:rPr>
                <a:t>Personalised learning is at the heart of the curriculum</a:t>
              </a:r>
            </a:p>
          </p:txBody>
        </p:sp>
        <p:grpSp>
          <p:nvGrpSpPr>
            <p:cNvPr id="50" name="Group 49">
              <a:extLst>
                <a:ext uri="{FF2B5EF4-FFF2-40B4-BE49-F238E27FC236}">
                  <a16:creationId xmlns:a16="http://schemas.microsoft.com/office/drawing/2014/main" id="{0013FA7D-0A87-4B16-8AD9-6D186ED28B18}"/>
                </a:ext>
              </a:extLst>
            </p:cNvPr>
            <p:cNvGrpSpPr/>
            <p:nvPr/>
          </p:nvGrpSpPr>
          <p:grpSpPr>
            <a:xfrm>
              <a:off x="7653519" y="2379597"/>
              <a:ext cx="585788" cy="1133112"/>
              <a:chOff x="1107282" y="2322660"/>
              <a:chExt cx="585788" cy="1914525"/>
            </a:xfrm>
            <a:solidFill>
              <a:schemeClr val="accent4">
                <a:lumMod val="50000"/>
              </a:schemeClr>
            </a:solidFill>
          </p:grpSpPr>
          <p:sp>
            <p:nvSpPr>
              <p:cNvPr id="53" name="Rounded Rectangle 94">
                <a:extLst>
                  <a:ext uri="{FF2B5EF4-FFF2-40B4-BE49-F238E27FC236}">
                    <a16:creationId xmlns:a16="http://schemas.microsoft.com/office/drawing/2014/main" id="{B3085803-0C6A-4822-8E92-EFB3906071E2}"/>
                  </a:ext>
                </a:extLst>
              </p:cNvPr>
              <p:cNvSpPr/>
              <p:nvPr/>
            </p:nvSpPr>
            <p:spPr>
              <a:xfrm rot="5400000">
                <a:off x="442913" y="2987029"/>
                <a:ext cx="1914525" cy="585788"/>
              </a:xfrm>
              <a:prstGeom prst="roundRect">
                <a:avLst/>
              </a:prstGeom>
              <a:solidFill>
                <a:srgbClr val="8E39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54" name="TextBox 53">
                <a:extLst>
                  <a:ext uri="{FF2B5EF4-FFF2-40B4-BE49-F238E27FC236}">
                    <a16:creationId xmlns:a16="http://schemas.microsoft.com/office/drawing/2014/main" id="{D6D516F0-84E4-4070-AFA1-8773378D5BAE}"/>
                  </a:ext>
                </a:extLst>
              </p:cNvPr>
              <p:cNvSpPr txBox="1"/>
              <p:nvPr/>
            </p:nvSpPr>
            <p:spPr bwMode="auto">
              <a:xfrm>
                <a:off x="1126478" y="2402831"/>
                <a:ext cx="506070" cy="1754189"/>
              </a:xfrm>
              <a:prstGeom prst="rect">
                <a:avLst/>
              </a:prstGeom>
              <a:solidFill>
                <a:srgbClr val="8E3900"/>
              </a:solidFill>
              <a:ln>
                <a:noFill/>
                <a:prstDash val="dash"/>
              </a:ln>
            </p:spPr>
            <p:txBody>
              <a:bodyPr vert="vert270">
                <a:spAutoFit/>
              </a:bodyPr>
              <a:lstStyle/>
              <a:p>
                <a:pPr algn="ctr">
                  <a:defRPr/>
                </a:pPr>
                <a:r>
                  <a:rPr lang="en-GB" sz="1600" b="1" dirty="0">
                    <a:solidFill>
                      <a:schemeClr val="bg1"/>
                    </a:solidFill>
                    <a:latin typeface="Tahoma" panose="020B0604030504040204" pitchFamily="34" charset="0"/>
                    <a:ea typeface="Tahoma" panose="020B0604030504040204" pitchFamily="34" charset="0"/>
                    <a:cs typeface="Tahoma" panose="020B0604030504040204" pitchFamily="34" charset="0"/>
                  </a:rPr>
                  <a:t>Approaches To Learning</a:t>
                </a:r>
              </a:p>
            </p:txBody>
          </p:sp>
        </p:grpSp>
        <p:sp>
          <p:nvSpPr>
            <p:cNvPr id="51" name="Rounded Rectangle 93">
              <a:extLst>
                <a:ext uri="{FF2B5EF4-FFF2-40B4-BE49-F238E27FC236}">
                  <a16:creationId xmlns:a16="http://schemas.microsoft.com/office/drawing/2014/main" id="{54137764-424C-4A3D-9E58-12B0ABBC310E}"/>
                </a:ext>
              </a:extLst>
            </p:cNvPr>
            <p:cNvSpPr/>
            <p:nvPr/>
          </p:nvSpPr>
          <p:spPr bwMode="auto">
            <a:xfrm>
              <a:off x="7562491" y="2319338"/>
              <a:ext cx="4110397" cy="1240010"/>
            </a:xfrm>
            <a:prstGeom prst="round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pic>
          <p:nvPicPr>
            <p:cNvPr id="52" name="Picture 2">
              <a:extLst>
                <a:ext uri="{FF2B5EF4-FFF2-40B4-BE49-F238E27FC236}">
                  <a16:creationId xmlns:a16="http://schemas.microsoft.com/office/drawing/2014/main" id="{E2A7C0EF-B4B3-4353-ACC0-9892D646FB28}"/>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128327" y="2686904"/>
              <a:ext cx="408024" cy="408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5" name="Group 17">
            <a:extLst>
              <a:ext uri="{FF2B5EF4-FFF2-40B4-BE49-F238E27FC236}">
                <a16:creationId xmlns:a16="http://schemas.microsoft.com/office/drawing/2014/main" id="{BCE70967-37F4-4765-8BB1-7EA4B990FA43}"/>
              </a:ext>
            </a:extLst>
          </p:cNvPr>
          <p:cNvGrpSpPr>
            <a:grpSpLocks/>
          </p:cNvGrpSpPr>
          <p:nvPr/>
        </p:nvGrpSpPr>
        <p:grpSpPr bwMode="auto">
          <a:xfrm>
            <a:off x="1594508" y="3543300"/>
            <a:ext cx="9393296" cy="1590033"/>
            <a:chOff x="428625" y="2312988"/>
            <a:chExt cx="7020531" cy="1246187"/>
          </a:xfrm>
        </p:grpSpPr>
        <p:sp>
          <p:nvSpPr>
            <p:cNvPr id="56" name="Rounded Rectangle 21514">
              <a:extLst>
                <a:ext uri="{FF2B5EF4-FFF2-40B4-BE49-F238E27FC236}">
                  <a16:creationId xmlns:a16="http://schemas.microsoft.com/office/drawing/2014/main" id="{654DF9BF-1054-49AA-999E-DEF5EAE010CF}"/>
                </a:ext>
              </a:extLst>
            </p:cNvPr>
            <p:cNvSpPr/>
            <p:nvPr/>
          </p:nvSpPr>
          <p:spPr bwMode="auto">
            <a:xfrm>
              <a:off x="1198629" y="2379663"/>
              <a:ext cx="6156856" cy="1131887"/>
            </a:xfrm>
            <a:prstGeom prst="roundRect">
              <a:avLst/>
            </a:prstGeom>
            <a:solidFill>
              <a:srgbClr val="8E39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57" name="TextBox 21515">
              <a:extLst>
                <a:ext uri="{FF2B5EF4-FFF2-40B4-BE49-F238E27FC236}">
                  <a16:creationId xmlns:a16="http://schemas.microsoft.com/office/drawing/2014/main" id="{06B64904-BC81-4466-9EEE-31C2C82DD468}"/>
                </a:ext>
              </a:extLst>
            </p:cNvPr>
            <p:cNvSpPr txBox="1">
              <a:spLocks noChangeArrowheads="1"/>
            </p:cNvSpPr>
            <p:nvPr/>
          </p:nvSpPr>
          <p:spPr bwMode="auto">
            <a:xfrm>
              <a:off x="1146831" y="2423304"/>
              <a:ext cx="6151115" cy="1085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1450" indent="-17145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449263" indent="-179388">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a:lnSpc>
                  <a:spcPct val="100000"/>
                </a:lnSpc>
                <a:spcBef>
                  <a:spcPct val="0"/>
                </a:spcBef>
              </a:pPr>
              <a:r>
                <a:rPr lang="en-GB" altLang="en-US" sz="1200" dirty="0">
                  <a:solidFill>
                    <a:schemeClr val="bg1"/>
                  </a:solidFill>
                  <a:latin typeface="Tahoma" panose="020B0604030504040204" pitchFamily="34" charset="0"/>
                  <a:ea typeface="Tahoma" panose="020B0604030504040204" pitchFamily="34" charset="0"/>
                  <a:cs typeface="Tahoma" panose="020B0604030504040204" pitchFamily="34" charset="0"/>
                </a:rPr>
                <a:t>To develop and nurture independence, confidence and self-esteem by : building on and generalising skills; developing new skills, knowledge and understanding; enabling students to make choices and decisions; developing personal organisation skills; recognising and respecting students hopes, dreams and aspirations; building successful relationships with others; working towards and gaining recognised qualifications; being involved in planning for adulthood, having a voice and developing self-advocacy skills; being encouraged to consider personal  safety; planning individualised pathways and targets to support a student’s interests, work options and individual needs; having fun and enjoyment through the activities they participate in </a:t>
              </a:r>
            </a:p>
          </p:txBody>
        </p:sp>
        <p:grpSp>
          <p:nvGrpSpPr>
            <p:cNvPr id="58" name="Group 57">
              <a:extLst>
                <a:ext uri="{FF2B5EF4-FFF2-40B4-BE49-F238E27FC236}">
                  <a16:creationId xmlns:a16="http://schemas.microsoft.com/office/drawing/2014/main" id="{FF7851F8-800D-4DB0-9085-6CBC871A4524}"/>
                </a:ext>
              </a:extLst>
            </p:cNvPr>
            <p:cNvGrpSpPr/>
            <p:nvPr/>
          </p:nvGrpSpPr>
          <p:grpSpPr>
            <a:xfrm>
              <a:off x="503386" y="2379712"/>
              <a:ext cx="585788" cy="1133112"/>
              <a:chOff x="1107282" y="2322660"/>
              <a:chExt cx="585788" cy="1914525"/>
            </a:xfrm>
            <a:solidFill>
              <a:srgbClr val="9E7800"/>
            </a:solidFill>
          </p:grpSpPr>
          <p:sp>
            <p:nvSpPr>
              <p:cNvPr id="61" name="Rounded Rectangle 38">
                <a:extLst>
                  <a:ext uri="{FF2B5EF4-FFF2-40B4-BE49-F238E27FC236}">
                    <a16:creationId xmlns:a16="http://schemas.microsoft.com/office/drawing/2014/main" id="{75356CBD-7B40-46E0-AD94-29E45F268410}"/>
                  </a:ext>
                </a:extLst>
              </p:cNvPr>
              <p:cNvSpPr/>
              <p:nvPr/>
            </p:nvSpPr>
            <p:spPr>
              <a:xfrm rot="5400000">
                <a:off x="442913" y="2987029"/>
                <a:ext cx="1914525" cy="585788"/>
              </a:xfrm>
              <a:prstGeom prst="roundRect">
                <a:avLst/>
              </a:prstGeom>
              <a:solidFill>
                <a:srgbClr val="8E39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62" name="TextBox 61">
                <a:extLst>
                  <a:ext uri="{FF2B5EF4-FFF2-40B4-BE49-F238E27FC236}">
                    <a16:creationId xmlns:a16="http://schemas.microsoft.com/office/drawing/2014/main" id="{488825E5-4E67-403B-807D-99BAD0F458CC}"/>
                  </a:ext>
                </a:extLst>
              </p:cNvPr>
              <p:cNvSpPr txBox="1"/>
              <p:nvPr/>
            </p:nvSpPr>
            <p:spPr bwMode="auto">
              <a:xfrm>
                <a:off x="1126478" y="2402831"/>
                <a:ext cx="322044" cy="1754189"/>
              </a:xfrm>
              <a:prstGeom prst="rect">
                <a:avLst/>
              </a:prstGeom>
              <a:solidFill>
                <a:srgbClr val="8E3900"/>
              </a:solidFill>
              <a:ln>
                <a:noFill/>
                <a:prstDash val="dash"/>
              </a:ln>
            </p:spPr>
            <p:txBody>
              <a:bodyPr vert="vert270">
                <a:spAutoFit/>
              </a:bodyPr>
              <a:lstStyle/>
              <a:p>
                <a:pPr algn="ctr">
                  <a:defRPr/>
                </a:pPr>
                <a:r>
                  <a:rPr lang="en-GB" sz="1200" b="1" dirty="0">
                    <a:solidFill>
                      <a:schemeClr val="bg1"/>
                    </a:solidFill>
                  </a:rPr>
                  <a:t> </a:t>
                </a:r>
                <a:r>
                  <a:rPr lang="en-GB" sz="1600" b="1" dirty="0">
                    <a:solidFill>
                      <a:schemeClr val="bg1"/>
                    </a:solidFill>
                    <a:latin typeface="Tahoma" panose="020B0604030504040204" pitchFamily="34" charset="0"/>
                    <a:ea typeface="Tahoma" panose="020B0604030504040204" pitchFamily="34" charset="0"/>
                    <a:cs typeface="Tahoma" panose="020B0604030504040204" pitchFamily="34" charset="0"/>
                  </a:rPr>
                  <a:t>Aims</a:t>
                </a:r>
              </a:p>
            </p:txBody>
          </p:sp>
        </p:grpSp>
        <p:sp>
          <p:nvSpPr>
            <p:cNvPr id="59" name="Rounded Rectangle 28">
              <a:extLst>
                <a:ext uri="{FF2B5EF4-FFF2-40B4-BE49-F238E27FC236}">
                  <a16:creationId xmlns:a16="http://schemas.microsoft.com/office/drawing/2014/main" id="{08A1E6A4-1318-4DC1-A378-3D42B4811AB4}"/>
                </a:ext>
              </a:extLst>
            </p:cNvPr>
            <p:cNvSpPr/>
            <p:nvPr/>
          </p:nvSpPr>
          <p:spPr bwMode="auto">
            <a:xfrm>
              <a:off x="428625" y="2312988"/>
              <a:ext cx="7020531" cy="1246187"/>
            </a:xfrm>
            <a:prstGeom prst="round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pic>
          <p:nvPicPr>
            <p:cNvPr id="60" name="Picture 24">
              <a:extLst>
                <a:ext uri="{FF2B5EF4-FFF2-40B4-BE49-F238E27FC236}">
                  <a16:creationId xmlns:a16="http://schemas.microsoft.com/office/drawing/2014/main" id="{0A89730B-D880-4640-8519-363E116BF1D6}"/>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85785" y="3202187"/>
              <a:ext cx="290547" cy="290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9" name="Group 8">
            <a:extLst>
              <a:ext uri="{FF2B5EF4-FFF2-40B4-BE49-F238E27FC236}">
                <a16:creationId xmlns:a16="http://schemas.microsoft.com/office/drawing/2014/main" id="{E58DA7CC-E53D-43DD-AF23-61BEFA4A7386}"/>
              </a:ext>
            </a:extLst>
          </p:cNvPr>
          <p:cNvGrpSpPr/>
          <p:nvPr/>
        </p:nvGrpSpPr>
        <p:grpSpPr>
          <a:xfrm>
            <a:off x="2684232" y="5334774"/>
            <a:ext cx="2702567" cy="1368719"/>
            <a:chOff x="2684232" y="5334774"/>
            <a:chExt cx="2702567" cy="1368719"/>
          </a:xfrm>
        </p:grpSpPr>
        <p:grpSp>
          <p:nvGrpSpPr>
            <p:cNvPr id="63" name="Group 62">
              <a:extLst>
                <a:ext uri="{FF2B5EF4-FFF2-40B4-BE49-F238E27FC236}">
                  <a16:creationId xmlns:a16="http://schemas.microsoft.com/office/drawing/2014/main" id="{DDD7F364-D768-444F-893D-5870E00C90D6}"/>
                </a:ext>
              </a:extLst>
            </p:cNvPr>
            <p:cNvGrpSpPr/>
            <p:nvPr/>
          </p:nvGrpSpPr>
          <p:grpSpPr>
            <a:xfrm>
              <a:off x="2684232" y="5334774"/>
              <a:ext cx="2702567" cy="306751"/>
              <a:chOff x="1243012" y="3711277"/>
              <a:chExt cx="1982667" cy="275655"/>
            </a:xfrm>
            <a:solidFill>
              <a:srgbClr val="9E7800"/>
            </a:solidFill>
          </p:grpSpPr>
          <p:sp>
            <p:nvSpPr>
              <p:cNvPr id="64" name="Rounded Rectangle 80">
                <a:extLst>
                  <a:ext uri="{FF2B5EF4-FFF2-40B4-BE49-F238E27FC236}">
                    <a16:creationId xmlns:a16="http://schemas.microsoft.com/office/drawing/2014/main" id="{B96BF358-94E6-4506-BF6C-754656ACA282}"/>
                  </a:ext>
                </a:extLst>
              </p:cNvPr>
              <p:cNvSpPr/>
              <p:nvPr/>
            </p:nvSpPr>
            <p:spPr bwMode="auto">
              <a:xfrm>
                <a:off x="1243012" y="3711277"/>
                <a:ext cx="1982667" cy="275655"/>
              </a:xfrm>
              <a:prstGeom prst="roundRect">
                <a:avLst/>
              </a:prstGeom>
              <a:solidFill>
                <a:srgbClr val="8E39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65" name="TextBox 21515">
                <a:extLst>
                  <a:ext uri="{FF2B5EF4-FFF2-40B4-BE49-F238E27FC236}">
                    <a16:creationId xmlns:a16="http://schemas.microsoft.com/office/drawing/2014/main" id="{CBB9BED9-3665-4C86-ACD4-E595ACE0416C}"/>
                  </a:ext>
                </a:extLst>
              </p:cNvPr>
              <p:cNvSpPr txBox="1">
                <a:spLocks noChangeArrowheads="1"/>
              </p:cNvSpPr>
              <p:nvPr/>
            </p:nvSpPr>
            <p:spPr bwMode="auto">
              <a:xfrm>
                <a:off x="1251313" y="3734668"/>
                <a:ext cx="1929606" cy="248919"/>
              </a:xfrm>
              <a:prstGeom prst="rect">
                <a:avLst/>
              </a:prstGeom>
              <a:solidFill>
                <a:srgbClr val="8E3900"/>
              </a:solidFill>
              <a:ln>
                <a:noFill/>
              </a:ln>
            </p:spPr>
            <p:txBody>
              <a:bodyPr>
                <a:spAutoFit/>
              </a:bodyPr>
              <a:lstStyle>
                <a:lvl1pPr marL="171450" indent="-17145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449263" indent="-179388">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indent="0" algn="ctr">
                  <a:lnSpc>
                    <a:spcPct val="100000"/>
                  </a:lnSpc>
                  <a:spcBef>
                    <a:spcPct val="0"/>
                  </a:spcBef>
                  <a:buFont typeface="Arial" panose="020B0604020202020204" pitchFamily="34" charset="0"/>
                  <a:buNone/>
                  <a:defRPr/>
                </a:pPr>
                <a:r>
                  <a:rPr lang="en-GB" altLang="en-US" sz="1200" b="1" dirty="0">
                    <a:solidFill>
                      <a:schemeClr val="bg1"/>
                    </a:solidFill>
                    <a:latin typeface="Tahoma" panose="020B0604030504040204" pitchFamily="34" charset="0"/>
                    <a:ea typeface="Tahoma" panose="020B0604030504040204" pitchFamily="34" charset="0"/>
                    <a:cs typeface="Tahoma" panose="020B0604030504040204" pitchFamily="34" charset="0"/>
                  </a:rPr>
                  <a:t>Skills For Life And Learning</a:t>
                </a:r>
                <a:endParaRPr lang="en-GB" altLang="en-US" sz="1200"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grpSp>
        <p:grpSp>
          <p:nvGrpSpPr>
            <p:cNvPr id="82" name="Group 12">
              <a:extLst>
                <a:ext uri="{FF2B5EF4-FFF2-40B4-BE49-F238E27FC236}">
                  <a16:creationId xmlns:a16="http://schemas.microsoft.com/office/drawing/2014/main" id="{EC828779-67F0-4144-805D-D6673E51606A}"/>
                </a:ext>
              </a:extLst>
            </p:cNvPr>
            <p:cNvGrpSpPr>
              <a:grpSpLocks/>
            </p:cNvGrpSpPr>
            <p:nvPr/>
          </p:nvGrpSpPr>
          <p:grpSpPr bwMode="auto">
            <a:xfrm>
              <a:off x="2696978" y="5801023"/>
              <a:ext cx="2689261" cy="902470"/>
              <a:chOff x="1253008" y="4076931"/>
              <a:chExt cx="1982667" cy="707919"/>
            </a:xfrm>
          </p:grpSpPr>
          <p:sp>
            <p:nvSpPr>
              <p:cNvPr id="83" name="Rounded Rectangle 110">
                <a:extLst>
                  <a:ext uri="{FF2B5EF4-FFF2-40B4-BE49-F238E27FC236}">
                    <a16:creationId xmlns:a16="http://schemas.microsoft.com/office/drawing/2014/main" id="{C44D47B8-B7F7-4192-BD33-7F9A220523DF}"/>
                  </a:ext>
                </a:extLst>
              </p:cNvPr>
              <p:cNvSpPr/>
              <p:nvPr/>
            </p:nvSpPr>
            <p:spPr bwMode="auto">
              <a:xfrm>
                <a:off x="1253008" y="4076931"/>
                <a:ext cx="1982667" cy="707919"/>
              </a:xfrm>
              <a:prstGeom prst="roundRect">
                <a:avLst/>
              </a:prstGeom>
              <a:noFill/>
              <a:ln w="25400">
                <a:solidFill>
                  <a:srgbClr val="8E39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84" name="TextBox 21515">
                <a:extLst>
                  <a:ext uri="{FF2B5EF4-FFF2-40B4-BE49-F238E27FC236}">
                    <a16:creationId xmlns:a16="http://schemas.microsoft.com/office/drawing/2014/main" id="{1696E653-A95E-4A4E-BE08-BCBBD455B2A2}"/>
                  </a:ext>
                </a:extLst>
              </p:cNvPr>
              <p:cNvSpPr txBox="1">
                <a:spLocks noChangeArrowheads="1"/>
              </p:cNvSpPr>
              <p:nvPr/>
            </p:nvSpPr>
            <p:spPr bwMode="auto">
              <a:xfrm>
                <a:off x="1328180" y="4097587"/>
                <a:ext cx="1852681" cy="470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449263" indent="-179388">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 typeface="Arial" panose="020B0604020202020204" pitchFamily="34" charset="0"/>
                  <a:buNone/>
                </a:pPr>
                <a:r>
                  <a:rPr lang="en-GB" altLang="en-US" sz="1100" dirty="0">
                    <a:latin typeface="Tahoma" panose="020B0604030504040204" pitchFamily="34" charset="0"/>
                    <a:ea typeface="Tahoma" panose="020B0604030504040204" pitchFamily="34" charset="0"/>
                    <a:cs typeface="Tahoma" panose="020B0604030504040204" pitchFamily="34" charset="0"/>
                  </a:rPr>
                  <a:t>Functional Skills (English, Maths), Personal Finance, Living Skills, Home Cooking Skills </a:t>
                </a:r>
              </a:p>
            </p:txBody>
          </p:sp>
        </p:grpSp>
        <p:sp>
          <p:nvSpPr>
            <p:cNvPr id="97" name="Isosceles Triangle 96">
              <a:extLst>
                <a:ext uri="{FF2B5EF4-FFF2-40B4-BE49-F238E27FC236}">
                  <a16:creationId xmlns:a16="http://schemas.microsoft.com/office/drawing/2014/main" id="{030E6771-666E-482C-9ABA-B930D76455C6}"/>
                </a:ext>
              </a:extLst>
            </p:cNvPr>
            <p:cNvSpPr/>
            <p:nvPr/>
          </p:nvSpPr>
          <p:spPr>
            <a:xfrm rot="10800000" flipH="1">
              <a:off x="3895038" y="5638982"/>
              <a:ext cx="223042" cy="145838"/>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grpSp>
      <p:grpSp>
        <p:nvGrpSpPr>
          <p:cNvPr id="10" name="Group 9">
            <a:extLst>
              <a:ext uri="{FF2B5EF4-FFF2-40B4-BE49-F238E27FC236}">
                <a16:creationId xmlns:a16="http://schemas.microsoft.com/office/drawing/2014/main" id="{663F1B88-1A79-40F4-86BE-5ABA3FF8B627}"/>
              </a:ext>
            </a:extLst>
          </p:cNvPr>
          <p:cNvGrpSpPr/>
          <p:nvPr/>
        </p:nvGrpSpPr>
        <p:grpSpPr>
          <a:xfrm>
            <a:off x="5452090" y="5334774"/>
            <a:ext cx="2797597" cy="1418999"/>
            <a:chOff x="5452090" y="5334774"/>
            <a:chExt cx="2797597" cy="1418999"/>
          </a:xfrm>
        </p:grpSpPr>
        <p:grpSp>
          <p:nvGrpSpPr>
            <p:cNvPr id="66" name="Group 65">
              <a:extLst>
                <a:ext uri="{FF2B5EF4-FFF2-40B4-BE49-F238E27FC236}">
                  <a16:creationId xmlns:a16="http://schemas.microsoft.com/office/drawing/2014/main" id="{78DB073B-36BB-4DE3-8D21-6C88DFF3BDCB}"/>
                </a:ext>
              </a:extLst>
            </p:cNvPr>
            <p:cNvGrpSpPr/>
            <p:nvPr/>
          </p:nvGrpSpPr>
          <p:grpSpPr>
            <a:xfrm>
              <a:off x="5467427" y="5334774"/>
              <a:ext cx="2704878" cy="306751"/>
              <a:chOff x="1241317" y="3711277"/>
              <a:chExt cx="1984362" cy="275655"/>
            </a:xfrm>
            <a:solidFill>
              <a:srgbClr val="8E3900"/>
            </a:solidFill>
          </p:grpSpPr>
          <p:sp>
            <p:nvSpPr>
              <p:cNvPr id="67" name="Rounded Rectangle 89">
                <a:extLst>
                  <a:ext uri="{FF2B5EF4-FFF2-40B4-BE49-F238E27FC236}">
                    <a16:creationId xmlns:a16="http://schemas.microsoft.com/office/drawing/2014/main" id="{00820362-F183-437C-BE66-ED5729967333}"/>
                  </a:ext>
                </a:extLst>
              </p:cNvPr>
              <p:cNvSpPr/>
              <p:nvPr/>
            </p:nvSpPr>
            <p:spPr bwMode="auto">
              <a:xfrm>
                <a:off x="1243012" y="3711277"/>
                <a:ext cx="1982667" cy="275655"/>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68" name="TextBox 21515">
                <a:extLst>
                  <a:ext uri="{FF2B5EF4-FFF2-40B4-BE49-F238E27FC236}">
                    <a16:creationId xmlns:a16="http://schemas.microsoft.com/office/drawing/2014/main" id="{845241AF-890B-430A-A8BE-9638840811A6}"/>
                  </a:ext>
                </a:extLst>
              </p:cNvPr>
              <p:cNvSpPr txBox="1">
                <a:spLocks noChangeArrowheads="1"/>
              </p:cNvSpPr>
              <p:nvPr/>
            </p:nvSpPr>
            <p:spPr bwMode="auto">
              <a:xfrm>
                <a:off x="1241317" y="3734668"/>
                <a:ext cx="1957881" cy="248919"/>
              </a:xfrm>
              <a:prstGeom prst="rect">
                <a:avLst/>
              </a:prstGeom>
              <a:grpFill/>
              <a:ln>
                <a:noFill/>
              </a:ln>
            </p:spPr>
            <p:txBody>
              <a:bodyPr>
                <a:spAutoFit/>
              </a:bodyPr>
              <a:lstStyle>
                <a:lvl1pPr marL="171450" indent="-17145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449263" indent="-179388">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indent="0" algn="ctr">
                  <a:lnSpc>
                    <a:spcPct val="100000"/>
                  </a:lnSpc>
                  <a:spcBef>
                    <a:spcPct val="0"/>
                  </a:spcBef>
                  <a:buFont typeface="Arial" panose="020B0604020202020204" pitchFamily="34" charset="0"/>
                  <a:buNone/>
                  <a:defRPr/>
                </a:pPr>
                <a:r>
                  <a:rPr lang="en-GB" altLang="en-US" sz="1200" b="1" dirty="0">
                    <a:solidFill>
                      <a:schemeClr val="bg1"/>
                    </a:solidFill>
                    <a:latin typeface="Tahoma" panose="020B0604030504040204" pitchFamily="34" charset="0"/>
                    <a:ea typeface="Tahoma" panose="020B0604030504040204" pitchFamily="34" charset="0"/>
                    <a:cs typeface="Tahoma" panose="020B0604030504040204" pitchFamily="34" charset="0"/>
                  </a:rPr>
                  <a:t>Personal &amp; Social Development</a:t>
                </a:r>
                <a:endParaRPr lang="en-GB" altLang="en-US" sz="1200"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grpSp>
        <p:grpSp>
          <p:nvGrpSpPr>
            <p:cNvPr id="85" name="Group 128">
              <a:extLst>
                <a:ext uri="{FF2B5EF4-FFF2-40B4-BE49-F238E27FC236}">
                  <a16:creationId xmlns:a16="http://schemas.microsoft.com/office/drawing/2014/main" id="{F03CDE7C-A299-4537-B196-1F18E69E5151}"/>
                </a:ext>
              </a:extLst>
            </p:cNvPr>
            <p:cNvGrpSpPr>
              <a:grpSpLocks/>
            </p:cNvGrpSpPr>
            <p:nvPr/>
          </p:nvGrpSpPr>
          <p:grpSpPr bwMode="auto">
            <a:xfrm>
              <a:off x="5452090" y="5801032"/>
              <a:ext cx="2797597" cy="952741"/>
              <a:chOff x="1235728" y="4076931"/>
              <a:chExt cx="2056151" cy="746180"/>
            </a:xfrm>
          </p:grpSpPr>
          <p:sp>
            <p:nvSpPr>
              <p:cNvPr id="86" name="Rounded Rectangle 129">
                <a:extLst>
                  <a:ext uri="{FF2B5EF4-FFF2-40B4-BE49-F238E27FC236}">
                    <a16:creationId xmlns:a16="http://schemas.microsoft.com/office/drawing/2014/main" id="{C4E2029F-01D2-44F7-BB64-97FBA67BC848}"/>
                  </a:ext>
                </a:extLst>
              </p:cNvPr>
              <p:cNvSpPr/>
              <p:nvPr/>
            </p:nvSpPr>
            <p:spPr bwMode="auto">
              <a:xfrm>
                <a:off x="1252902" y="4076931"/>
                <a:ext cx="1982772" cy="714275"/>
              </a:xfrm>
              <a:prstGeom prst="roundRect">
                <a:avLst/>
              </a:prstGeom>
              <a:noFill/>
              <a:ln w="25400">
                <a:solidFill>
                  <a:srgbClr val="8E39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p>
            </p:txBody>
          </p:sp>
          <p:sp>
            <p:nvSpPr>
              <p:cNvPr id="87" name="TextBox 21515">
                <a:extLst>
                  <a:ext uri="{FF2B5EF4-FFF2-40B4-BE49-F238E27FC236}">
                    <a16:creationId xmlns:a16="http://schemas.microsoft.com/office/drawing/2014/main" id="{00FC54E3-668F-4EC7-A32C-3F4E4D1A3FAF}"/>
                  </a:ext>
                </a:extLst>
              </p:cNvPr>
              <p:cNvSpPr txBox="1">
                <a:spLocks noChangeArrowheads="1"/>
              </p:cNvSpPr>
              <p:nvPr/>
            </p:nvSpPr>
            <p:spPr bwMode="auto">
              <a:xfrm>
                <a:off x="1235728" y="4087913"/>
                <a:ext cx="2056151" cy="735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449263" indent="-179388">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 typeface="Arial" panose="020B0604020202020204" pitchFamily="34" charset="0"/>
                  <a:buNone/>
                </a:pPr>
                <a:r>
                  <a:rPr lang="en-GB" altLang="en-US" sz="1100" dirty="0">
                    <a:latin typeface="Tahoma" panose="020B0604030504040204" pitchFamily="34" charset="0"/>
                    <a:ea typeface="Tahoma" panose="020B0604030504040204" pitchFamily="34" charset="0"/>
                    <a:cs typeface="Tahoma" panose="020B0604030504040204" pitchFamily="34" charset="0"/>
                  </a:rPr>
                  <a:t>Citizenship, Health &amp; Well - Being, Online Safety, Enrichment, Travel Awareness Training, Sex and Relationship Education, Art and Design, ASDAN PSD accreditation entry 1-3</a:t>
                </a:r>
              </a:p>
            </p:txBody>
          </p:sp>
        </p:grpSp>
        <p:sp>
          <p:nvSpPr>
            <p:cNvPr id="98" name="Isosceles Triangle 97">
              <a:extLst>
                <a:ext uri="{FF2B5EF4-FFF2-40B4-BE49-F238E27FC236}">
                  <a16:creationId xmlns:a16="http://schemas.microsoft.com/office/drawing/2014/main" id="{CF8AAB8F-EDAD-4523-9601-496247F63C37}"/>
                </a:ext>
              </a:extLst>
            </p:cNvPr>
            <p:cNvSpPr/>
            <p:nvPr/>
          </p:nvSpPr>
          <p:spPr>
            <a:xfrm rot="10800000" flipH="1">
              <a:off x="6654397" y="5641009"/>
              <a:ext cx="223044" cy="145838"/>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grpSp>
      <p:grpSp>
        <p:nvGrpSpPr>
          <p:cNvPr id="11" name="Group 10">
            <a:extLst>
              <a:ext uri="{FF2B5EF4-FFF2-40B4-BE49-F238E27FC236}">
                <a16:creationId xmlns:a16="http://schemas.microsoft.com/office/drawing/2014/main" id="{2CA55024-5259-4595-9A75-A5D99E3CA385}"/>
              </a:ext>
            </a:extLst>
          </p:cNvPr>
          <p:cNvGrpSpPr/>
          <p:nvPr/>
        </p:nvGrpSpPr>
        <p:grpSpPr>
          <a:xfrm>
            <a:off x="8242581" y="5338666"/>
            <a:ext cx="2702739" cy="1351132"/>
            <a:chOff x="8242581" y="5338666"/>
            <a:chExt cx="2702739" cy="1351132"/>
          </a:xfrm>
        </p:grpSpPr>
        <p:grpSp>
          <p:nvGrpSpPr>
            <p:cNvPr id="69" name="Group 68">
              <a:extLst>
                <a:ext uri="{FF2B5EF4-FFF2-40B4-BE49-F238E27FC236}">
                  <a16:creationId xmlns:a16="http://schemas.microsoft.com/office/drawing/2014/main" id="{C6007ADE-5175-45C8-ADBF-DC8F2A6826B5}"/>
                </a:ext>
              </a:extLst>
            </p:cNvPr>
            <p:cNvGrpSpPr/>
            <p:nvPr/>
          </p:nvGrpSpPr>
          <p:grpSpPr>
            <a:xfrm>
              <a:off x="8242581" y="5338666"/>
              <a:ext cx="2702567" cy="306751"/>
              <a:chOff x="1243012" y="3711277"/>
              <a:chExt cx="1982667" cy="275655"/>
            </a:xfrm>
            <a:solidFill>
              <a:srgbClr val="9E7800"/>
            </a:solidFill>
          </p:grpSpPr>
          <p:sp>
            <p:nvSpPr>
              <p:cNvPr id="70" name="Rounded Rectangle 97">
                <a:extLst>
                  <a:ext uri="{FF2B5EF4-FFF2-40B4-BE49-F238E27FC236}">
                    <a16:creationId xmlns:a16="http://schemas.microsoft.com/office/drawing/2014/main" id="{E6E2D48E-7161-41AF-81FF-07AEF9FE555E}"/>
                  </a:ext>
                </a:extLst>
              </p:cNvPr>
              <p:cNvSpPr/>
              <p:nvPr/>
            </p:nvSpPr>
            <p:spPr bwMode="auto">
              <a:xfrm>
                <a:off x="1243012" y="3711277"/>
                <a:ext cx="1982667" cy="275655"/>
              </a:xfrm>
              <a:prstGeom prst="roundRect">
                <a:avLst/>
              </a:prstGeom>
              <a:solidFill>
                <a:srgbClr val="8E39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75" name="TextBox 21515">
                <a:extLst>
                  <a:ext uri="{FF2B5EF4-FFF2-40B4-BE49-F238E27FC236}">
                    <a16:creationId xmlns:a16="http://schemas.microsoft.com/office/drawing/2014/main" id="{B7BBB101-E0ED-41FB-AC15-DF2F3799FF6B}"/>
                  </a:ext>
                </a:extLst>
              </p:cNvPr>
              <p:cNvSpPr txBox="1">
                <a:spLocks noChangeArrowheads="1"/>
              </p:cNvSpPr>
              <p:nvPr/>
            </p:nvSpPr>
            <p:spPr bwMode="auto">
              <a:xfrm>
                <a:off x="1267797" y="3734668"/>
                <a:ext cx="1883941" cy="248919"/>
              </a:xfrm>
              <a:prstGeom prst="rect">
                <a:avLst/>
              </a:prstGeom>
              <a:solidFill>
                <a:srgbClr val="8E3900"/>
              </a:solidFill>
              <a:ln>
                <a:noFill/>
              </a:ln>
            </p:spPr>
            <p:txBody>
              <a:bodyPr>
                <a:spAutoFit/>
              </a:bodyPr>
              <a:lstStyle>
                <a:lvl1pPr marL="171450" indent="-17145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449263" indent="-179388">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indent="0" algn="ctr">
                  <a:lnSpc>
                    <a:spcPct val="100000"/>
                  </a:lnSpc>
                  <a:spcBef>
                    <a:spcPct val="0"/>
                  </a:spcBef>
                  <a:buFont typeface="Arial" panose="020B0604020202020204" pitchFamily="34" charset="0"/>
                  <a:buNone/>
                  <a:defRPr/>
                </a:pPr>
                <a:r>
                  <a:rPr lang="en-GB" altLang="en-US" sz="1200" b="1" dirty="0">
                    <a:solidFill>
                      <a:schemeClr val="bg1"/>
                    </a:solidFill>
                    <a:latin typeface="Tahoma" panose="020B0604030504040204" pitchFamily="34" charset="0"/>
                    <a:ea typeface="Tahoma" panose="020B0604030504040204" pitchFamily="34" charset="0"/>
                    <a:cs typeface="Tahoma" panose="020B0604030504040204" pitchFamily="34" charset="0"/>
                  </a:rPr>
                  <a:t>Vocational Studies</a:t>
                </a:r>
                <a:endParaRPr lang="en-GB" altLang="en-US" sz="1200"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grpSp>
        <p:grpSp>
          <p:nvGrpSpPr>
            <p:cNvPr id="88" name="Group 131">
              <a:extLst>
                <a:ext uri="{FF2B5EF4-FFF2-40B4-BE49-F238E27FC236}">
                  <a16:creationId xmlns:a16="http://schemas.microsoft.com/office/drawing/2014/main" id="{B42448F0-0863-47BF-B6B7-18E6A8D3CB32}"/>
                </a:ext>
              </a:extLst>
            </p:cNvPr>
            <p:cNvGrpSpPr>
              <a:grpSpLocks/>
            </p:cNvGrpSpPr>
            <p:nvPr/>
          </p:nvGrpSpPr>
          <p:grpSpPr bwMode="auto">
            <a:xfrm>
              <a:off x="8249687" y="5805073"/>
              <a:ext cx="2695633" cy="884725"/>
              <a:chOff x="1253008" y="4076930"/>
              <a:chExt cx="1982667" cy="691592"/>
            </a:xfrm>
          </p:grpSpPr>
          <p:sp>
            <p:nvSpPr>
              <p:cNvPr id="89" name="Rounded Rectangle 132">
                <a:extLst>
                  <a:ext uri="{FF2B5EF4-FFF2-40B4-BE49-F238E27FC236}">
                    <a16:creationId xmlns:a16="http://schemas.microsoft.com/office/drawing/2014/main" id="{E0D2CECE-D62C-4F3E-A938-E4A822403656}"/>
                  </a:ext>
                </a:extLst>
              </p:cNvPr>
              <p:cNvSpPr/>
              <p:nvPr/>
            </p:nvSpPr>
            <p:spPr bwMode="auto">
              <a:xfrm>
                <a:off x="1253008" y="4076930"/>
                <a:ext cx="1982667" cy="691592"/>
              </a:xfrm>
              <a:prstGeom prst="roundRect">
                <a:avLst/>
              </a:prstGeom>
              <a:noFill/>
              <a:ln w="25400">
                <a:solidFill>
                  <a:srgbClr val="8E39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90" name="TextBox 21515">
                <a:extLst>
                  <a:ext uri="{FF2B5EF4-FFF2-40B4-BE49-F238E27FC236}">
                    <a16:creationId xmlns:a16="http://schemas.microsoft.com/office/drawing/2014/main" id="{234C4946-BB09-4CA3-9711-8BE1B3EDF8B4}"/>
                  </a:ext>
                </a:extLst>
              </p:cNvPr>
              <p:cNvSpPr txBox="1">
                <a:spLocks noChangeArrowheads="1"/>
              </p:cNvSpPr>
              <p:nvPr/>
            </p:nvSpPr>
            <p:spPr bwMode="auto">
              <a:xfrm>
                <a:off x="1328003" y="4097587"/>
                <a:ext cx="1852989" cy="553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449263" indent="-179388">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 typeface="Arial" panose="020B0604020202020204" pitchFamily="34" charset="0"/>
                  <a:buNone/>
                </a:pPr>
                <a:r>
                  <a:rPr lang="en-GB" altLang="en-US" sz="1100" dirty="0">
                    <a:latin typeface="Tahoma" panose="020B0604030504040204" pitchFamily="34" charset="0"/>
                    <a:ea typeface="Tahoma" panose="020B0604030504040204" pitchFamily="34" charset="0"/>
                    <a:cs typeface="Tahoma" panose="020B0604030504040204" pitchFamily="34" charset="0"/>
                  </a:rPr>
                  <a:t>Employability, Construction, Land Based Sport, Art and IT; Work Experience, Work Placements, </a:t>
                </a:r>
                <a:r>
                  <a:rPr lang="en-GB" altLang="en-US" sz="700" dirty="0">
                    <a:latin typeface="Arial" panose="020B0604020202020204" pitchFamily="34" charset="0"/>
                  </a:rPr>
                  <a:t>Community Links, Careers Education</a:t>
                </a:r>
              </a:p>
            </p:txBody>
          </p:sp>
        </p:grpSp>
        <p:sp>
          <p:nvSpPr>
            <p:cNvPr id="99" name="Isosceles Triangle 98">
              <a:extLst>
                <a:ext uri="{FF2B5EF4-FFF2-40B4-BE49-F238E27FC236}">
                  <a16:creationId xmlns:a16="http://schemas.microsoft.com/office/drawing/2014/main" id="{58A73BFA-E44A-4F71-9DEC-02E0E572E9C0}"/>
                </a:ext>
              </a:extLst>
            </p:cNvPr>
            <p:cNvSpPr/>
            <p:nvPr/>
          </p:nvSpPr>
          <p:spPr>
            <a:xfrm rot="10800000" flipH="1">
              <a:off x="9426504" y="5634931"/>
              <a:ext cx="223042" cy="145838"/>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grpSp>
      <p:grpSp>
        <p:nvGrpSpPr>
          <p:cNvPr id="12" name="Group 11">
            <a:extLst>
              <a:ext uri="{FF2B5EF4-FFF2-40B4-BE49-F238E27FC236}">
                <a16:creationId xmlns:a16="http://schemas.microsoft.com/office/drawing/2014/main" id="{EAC7FB7B-01B1-4D19-875B-C688DD445777}"/>
              </a:ext>
            </a:extLst>
          </p:cNvPr>
          <p:cNvGrpSpPr/>
          <p:nvPr/>
        </p:nvGrpSpPr>
        <p:grpSpPr>
          <a:xfrm>
            <a:off x="11035563" y="5339651"/>
            <a:ext cx="2720099" cy="1363845"/>
            <a:chOff x="11035563" y="5339651"/>
            <a:chExt cx="2720099" cy="1363845"/>
          </a:xfrm>
        </p:grpSpPr>
        <p:grpSp>
          <p:nvGrpSpPr>
            <p:cNvPr id="76" name="Group 75">
              <a:extLst>
                <a:ext uri="{FF2B5EF4-FFF2-40B4-BE49-F238E27FC236}">
                  <a16:creationId xmlns:a16="http://schemas.microsoft.com/office/drawing/2014/main" id="{49A2F60D-D0BC-4F8F-9367-38AE6256A218}"/>
                </a:ext>
              </a:extLst>
            </p:cNvPr>
            <p:cNvGrpSpPr/>
            <p:nvPr/>
          </p:nvGrpSpPr>
          <p:grpSpPr>
            <a:xfrm>
              <a:off x="11035563" y="5339651"/>
              <a:ext cx="2702567" cy="306751"/>
              <a:chOff x="1243012" y="3711277"/>
              <a:chExt cx="1982667" cy="275655"/>
            </a:xfrm>
            <a:solidFill>
              <a:srgbClr val="9E7800"/>
            </a:solidFill>
          </p:grpSpPr>
          <p:sp>
            <p:nvSpPr>
              <p:cNvPr id="77" name="Rounded Rectangle 100">
                <a:extLst>
                  <a:ext uri="{FF2B5EF4-FFF2-40B4-BE49-F238E27FC236}">
                    <a16:creationId xmlns:a16="http://schemas.microsoft.com/office/drawing/2014/main" id="{DFDA4E63-9C9D-46E4-8B59-CE79B32F0C80}"/>
                  </a:ext>
                </a:extLst>
              </p:cNvPr>
              <p:cNvSpPr/>
              <p:nvPr/>
            </p:nvSpPr>
            <p:spPr bwMode="auto">
              <a:xfrm>
                <a:off x="1243012" y="3711277"/>
                <a:ext cx="1982667" cy="275655"/>
              </a:xfrm>
              <a:prstGeom prst="roundRect">
                <a:avLst/>
              </a:prstGeom>
              <a:solidFill>
                <a:srgbClr val="8E39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78" name="TextBox 21515">
                <a:extLst>
                  <a:ext uri="{FF2B5EF4-FFF2-40B4-BE49-F238E27FC236}">
                    <a16:creationId xmlns:a16="http://schemas.microsoft.com/office/drawing/2014/main" id="{82C3AD58-C9AC-4EC8-A5E2-067F86455B8D}"/>
                  </a:ext>
                </a:extLst>
              </p:cNvPr>
              <p:cNvSpPr txBox="1">
                <a:spLocks noChangeArrowheads="1"/>
              </p:cNvSpPr>
              <p:nvPr/>
            </p:nvSpPr>
            <p:spPr bwMode="auto">
              <a:xfrm>
                <a:off x="1322423" y="3734668"/>
                <a:ext cx="1880872" cy="248919"/>
              </a:xfrm>
              <a:prstGeom prst="rect">
                <a:avLst/>
              </a:prstGeom>
              <a:solidFill>
                <a:srgbClr val="8E3900"/>
              </a:solidFill>
              <a:ln>
                <a:noFill/>
              </a:ln>
            </p:spPr>
            <p:txBody>
              <a:bodyPr>
                <a:spAutoFit/>
              </a:bodyPr>
              <a:lstStyle>
                <a:lvl1pPr marL="171450" indent="-17145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449263" indent="-179388">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indent="0" algn="ctr">
                  <a:lnSpc>
                    <a:spcPct val="100000"/>
                  </a:lnSpc>
                  <a:spcBef>
                    <a:spcPct val="0"/>
                  </a:spcBef>
                  <a:buFont typeface="Arial" panose="020B0604020202020204" pitchFamily="34" charset="0"/>
                  <a:buNone/>
                  <a:defRPr/>
                </a:pPr>
                <a:r>
                  <a:rPr lang="en-GB" altLang="en-US" sz="1200" b="1" dirty="0">
                    <a:solidFill>
                      <a:schemeClr val="bg1"/>
                    </a:solidFill>
                    <a:latin typeface="Tahoma" panose="020B0604030504040204" pitchFamily="34" charset="0"/>
                    <a:ea typeface="Tahoma" panose="020B0604030504040204" pitchFamily="34" charset="0"/>
                    <a:cs typeface="Tahoma" panose="020B0604030504040204" pitchFamily="34" charset="0"/>
                  </a:rPr>
                  <a:t>Options</a:t>
                </a:r>
                <a:endParaRPr lang="en-GB" altLang="en-US" sz="1200"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grpSp>
        <p:grpSp>
          <p:nvGrpSpPr>
            <p:cNvPr id="91" name="Group 134">
              <a:extLst>
                <a:ext uri="{FF2B5EF4-FFF2-40B4-BE49-F238E27FC236}">
                  <a16:creationId xmlns:a16="http://schemas.microsoft.com/office/drawing/2014/main" id="{6A8CDBB8-4867-450B-B5C1-23C63FEB6838}"/>
                </a:ext>
              </a:extLst>
            </p:cNvPr>
            <p:cNvGrpSpPr>
              <a:grpSpLocks/>
            </p:cNvGrpSpPr>
            <p:nvPr/>
          </p:nvGrpSpPr>
          <p:grpSpPr bwMode="auto">
            <a:xfrm>
              <a:off x="11060028" y="5801028"/>
              <a:ext cx="2695634" cy="902468"/>
              <a:chOff x="1253008" y="4076931"/>
              <a:chExt cx="1982667" cy="706247"/>
            </a:xfrm>
          </p:grpSpPr>
          <p:sp>
            <p:nvSpPr>
              <p:cNvPr id="92" name="Rounded Rectangle 135">
                <a:extLst>
                  <a:ext uri="{FF2B5EF4-FFF2-40B4-BE49-F238E27FC236}">
                    <a16:creationId xmlns:a16="http://schemas.microsoft.com/office/drawing/2014/main" id="{D8B3EA6E-27E5-4E59-97D3-2DCA3E33D429}"/>
                  </a:ext>
                </a:extLst>
              </p:cNvPr>
              <p:cNvSpPr/>
              <p:nvPr/>
            </p:nvSpPr>
            <p:spPr bwMode="auto">
              <a:xfrm>
                <a:off x="1253008" y="4076931"/>
                <a:ext cx="1982667" cy="706247"/>
              </a:xfrm>
              <a:prstGeom prst="roundRect">
                <a:avLst/>
              </a:prstGeom>
              <a:noFill/>
              <a:ln w="25400">
                <a:solidFill>
                  <a:srgbClr val="8E39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p>
            </p:txBody>
          </p:sp>
          <p:sp>
            <p:nvSpPr>
              <p:cNvPr id="93" name="TextBox 21515">
                <a:extLst>
                  <a:ext uri="{FF2B5EF4-FFF2-40B4-BE49-F238E27FC236}">
                    <a16:creationId xmlns:a16="http://schemas.microsoft.com/office/drawing/2014/main" id="{E49FD0C8-B353-4B0F-85C7-1687357AB969}"/>
                  </a:ext>
                </a:extLst>
              </p:cNvPr>
              <p:cNvSpPr txBox="1">
                <a:spLocks noChangeArrowheads="1"/>
              </p:cNvSpPr>
              <p:nvPr/>
            </p:nvSpPr>
            <p:spPr bwMode="auto">
              <a:xfrm>
                <a:off x="1328002" y="4097587"/>
                <a:ext cx="1852989" cy="602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449263" indent="-179388">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 typeface="Arial" panose="020B0604020202020204" pitchFamily="34" charset="0"/>
                  <a:buNone/>
                </a:pPr>
                <a:r>
                  <a:rPr lang="en-GB" altLang="en-US" sz="1100" dirty="0">
                    <a:latin typeface="Tahoma" panose="020B0604030504040204" pitchFamily="34" charset="0"/>
                    <a:ea typeface="Tahoma" panose="020B0604030504040204" pitchFamily="34" charset="0"/>
                    <a:cs typeface="Tahoma" panose="020B0604030504040204" pitchFamily="34" charset="0"/>
                  </a:rPr>
                  <a:t>AQA Unit Award Scheme; Duke of Edinburgh Award both Bronze and Silver, Volunteering, Dance, Gardening,</a:t>
                </a:r>
              </a:p>
            </p:txBody>
          </p:sp>
        </p:grpSp>
        <p:sp>
          <p:nvSpPr>
            <p:cNvPr id="100" name="Isosceles Triangle 99">
              <a:extLst>
                <a:ext uri="{FF2B5EF4-FFF2-40B4-BE49-F238E27FC236}">
                  <a16:creationId xmlns:a16="http://schemas.microsoft.com/office/drawing/2014/main" id="{19F82063-D792-4ADB-B86F-11ECF8CCF269}"/>
                </a:ext>
              </a:extLst>
            </p:cNvPr>
            <p:cNvSpPr/>
            <p:nvPr/>
          </p:nvSpPr>
          <p:spPr>
            <a:xfrm rot="10800000" flipH="1">
              <a:off x="12326062" y="5649111"/>
              <a:ext cx="225167" cy="145838"/>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grpSp>
      <p:grpSp>
        <p:nvGrpSpPr>
          <p:cNvPr id="13" name="Group 12">
            <a:extLst>
              <a:ext uri="{FF2B5EF4-FFF2-40B4-BE49-F238E27FC236}">
                <a16:creationId xmlns:a16="http://schemas.microsoft.com/office/drawing/2014/main" id="{549674AE-1A05-4F04-9901-115E10E9C10C}"/>
              </a:ext>
            </a:extLst>
          </p:cNvPr>
          <p:cNvGrpSpPr/>
          <p:nvPr/>
        </p:nvGrpSpPr>
        <p:grpSpPr>
          <a:xfrm>
            <a:off x="13836382" y="5335154"/>
            <a:ext cx="2708378" cy="1368334"/>
            <a:chOff x="13836382" y="5335154"/>
            <a:chExt cx="2708378" cy="1368334"/>
          </a:xfrm>
        </p:grpSpPr>
        <p:grpSp>
          <p:nvGrpSpPr>
            <p:cNvPr id="79" name="Group 78">
              <a:extLst>
                <a:ext uri="{FF2B5EF4-FFF2-40B4-BE49-F238E27FC236}">
                  <a16:creationId xmlns:a16="http://schemas.microsoft.com/office/drawing/2014/main" id="{E2E53A21-D7F2-4F0D-B404-9C4EAC0039FC}"/>
                </a:ext>
              </a:extLst>
            </p:cNvPr>
            <p:cNvGrpSpPr>
              <a:grpSpLocks/>
            </p:cNvGrpSpPr>
            <p:nvPr/>
          </p:nvGrpSpPr>
          <p:grpSpPr bwMode="auto">
            <a:xfrm>
              <a:off x="13842754" y="5335154"/>
              <a:ext cx="2702006" cy="305854"/>
              <a:chOff x="9581731" y="3711276"/>
              <a:chExt cx="2019719" cy="240416"/>
            </a:xfrm>
            <a:solidFill>
              <a:srgbClr val="8E3900"/>
            </a:solidFill>
          </p:grpSpPr>
          <p:sp>
            <p:nvSpPr>
              <p:cNvPr id="80" name="Rounded Rectangle 105">
                <a:extLst>
                  <a:ext uri="{FF2B5EF4-FFF2-40B4-BE49-F238E27FC236}">
                    <a16:creationId xmlns:a16="http://schemas.microsoft.com/office/drawing/2014/main" id="{8DE881F5-5305-458E-9D7F-ACB7B79CEDDD}"/>
                  </a:ext>
                </a:extLst>
              </p:cNvPr>
              <p:cNvSpPr/>
              <p:nvPr/>
            </p:nvSpPr>
            <p:spPr bwMode="auto">
              <a:xfrm>
                <a:off x="9581731" y="3711276"/>
                <a:ext cx="2019719" cy="240416"/>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81" name="TextBox 21515">
                <a:extLst>
                  <a:ext uri="{FF2B5EF4-FFF2-40B4-BE49-F238E27FC236}">
                    <a16:creationId xmlns:a16="http://schemas.microsoft.com/office/drawing/2014/main" id="{E708A776-E171-4C62-9634-491CC73B52E9}"/>
                  </a:ext>
                </a:extLst>
              </p:cNvPr>
              <p:cNvSpPr txBox="1">
                <a:spLocks noChangeArrowheads="1"/>
              </p:cNvSpPr>
              <p:nvPr/>
            </p:nvSpPr>
            <p:spPr bwMode="auto">
              <a:xfrm>
                <a:off x="9581731" y="3731975"/>
                <a:ext cx="2008605" cy="205638"/>
              </a:xfrm>
              <a:prstGeom prst="rect">
                <a:avLst/>
              </a:prstGeom>
              <a:grpFill/>
              <a:ln>
                <a:noFill/>
              </a:ln>
            </p:spPr>
            <p:txBody>
              <a:bodyPr>
                <a:spAutoFit/>
              </a:bodyPr>
              <a:lstStyle>
                <a:lvl1pPr marL="171450" indent="-17145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449263" indent="-179388">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indent="0" algn="ctr">
                  <a:lnSpc>
                    <a:spcPct val="100000"/>
                  </a:lnSpc>
                  <a:spcBef>
                    <a:spcPct val="0"/>
                  </a:spcBef>
                  <a:buFont typeface="Arial" panose="020B0604020202020204" pitchFamily="34" charset="0"/>
                  <a:buNone/>
                  <a:defRPr/>
                </a:pPr>
                <a:r>
                  <a:rPr lang="en-GB" altLang="en-US" sz="1100" b="1" dirty="0">
                    <a:solidFill>
                      <a:schemeClr val="bg1"/>
                    </a:solidFill>
                    <a:latin typeface="Tahoma" panose="020B0604030504040204" pitchFamily="34" charset="0"/>
                    <a:ea typeface="Tahoma" panose="020B0604030504040204" pitchFamily="34" charset="0"/>
                    <a:cs typeface="Tahoma" panose="020B0604030504040204" pitchFamily="34" charset="0"/>
                  </a:rPr>
                  <a:t>Sport, Physical Activity &amp; Leisure</a:t>
                </a:r>
                <a:endParaRPr lang="en-GB" altLang="en-US" sz="1100"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grpSp>
        <p:grpSp>
          <p:nvGrpSpPr>
            <p:cNvPr id="94" name="Group 137">
              <a:extLst>
                <a:ext uri="{FF2B5EF4-FFF2-40B4-BE49-F238E27FC236}">
                  <a16:creationId xmlns:a16="http://schemas.microsoft.com/office/drawing/2014/main" id="{96B7C395-4B5E-499F-9775-8F8D0E6632B3}"/>
                </a:ext>
              </a:extLst>
            </p:cNvPr>
            <p:cNvGrpSpPr>
              <a:grpSpLocks/>
            </p:cNvGrpSpPr>
            <p:nvPr/>
          </p:nvGrpSpPr>
          <p:grpSpPr bwMode="auto">
            <a:xfrm>
              <a:off x="13836382" y="5801026"/>
              <a:ext cx="2695633" cy="902462"/>
              <a:chOff x="1253008" y="4076930"/>
              <a:chExt cx="1982667" cy="707060"/>
            </a:xfrm>
          </p:grpSpPr>
          <p:sp>
            <p:nvSpPr>
              <p:cNvPr id="95" name="Rounded Rectangle 138">
                <a:extLst>
                  <a:ext uri="{FF2B5EF4-FFF2-40B4-BE49-F238E27FC236}">
                    <a16:creationId xmlns:a16="http://schemas.microsoft.com/office/drawing/2014/main" id="{1ADDE2D9-6846-4EAB-BB27-64B0437A4DD9}"/>
                  </a:ext>
                </a:extLst>
              </p:cNvPr>
              <p:cNvSpPr/>
              <p:nvPr/>
            </p:nvSpPr>
            <p:spPr bwMode="auto">
              <a:xfrm>
                <a:off x="1253008" y="4076930"/>
                <a:ext cx="1982667" cy="707060"/>
              </a:xfrm>
              <a:prstGeom prst="roundRect">
                <a:avLst/>
              </a:prstGeom>
              <a:noFill/>
              <a:ln w="25400">
                <a:solidFill>
                  <a:srgbClr val="8E39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p>
            </p:txBody>
          </p:sp>
          <p:sp>
            <p:nvSpPr>
              <p:cNvPr id="96" name="TextBox 21515">
                <a:extLst>
                  <a:ext uri="{FF2B5EF4-FFF2-40B4-BE49-F238E27FC236}">
                    <a16:creationId xmlns:a16="http://schemas.microsoft.com/office/drawing/2014/main" id="{57550DFA-8099-4992-AD87-48C243259A93}"/>
                  </a:ext>
                </a:extLst>
              </p:cNvPr>
              <p:cNvSpPr txBox="1">
                <a:spLocks noChangeArrowheads="1"/>
              </p:cNvSpPr>
              <p:nvPr/>
            </p:nvSpPr>
            <p:spPr bwMode="auto">
              <a:xfrm>
                <a:off x="1328003" y="4097587"/>
                <a:ext cx="1852989" cy="602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449263" indent="-179388">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 typeface="Arial" panose="020B0604020202020204" pitchFamily="34" charset="0"/>
                  <a:buNone/>
                </a:pPr>
                <a:r>
                  <a:rPr lang="en-GB" altLang="en-US" sz="1100" dirty="0">
                    <a:latin typeface="Tahoma" panose="020B0604030504040204" pitchFamily="34" charset="0"/>
                    <a:ea typeface="Tahoma" panose="020B0604030504040204" pitchFamily="34" charset="0"/>
                    <a:cs typeface="Tahoma" panose="020B0604030504040204" pitchFamily="34" charset="0"/>
                  </a:rPr>
                  <a:t>Fundamental Movement and Core Skills, Swimming, Sport and Active Leisure, Intra and Inter School Competitions, Kent School games</a:t>
                </a:r>
              </a:p>
            </p:txBody>
          </p:sp>
        </p:grpSp>
        <p:sp>
          <p:nvSpPr>
            <p:cNvPr id="101" name="Isosceles Triangle 100">
              <a:extLst>
                <a:ext uri="{FF2B5EF4-FFF2-40B4-BE49-F238E27FC236}">
                  <a16:creationId xmlns:a16="http://schemas.microsoft.com/office/drawing/2014/main" id="{988FAE04-F4B0-4B7E-96D1-B33E03A58FAE}"/>
                </a:ext>
              </a:extLst>
            </p:cNvPr>
            <p:cNvSpPr/>
            <p:nvPr/>
          </p:nvSpPr>
          <p:spPr>
            <a:xfrm rot="10800000" flipH="1">
              <a:off x="15064181" y="5643033"/>
              <a:ext cx="223042" cy="145838"/>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grpSp>
      <p:grpSp>
        <p:nvGrpSpPr>
          <p:cNvPr id="102" name="Group 21">
            <a:extLst>
              <a:ext uri="{FF2B5EF4-FFF2-40B4-BE49-F238E27FC236}">
                <a16:creationId xmlns:a16="http://schemas.microsoft.com/office/drawing/2014/main" id="{F620230D-943A-4D7B-B8CE-E03604D6B567}"/>
              </a:ext>
            </a:extLst>
          </p:cNvPr>
          <p:cNvGrpSpPr>
            <a:grpSpLocks/>
          </p:cNvGrpSpPr>
          <p:nvPr/>
        </p:nvGrpSpPr>
        <p:grpSpPr bwMode="auto">
          <a:xfrm>
            <a:off x="1607257" y="7353357"/>
            <a:ext cx="15045842" cy="1990668"/>
            <a:chOff x="4083278" y="4987626"/>
            <a:chExt cx="7598342" cy="1473792"/>
          </a:xfrm>
        </p:grpSpPr>
        <p:sp>
          <p:nvSpPr>
            <p:cNvPr id="103" name="Rounded Rectangle 21514">
              <a:extLst>
                <a:ext uri="{FF2B5EF4-FFF2-40B4-BE49-F238E27FC236}">
                  <a16:creationId xmlns:a16="http://schemas.microsoft.com/office/drawing/2014/main" id="{05287FF6-E6AC-4B32-8FEC-65A1E4FE0B88}"/>
                </a:ext>
              </a:extLst>
            </p:cNvPr>
            <p:cNvSpPr/>
            <p:nvPr/>
          </p:nvSpPr>
          <p:spPr bwMode="auto">
            <a:xfrm>
              <a:off x="4631456" y="5060579"/>
              <a:ext cx="6969211" cy="1339812"/>
            </a:xfrm>
            <a:prstGeom prst="roundRect">
              <a:avLst/>
            </a:prstGeom>
            <a:solidFill>
              <a:srgbClr val="8E39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grpSp>
          <p:nvGrpSpPr>
            <p:cNvPr id="104" name="Group 103">
              <a:extLst>
                <a:ext uri="{FF2B5EF4-FFF2-40B4-BE49-F238E27FC236}">
                  <a16:creationId xmlns:a16="http://schemas.microsoft.com/office/drawing/2014/main" id="{8497DA8A-DBF2-4FC6-94C1-D53C806FC130}"/>
                </a:ext>
              </a:extLst>
            </p:cNvPr>
            <p:cNvGrpSpPr/>
            <p:nvPr/>
          </p:nvGrpSpPr>
          <p:grpSpPr>
            <a:xfrm>
              <a:off x="4118196" y="5041663"/>
              <a:ext cx="402766" cy="1331376"/>
              <a:chOff x="1012366" y="2303918"/>
              <a:chExt cx="402766" cy="1933268"/>
            </a:xfrm>
            <a:solidFill>
              <a:srgbClr val="9E7800"/>
            </a:solidFill>
          </p:grpSpPr>
          <p:sp>
            <p:nvSpPr>
              <p:cNvPr id="112" name="Rounded Rectangle 53">
                <a:extLst>
                  <a:ext uri="{FF2B5EF4-FFF2-40B4-BE49-F238E27FC236}">
                    <a16:creationId xmlns:a16="http://schemas.microsoft.com/office/drawing/2014/main" id="{38263BB9-5632-4861-B666-BAA61DE3BFC3}"/>
                  </a:ext>
                </a:extLst>
              </p:cNvPr>
              <p:cNvSpPr/>
              <p:nvPr/>
            </p:nvSpPr>
            <p:spPr>
              <a:xfrm rot="5400000">
                <a:off x="259945" y="3082000"/>
                <a:ext cx="1914525" cy="395848"/>
              </a:xfrm>
              <a:prstGeom prst="roundRect">
                <a:avLst/>
              </a:prstGeom>
              <a:solidFill>
                <a:srgbClr val="8E39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3" name="TextBox 112">
                <a:extLst>
                  <a:ext uri="{FF2B5EF4-FFF2-40B4-BE49-F238E27FC236}">
                    <a16:creationId xmlns:a16="http://schemas.microsoft.com/office/drawing/2014/main" id="{FE2E129E-70D3-4225-A594-0216A172FE17}"/>
                  </a:ext>
                </a:extLst>
              </p:cNvPr>
              <p:cNvSpPr txBox="1"/>
              <p:nvPr/>
            </p:nvSpPr>
            <p:spPr bwMode="auto">
              <a:xfrm>
                <a:off x="1012366" y="2303918"/>
                <a:ext cx="217604" cy="1889313"/>
              </a:xfrm>
              <a:prstGeom prst="rect">
                <a:avLst/>
              </a:prstGeom>
              <a:noFill/>
              <a:ln>
                <a:noFill/>
                <a:prstDash val="dash"/>
              </a:ln>
            </p:spPr>
            <p:txBody>
              <a:bodyPr vert="vert270">
                <a:spAutoFit/>
              </a:bodyPr>
              <a:lstStyle/>
              <a:p>
                <a:pPr algn="ctr">
                  <a:defRPr/>
                </a:pPr>
                <a:r>
                  <a:rPr lang="en-GB" sz="1600" b="1" dirty="0">
                    <a:solidFill>
                      <a:schemeClr val="bg1"/>
                    </a:solidFill>
                    <a:latin typeface="Tahoma" panose="020B0604030504040204" pitchFamily="34" charset="0"/>
                    <a:ea typeface="Tahoma" panose="020B0604030504040204" pitchFamily="34" charset="0"/>
                    <a:cs typeface="Tahoma" panose="020B0604030504040204" pitchFamily="34" charset="0"/>
                  </a:rPr>
                  <a:t>Accreditation</a:t>
                </a:r>
              </a:p>
            </p:txBody>
          </p:sp>
        </p:grpSp>
        <p:grpSp>
          <p:nvGrpSpPr>
            <p:cNvPr id="105" name="Group 20">
              <a:extLst>
                <a:ext uri="{FF2B5EF4-FFF2-40B4-BE49-F238E27FC236}">
                  <a16:creationId xmlns:a16="http://schemas.microsoft.com/office/drawing/2014/main" id="{9C6D30D7-FA5E-44D9-88A7-DD6896D3CDBB}"/>
                </a:ext>
              </a:extLst>
            </p:cNvPr>
            <p:cNvGrpSpPr>
              <a:grpSpLocks/>
            </p:cNvGrpSpPr>
            <p:nvPr/>
          </p:nvGrpSpPr>
          <p:grpSpPr bwMode="auto">
            <a:xfrm>
              <a:off x="4083278" y="4987626"/>
              <a:ext cx="7598342" cy="1473792"/>
              <a:chOff x="4083278" y="4987626"/>
              <a:chExt cx="7598342" cy="1473792"/>
            </a:xfrm>
          </p:grpSpPr>
          <p:sp>
            <p:nvSpPr>
              <p:cNvPr id="106" name="TextBox 21515">
                <a:extLst>
                  <a:ext uri="{FF2B5EF4-FFF2-40B4-BE49-F238E27FC236}">
                    <a16:creationId xmlns:a16="http://schemas.microsoft.com/office/drawing/2014/main" id="{1F5584C8-2CF8-45A8-8093-58067E32EA15}"/>
                  </a:ext>
                </a:extLst>
              </p:cNvPr>
              <p:cNvSpPr txBox="1">
                <a:spLocks noChangeArrowheads="1"/>
              </p:cNvSpPr>
              <p:nvPr/>
            </p:nvSpPr>
            <p:spPr bwMode="auto">
              <a:xfrm>
                <a:off x="4685093" y="5063751"/>
                <a:ext cx="6110820" cy="1397667"/>
              </a:xfrm>
              <a:prstGeom prst="rect">
                <a:avLst/>
              </a:prstGeom>
              <a:noFill/>
              <a:ln>
                <a:noFill/>
              </a:ln>
            </p:spPr>
            <p:txBody>
              <a:bodyPr wrap="square">
                <a:spAutoFit/>
              </a:bodyPr>
              <a:lstStyle>
                <a:lvl1pPr marL="171450" indent="-17145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449263" indent="-179388">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indent="0" algn="just">
                  <a:lnSpc>
                    <a:spcPct val="100000"/>
                  </a:lnSpc>
                  <a:spcBef>
                    <a:spcPct val="0"/>
                  </a:spcBef>
                  <a:buFont typeface="Arial" panose="020B0604020202020204" pitchFamily="34" charset="0"/>
                  <a:buNone/>
                  <a:defRPr/>
                </a:pPr>
                <a:r>
                  <a:rPr lang="en-GB" altLang="en-US" sz="1100" dirty="0">
                    <a:solidFill>
                      <a:schemeClr val="bg1"/>
                    </a:solidFill>
                    <a:latin typeface="Tahoma" panose="020B0604030504040204" pitchFamily="34" charset="0"/>
                    <a:ea typeface="Tahoma" panose="020B0604030504040204" pitchFamily="34" charset="0"/>
                    <a:cs typeface="Tahoma" panose="020B0604030504040204" pitchFamily="34" charset="0"/>
                  </a:rPr>
                  <a:t>The type of accreditation and level depends on individual learning pathways </a:t>
                </a:r>
              </a:p>
              <a:p>
                <a:pPr algn="just">
                  <a:lnSpc>
                    <a:spcPct val="100000"/>
                  </a:lnSpc>
                  <a:spcBef>
                    <a:spcPct val="0"/>
                  </a:spcBef>
                  <a:defRPr/>
                </a:pPr>
                <a:r>
                  <a:rPr lang="en-GB" altLang="en-US" sz="1100" dirty="0">
                    <a:solidFill>
                      <a:schemeClr val="bg1"/>
                    </a:solidFill>
                    <a:latin typeface="Tahoma" panose="020B0604030504040204" pitchFamily="34" charset="0"/>
                    <a:ea typeface="Tahoma" panose="020B0604030504040204" pitchFamily="34" charset="0"/>
                    <a:cs typeface="Tahoma" panose="020B0604030504040204" pitchFamily="34" charset="0"/>
                  </a:rPr>
                  <a:t>Functional skills – City and Guilds English &amp; Maths – Entry 1, 2, 3 and Levels 1 and 2</a:t>
                </a:r>
              </a:p>
              <a:p>
                <a:pPr algn="just">
                  <a:lnSpc>
                    <a:spcPct val="100000"/>
                  </a:lnSpc>
                  <a:spcBef>
                    <a:spcPct val="0"/>
                  </a:spcBef>
                  <a:defRPr/>
                </a:pPr>
                <a:r>
                  <a:rPr lang="en-GB" altLang="en-US" sz="1100" dirty="0">
                    <a:solidFill>
                      <a:schemeClr val="bg1"/>
                    </a:solidFill>
                    <a:latin typeface="Tahoma" panose="020B0604030504040204" pitchFamily="34" charset="0"/>
                    <a:ea typeface="Tahoma" panose="020B0604030504040204" pitchFamily="34" charset="0"/>
                    <a:cs typeface="Tahoma" panose="020B0604030504040204" pitchFamily="34" charset="0"/>
                  </a:rPr>
                  <a:t>ASDAN Personal Progress Diploma - Entry Level 1</a:t>
                </a:r>
              </a:p>
              <a:p>
                <a:pPr algn="just">
                  <a:lnSpc>
                    <a:spcPct val="100000"/>
                  </a:lnSpc>
                  <a:spcBef>
                    <a:spcPct val="0"/>
                  </a:spcBef>
                  <a:defRPr/>
                </a:pPr>
                <a:r>
                  <a:rPr lang="en-GB" altLang="en-US" sz="1100" dirty="0">
                    <a:solidFill>
                      <a:schemeClr val="bg1"/>
                    </a:solidFill>
                    <a:latin typeface="Tahoma" panose="020B0604030504040204" pitchFamily="34" charset="0"/>
                    <a:ea typeface="Tahoma" panose="020B0604030504040204" pitchFamily="34" charset="0"/>
                    <a:cs typeface="Tahoma" panose="020B0604030504040204" pitchFamily="34" charset="0"/>
                  </a:rPr>
                  <a:t>Food Technology - AQA unit awards; BTEC Home Cooking Skills at Level 1 or/and 2</a:t>
                </a:r>
              </a:p>
              <a:p>
                <a:pPr algn="just">
                  <a:lnSpc>
                    <a:spcPct val="100000"/>
                  </a:lnSpc>
                  <a:spcBef>
                    <a:spcPct val="0"/>
                  </a:spcBef>
                  <a:defRPr/>
                </a:pPr>
                <a:r>
                  <a:rPr lang="en-GB" altLang="en-US" sz="1100" dirty="0">
                    <a:solidFill>
                      <a:schemeClr val="bg1"/>
                    </a:solidFill>
                    <a:latin typeface="Tahoma" panose="020B0604030504040204" pitchFamily="34" charset="0"/>
                    <a:ea typeface="Tahoma" panose="020B0604030504040204" pitchFamily="34" charset="0"/>
                    <a:cs typeface="Tahoma" panose="020B0604030504040204" pitchFamily="34" charset="0"/>
                  </a:rPr>
                  <a:t>Personal &amp; Social Development - Students work towards achieving an ASDAN PSD Award (6 credits) or a Certificate (13 credits) at Entry Level 1</a:t>
                </a:r>
              </a:p>
              <a:p>
                <a:pPr algn="just">
                  <a:lnSpc>
                    <a:spcPct val="100000"/>
                  </a:lnSpc>
                  <a:spcBef>
                    <a:spcPct val="0"/>
                  </a:spcBef>
                  <a:defRPr/>
                </a:pPr>
                <a:r>
                  <a:rPr lang="en-GB" altLang="en-US" sz="1100" dirty="0">
                    <a:solidFill>
                      <a:schemeClr val="bg1"/>
                    </a:solidFill>
                    <a:latin typeface="Tahoma" panose="020B0604030504040204" pitchFamily="34" charset="0"/>
                    <a:ea typeface="Tahoma" panose="020B0604030504040204" pitchFamily="34" charset="0"/>
                    <a:cs typeface="Tahoma" panose="020B0604030504040204" pitchFamily="34" charset="0"/>
                  </a:rPr>
                  <a:t>AQA Awards in Personal and Social Development and Life Skills – pre-entry level</a:t>
                </a:r>
              </a:p>
              <a:p>
                <a:pPr algn="just">
                  <a:lnSpc>
                    <a:spcPct val="100000"/>
                  </a:lnSpc>
                  <a:spcBef>
                    <a:spcPct val="0"/>
                  </a:spcBef>
                  <a:defRPr/>
                </a:pPr>
                <a:r>
                  <a:rPr lang="en-GB" altLang="en-US" sz="1100" dirty="0">
                    <a:solidFill>
                      <a:schemeClr val="bg1"/>
                    </a:solidFill>
                    <a:latin typeface="Tahoma" panose="020B0604030504040204" pitchFamily="34" charset="0"/>
                    <a:ea typeface="Tahoma" panose="020B0604030504040204" pitchFamily="34" charset="0"/>
                    <a:cs typeface="Tahoma" panose="020B0604030504040204" pitchFamily="34" charset="0"/>
                  </a:rPr>
                  <a:t>Vocational studies – ASDAN Employability Award or Certificate entry Level 2 to Level1</a:t>
                </a:r>
              </a:p>
              <a:p>
                <a:pPr algn="just">
                  <a:lnSpc>
                    <a:spcPct val="100000"/>
                  </a:lnSpc>
                  <a:spcBef>
                    <a:spcPct val="0"/>
                  </a:spcBef>
                  <a:defRPr/>
                </a:pPr>
                <a:r>
                  <a:rPr lang="en-GB" altLang="en-US" sz="1100" dirty="0">
                    <a:solidFill>
                      <a:schemeClr val="bg1"/>
                    </a:solidFill>
                    <a:latin typeface="Tahoma" panose="020B0604030504040204" pitchFamily="34" charset="0"/>
                    <a:ea typeface="Tahoma" panose="020B0604030504040204" pitchFamily="34" charset="0"/>
                    <a:cs typeface="Tahoma" panose="020B0604030504040204" pitchFamily="34" charset="0"/>
                  </a:rPr>
                  <a:t>BTEC – Level 1 intro Sport, Level 1 intro ICT Level 1 Art and Design and Land Based Studies</a:t>
                </a:r>
              </a:p>
              <a:p>
                <a:pPr algn="just">
                  <a:lnSpc>
                    <a:spcPct val="100000"/>
                  </a:lnSpc>
                  <a:spcBef>
                    <a:spcPct val="0"/>
                  </a:spcBef>
                  <a:defRPr/>
                </a:pPr>
                <a:r>
                  <a:rPr lang="en-GB" altLang="en-US" sz="1100" dirty="0">
                    <a:solidFill>
                      <a:schemeClr val="bg1"/>
                    </a:solidFill>
                    <a:latin typeface="Tahoma" panose="020B0604030504040204" pitchFamily="34" charset="0"/>
                    <a:ea typeface="Tahoma" panose="020B0604030504040204" pitchFamily="34" charset="0"/>
                    <a:cs typeface="Tahoma" panose="020B0604030504040204" pitchFamily="34" charset="0"/>
                  </a:rPr>
                  <a:t>Options - AQA Unit Award scheme</a:t>
                </a:r>
              </a:p>
              <a:p>
                <a:pPr algn="just">
                  <a:lnSpc>
                    <a:spcPct val="100000"/>
                  </a:lnSpc>
                  <a:spcBef>
                    <a:spcPct val="0"/>
                  </a:spcBef>
                  <a:defRPr/>
                </a:pPr>
                <a:r>
                  <a:rPr lang="en-GB" altLang="en-US" sz="1100" dirty="0">
                    <a:solidFill>
                      <a:schemeClr val="bg1"/>
                    </a:solidFill>
                    <a:latin typeface="Tahoma" panose="020B0604030504040204" pitchFamily="34" charset="0"/>
                    <a:ea typeface="Tahoma" panose="020B0604030504040204" pitchFamily="34" charset="0"/>
                    <a:cs typeface="Tahoma" panose="020B0604030504040204" pitchFamily="34" charset="0"/>
                  </a:rPr>
                  <a:t>Duke Of Edinburgh – Bronze or Silver level</a:t>
                </a:r>
              </a:p>
            </p:txBody>
          </p:sp>
          <p:sp>
            <p:nvSpPr>
              <p:cNvPr id="107" name="Rounded Rectangle 52">
                <a:extLst>
                  <a:ext uri="{FF2B5EF4-FFF2-40B4-BE49-F238E27FC236}">
                    <a16:creationId xmlns:a16="http://schemas.microsoft.com/office/drawing/2014/main" id="{CFEBED05-F194-4136-9AD2-C87F3B1644FC}"/>
                  </a:ext>
                </a:extLst>
              </p:cNvPr>
              <p:cNvSpPr/>
              <p:nvPr/>
            </p:nvSpPr>
            <p:spPr bwMode="auto">
              <a:xfrm>
                <a:off x="4083278" y="4987626"/>
                <a:ext cx="7598342" cy="1451090"/>
              </a:xfrm>
              <a:prstGeom prst="round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pic>
            <p:nvPicPr>
              <p:cNvPr id="108" name="Picture 41">
                <a:extLst>
                  <a:ext uri="{FF2B5EF4-FFF2-40B4-BE49-F238E27FC236}">
                    <a16:creationId xmlns:a16="http://schemas.microsoft.com/office/drawing/2014/main" id="{E43A5A57-E04C-4EB4-808F-6998986B42E7}"/>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0699805" y="5189538"/>
                <a:ext cx="901645" cy="963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nvGrpSpPr>
          <p:cNvPr id="114" name="Group 24">
            <a:extLst>
              <a:ext uri="{FF2B5EF4-FFF2-40B4-BE49-F238E27FC236}">
                <a16:creationId xmlns:a16="http://schemas.microsoft.com/office/drawing/2014/main" id="{1FBB2283-2DBF-4BCD-87E4-9CB68341F118}"/>
              </a:ext>
            </a:extLst>
          </p:cNvPr>
          <p:cNvGrpSpPr>
            <a:grpSpLocks/>
          </p:cNvGrpSpPr>
          <p:nvPr/>
        </p:nvGrpSpPr>
        <p:grpSpPr bwMode="auto">
          <a:xfrm>
            <a:off x="2692730" y="6819900"/>
            <a:ext cx="13837162" cy="343909"/>
            <a:chOff x="1249772" y="4737814"/>
            <a:chExt cx="10340028" cy="253798"/>
          </a:xfrm>
        </p:grpSpPr>
        <p:sp>
          <p:nvSpPr>
            <p:cNvPr id="115" name="Rounded Rectangle 147">
              <a:extLst>
                <a:ext uri="{FF2B5EF4-FFF2-40B4-BE49-F238E27FC236}">
                  <a16:creationId xmlns:a16="http://schemas.microsoft.com/office/drawing/2014/main" id="{3B311A2F-2F00-4B16-A524-FBDC066627B8}"/>
                </a:ext>
              </a:extLst>
            </p:cNvPr>
            <p:cNvSpPr/>
            <p:nvPr/>
          </p:nvSpPr>
          <p:spPr bwMode="auto">
            <a:xfrm>
              <a:off x="1251359" y="4737814"/>
              <a:ext cx="10338441" cy="253798"/>
            </a:xfrm>
            <a:prstGeom prst="roundRect">
              <a:avLst/>
            </a:prstGeom>
            <a:noFill/>
            <a:ln w="12700">
              <a:solidFill>
                <a:srgbClr val="8E39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6" name="TextBox 21515">
              <a:extLst>
                <a:ext uri="{FF2B5EF4-FFF2-40B4-BE49-F238E27FC236}">
                  <a16:creationId xmlns:a16="http://schemas.microsoft.com/office/drawing/2014/main" id="{040085E5-3D66-4CD9-876C-91FDE3EBD2A9}"/>
                </a:ext>
              </a:extLst>
            </p:cNvPr>
            <p:cNvSpPr txBox="1">
              <a:spLocks noChangeArrowheads="1"/>
            </p:cNvSpPr>
            <p:nvPr/>
          </p:nvSpPr>
          <p:spPr bwMode="auto">
            <a:xfrm>
              <a:off x="1249772" y="4769682"/>
              <a:ext cx="10340028" cy="193063"/>
            </a:xfrm>
            <a:prstGeom prst="rect">
              <a:avLst/>
            </a:prstGeom>
            <a:noFill/>
            <a:ln w="9525">
              <a:noFill/>
              <a:miter lim="800000"/>
              <a:headEnd/>
              <a:tailEnd/>
            </a:ln>
          </p:spPr>
          <p:txBody>
            <a:bodyPr>
              <a:spAutoFit/>
            </a:bodyPr>
            <a:lstStyle>
              <a:lvl1pPr marL="171450" indent="-17145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449263" indent="-179388">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indent="0" algn="ctr">
                <a:lnSpc>
                  <a:spcPct val="100000"/>
                </a:lnSpc>
                <a:spcBef>
                  <a:spcPct val="0"/>
                </a:spcBef>
                <a:buFont typeface="Arial" panose="020B0604020202020204" pitchFamily="34" charset="0"/>
                <a:buNone/>
                <a:defRPr/>
              </a:pPr>
              <a:r>
                <a:rPr lang="en-GB" altLang="en-US" sz="1100" dirty="0">
                  <a:latin typeface="Tahoma" panose="020B0604030504040204" pitchFamily="34" charset="0"/>
                  <a:ea typeface="Tahoma" panose="020B0604030504040204" pitchFamily="34" charset="0"/>
                  <a:cs typeface="Tahoma" panose="020B0604030504040204" pitchFamily="34" charset="0"/>
                </a:rPr>
                <a:t>Annual residential, where student’s work on their life skills such as preparing their own meals, cleaning their own rooms, making leisure choices and being responsible for their own personal care</a:t>
              </a:r>
            </a:p>
          </p:txBody>
        </p:sp>
      </p:grpSp>
      <p:grpSp>
        <p:nvGrpSpPr>
          <p:cNvPr id="117" name="Group 26">
            <a:extLst>
              <a:ext uri="{FF2B5EF4-FFF2-40B4-BE49-F238E27FC236}">
                <a16:creationId xmlns:a16="http://schemas.microsoft.com/office/drawing/2014/main" id="{1FA0EA76-EA5A-410D-8858-9ED80765E8D8}"/>
              </a:ext>
            </a:extLst>
          </p:cNvPr>
          <p:cNvGrpSpPr>
            <a:grpSpLocks/>
          </p:cNvGrpSpPr>
          <p:nvPr/>
        </p:nvGrpSpPr>
        <p:grpSpPr bwMode="auto">
          <a:xfrm>
            <a:off x="1594508" y="5219698"/>
            <a:ext cx="15045843" cy="2044947"/>
            <a:chOff x="428624" y="3620788"/>
            <a:chExt cx="11244263" cy="1603369"/>
          </a:xfrm>
        </p:grpSpPr>
        <p:grpSp>
          <p:nvGrpSpPr>
            <p:cNvPr id="118" name="Group 18">
              <a:extLst>
                <a:ext uri="{FF2B5EF4-FFF2-40B4-BE49-F238E27FC236}">
                  <a16:creationId xmlns:a16="http://schemas.microsoft.com/office/drawing/2014/main" id="{3B46D488-C1B3-4031-857A-364BDFF19307}"/>
                </a:ext>
              </a:extLst>
            </p:cNvPr>
            <p:cNvGrpSpPr>
              <a:grpSpLocks/>
            </p:cNvGrpSpPr>
            <p:nvPr/>
          </p:nvGrpSpPr>
          <p:grpSpPr bwMode="auto">
            <a:xfrm>
              <a:off x="428624" y="3620788"/>
              <a:ext cx="11244263" cy="1603369"/>
              <a:chOff x="428624" y="3620789"/>
              <a:chExt cx="11244263" cy="1423627"/>
            </a:xfrm>
          </p:grpSpPr>
          <p:grpSp>
            <p:nvGrpSpPr>
              <p:cNvPr id="120" name="Group 15">
                <a:extLst>
                  <a:ext uri="{FF2B5EF4-FFF2-40B4-BE49-F238E27FC236}">
                    <a16:creationId xmlns:a16="http://schemas.microsoft.com/office/drawing/2014/main" id="{1A48E38E-6012-4A2C-B69E-59EC5C4F82B4}"/>
                  </a:ext>
                </a:extLst>
              </p:cNvPr>
              <p:cNvGrpSpPr>
                <a:grpSpLocks/>
              </p:cNvGrpSpPr>
              <p:nvPr/>
            </p:nvGrpSpPr>
            <p:grpSpPr bwMode="auto">
              <a:xfrm>
                <a:off x="500061" y="3679479"/>
                <a:ext cx="585787" cy="1308829"/>
                <a:chOff x="500061" y="3679479"/>
                <a:chExt cx="585787" cy="1308829"/>
              </a:xfrm>
            </p:grpSpPr>
            <p:sp>
              <p:nvSpPr>
                <p:cNvPr id="122" name="Rounded Rectangle 71">
                  <a:extLst>
                    <a:ext uri="{FF2B5EF4-FFF2-40B4-BE49-F238E27FC236}">
                      <a16:creationId xmlns:a16="http://schemas.microsoft.com/office/drawing/2014/main" id="{174EDBDB-B435-4C91-AA22-F4BBA493C99C}"/>
                    </a:ext>
                  </a:extLst>
                </p:cNvPr>
                <p:cNvSpPr/>
                <p:nvPr/>
              </p:nvSpPr>
              <p:spPr bwMode="auto">
                <a:xfrm rot="5400000">
                  <a:off x="149253" y="4051712"/>
                  <a:ext cx="1287404" cy="585787"/>
                </a:xfrm>
                <a:prstGeom prst="roundRect">
                  <a:avLst/>
                </a:prstGeom>
                <a:solidFill>
                  <a:srgbClr val="8E39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23" name="TextBox 122">
                  <a:extLst>
                    <a:ext uri="{FF2B5EF4-FFF2-40B4-BE49-F238E27FC236}">
                      <a16:creationId xmlns:a16="http://schemas.microsoft.com/office/drawing/2014/main" id="{CCDFF578-6EC5-4A91-A349-96A073D76D08}"/>
                    </a:ext>
                  </a:extLst>
                </p:cNvPr>
                <p:cNvSpPr txBox="1"/>
                <p:nvPr/>
              </p:nvSpPr>
              <p:spPr bwMode="auto">
                <a:xfrm>
                  <a:off x="522325" y="3679479"/>
                  <a:ext cx="506026" cy="1129162"/>
                </a:xfrm>
                <a:prstGeom prst="rect">
                  <a:avLst/>
                </a:prstGeom>
                <a:noFill/>
                <a:ln>
                  <a:noFill/>
                  <a:prstDash val="dash"/>
                </a:ln>
              </p:spPr>
              <p:txBody>
                <a:bodyPr vert="vert270">
                  <a:spAutoFit/>
                </a:bodyPr>
                <a:lstStyle/>
                <a:p>
                  <a:pPr algn="ctr">
                    <a:defRPr/>
                  </a:pPr>
                  <a:r>
                    <a:rPr lang="en-GB" sz="1600" b="1" dirty="0">
                      <a:solidFill>
                        <a:schemeClr val="bg1"/>
                      </a:solidFill>
                      <a:latin typeface="Tahoma" panose="020B0604030504040204" pitchFamily="34" charset="0"/>
                      <a:ea typeface="Tahoma" panose="020B0604030504040204" pitchFamily="34" charset="0"/>
                      <a:cs typeface="Tahoma" panose="020B0604030504040204" pitchFamily="34" charset="0"/>
                    </a:rPr>
                    <a:t>Areas Of </a:t>
                  </a:r>
                </a:p>
                <a:p>
                  <a:pPr algn="ctr">
                    <a:defRPr/>
                  </a:pPr>
                  <a:r>
                    <a:rPr lang="en-GB" sz="1600" b="1" dirty="0">
                      <a:solidFill>
                        <a:schemeClr val="bg1"/>
                      </a:solidFill>
                      <a:latin typeface="Tahoma" panose="020B0604030504040204" pitchFamily="34" charset="0"/>
                      <a:ea typeface="Tahoma" panose="020B0604030504040204" pitchFamily="34" charset="0"/>
                      <a:cs typeface="Tahoma" panose="020B0604030504040204" pitchFamily="34" charset="0"/>
                    </a:rPr>
                    <a:t>Learning</a:t>
                  </a:r>
                </a:p>
              </p:txBody>
            </p:sp>
          </p:grpSp>
          <p:sp>
            <p:nvSpPr>
              <p:cNvPr id="121" name="Rounded Rectangle 73">
                <a:extLst>
                  <a:ext uri="{FF2B5EF4-FFF2-40B4-BE49-F238E27FC236}">
                    <a16:creationId xmlns:a16="http://schemas.microsoft.com/office/drawing/2014/main" id="{4DDBB1D0-64EC-4CCA-A2B8-CF167853F650}"/>
                  </a:ext>
                </a:extLst>
              </p:cNvPr>
              <p:cNvSpPr/>
              <p:nvPr/>
            </p:nvSpPr>
            <p:spPr bwMode="auto">
              <a:xfrm>
                <a:off x="428624" y="3620789"/>
                <a:ext cx="11244263" cy="1423627"/>
              </a:xfrm>
              <a:prstGeom prst="round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grpSp>
        <p:pic>
          <p:nvPicPr>
            <p:cNvPr id="119" name="Picture 19">
              <a:extLst>
                <a:ext uri="{FF2B5EF4-FFF2-40B4-BE49-F238E27FC236}">
                  <a16:creationId xmlns:a16="http://schemas.microsoft.com/office/drawing/2014/main" id="{DE6BB33C-779B-4C7E-8E3A-D5B8BCEF8EE8}"/>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78603" y="4694633"/>
              <a:ext cx="263887" cy="2639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805042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nodeType="afterEffect">
                                  <p:stCondLst>
                                    <p:cond delay="2000"/>
                                  </p:stCondLst>
                                  <p:childTnLst>
                                    <p:set>
                                      <p:cBhvr>
                                        <p:cTn id="21" dur="1" fill="hold">
                                          <p:stCondLst>
                                            <p:cond delay="0"/>
                                          </p:stCondLst>
                                        </p:cTn>
                                        <p:tgtEl>
                                          <p:spTgt spid="10"/>
                                        </p:tgtEl>
                                        <p:attrNameLst>
                                          <p:attrName>style.visibility</p:attrName>
                                        </p:attrNameLst>
                                      </p:cBhvr>
                                      <p:to>
                                        <p:strVal val="visible"/>
                                      </p:to>
                                    </p:set>
                                  </p:childTnLst>
                                </p:cTn>
                              </p:par>
                            </p:childTnLst>
                          </p:cTn>
                        </p:par>
                        <p:par>
                          <p:cTn id="22" fill="hold">
                            <p:stCondLst>
                              <p:cond delay="2000"/>
                            </p:stCondLst>
                            <p:childTnLst>
                              <p:par>
                                <p:cTn id="23" presetID="1" presetClass="entr" presetSubtype="0" fill="hold" nodeType="afterEffect">
                                  <p:stCondLst>
                                    <p:cond delay="2000"/>
                                  </p:stCondLst>
                                  <p:childTnLst>
                                    <p:set>
                                      <p:cBhvr>
                                        <p:cTn id="24" dur="1" fill="hold">
                                          <p:stCondLst>
                                            <p:cond delay="0"/>
                                          </p:stCondLst>
                                        </p:cTn>
                                        <p:tgtEl>
                                          <p:spTgt spid="11"/>
                                        </p:tgtEl>
                                        <p:attrNameLst>
                                          <p:attrName>style.visibility</p:attrName>
                                        </p:attrNameLst>
                                      </p:cBhvr>
                                      <p:to>
                                        <p:strVal val="visible"/>
                                      </p:to>
                                    </p:set>
                                  </p:childTnLst>
                                </p:cTn>
                              </p:par>
                            </p:childTnLst>
                          </p:cTn>
                        </p:par>
                        <p:par>
                          <p:cTn id="25" fill="hold">
                            <p:stCondLst>
                              <p:cond delay="4000"/>
                            </p:stCondLst>
                            <p:childTnLst>
                              <p:par>
                                <p:cTn id="26" presetID="1" presetClass="entr" presetSubtype="0" fill="hold" nodeType="afterEffect">
                                  <p:stCondLst>
                                    <p:cond delay="2000"/>
                                  </p:stCondLst>
                                  <p:childTnLst>
                                    <p:set>
                                      <p:cBhvr>
                                        <p:cTn id="27" dur="1" fill="hold">
                                          <p:stCondLst>
                                            <p:cond delay="0"/>
                                          </p:stCondLst>
                                        </p:cTn>
                                        <p:tgtEl>
                                          <p:spTgt spid="12"/>
                                        </p:tgtEl>
                                        <p:attrNameLst>
                                          <p:attrName>style.visibility</p:attrName>
                                        </p:attrNameLst>
                                      </p:cBhvr>
                                      <p:to>
                                        <p:strVal val="visible"/>
                                      </p:to>
                                    </p:set>
                                  </p:childTnLst>
                                </p:cTn>
                              </p:par>
                            </p:childTnLst>
                          </p:cTn>
                        </p:par>
                        <p:par>
                          <p:cTn id="28" fill="hold">
                            <p:stCondLst>
                              <p:cond delay="6000"/>
                            </p:stCondLst>
                            <p:childTnLst>
                              <p:par>
                                <p:cTn id="29" presetID="1" presetClass="entr" presetSubtype="0" fill="hold" nodeType="afterEffect">
                                  <p:stCondLst>
                                    <p:cond delay="2000"/>
                                  </p:stCondLst>
                                  <p:childTnLst>
                                    <p:set>
                                      <p:cBhvr>
                                        <p:cTn id="30" dur="1" fill="hold">
                                          <p:stCondLst>
                                            <p:cond delay="0"/>
                                          </p:stCondLst>
                                        </p:cTn>
                                        <p:tgtEl>
                                          <p:spTgt spid="13"/>
                                        </p:tgtEl>
                                        <p:attrNameLst>
                                          <p:attrName>style.visibility</p:attrName>
                                        </p:attrNameLst>
                                      </p:cBhvr>
                                      <p:to>
                                        <p:strVal val="visible"/>
                                      </p:to>
                                    </p:set>
                                  </p:childTnLst>
                                </p:cTn>
                              </p:par>
                            </p:childTnLst>
                          </p:cTn>
                        </p:par>
                        <p:par>
                          <p:cTn id="31" fill="hold">
                            <p:stCondLst>
                              <p:cond delay="8000"/>
                            </p:stCondLst>
                            <p:childTnLst>
                              <p:par>
                                <p:cTn id="32" presetID="1" presetClass="entr" presetSubtype="0" fill="hold" nodeType="afterEffect">
                                  <p:stCondLst>
                                    <p:cond delay="2000"/>
                                  </p:stCondLst>
                                  <p:childTnLst>
                                    <p:set>
                                      <p:cBhvr>
                                        <p:cTn id="33" dur="1" fill="hold">
                                          <p:stCondLst>
                                            <p:cond delay="0"/>
                                          </p:stCondLst>
                                        </p:cTn>
                                        <p:tgtEl>
                                          <p:spTgt spid="114"/>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1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Freeform 2">
            <a:extLst>
              <a:ext uri="{FF2B5EF4-FFF2-40B4-BE49-F238E27FC236}">
                <a16:creationId xmlns:a16="http://schemas.microsoft.com/office/drawing/2014/main" id="{35564078-BAB7-4E67-B68A-29923EAC7F5C}"/>
              </a:ext>
            </a:extLst>
          </p:cNvPr>
          <p:cNvSpPr/>
          <p:nvPr/>
        </p:nvSpPr>
        <p:spPr>
          <a:xfrm>
            <a:off x="0" y="-19221"/>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3053" t="-3076" r="-3076" b="-3053"/>
            </a:stretch>
          </a:blipFill>
        </p:spPr>
        <p:txBody>
          <a:bodyPr/>
          <a:lstStyle/>
          <a:p>
            <a:endParaRPr lang="en-GB"/>
          </a:p>
        </p:txBody>
      </p:sp>
      <p:sp>
        <p:nvSpPr>
          <p:cNvPr id="3" name="TextBox 3"/>
          <p:cNvSpPr txBox="1"/>
          <p:nvPr/>
        </p:nvSpPr>
        <p:spPr>
          <a:xfrm>
            <a:off x="0" y="382959"/>
            <a:ext cx="18288000" cy="1126847"/>
          </a:xfrm>
          <a:prstGeom prst="rect">
            <a:avLst/>
          </a:prstGeom>
        </p:spPr>
        <p:txBody>
          <a:bodyPr lIns="0" tIns="0" rIns="0" bIns="0" rtlCol="0" anchor="t">
            <a:spAutoFit/>
          </a:bodyPr>
          <a:lstStyle/>
          <a:p>
            <a:pPr algn="ctr">
              <a:lnSpc>
                <a:spcPts val="9799"/>
              </a:lnSpc>
            </a:pPr>
            <a:r>
              <a:rPr lang="en-US" sz="6999" dirty="0">
                <a:solidFill>
                  <a:srgbClr val="000000"/>
                </a:solidFill>
                <a:latin typeface="Tahoma Bold"/>
              </a:rPr>
              <a:t>Non-Core Offer</a:t>
            </a:r>
          </a:p>
        </p:txBody>
      </p:sp>
      <p:grpSp>
        <p:nvGrpSpPr>
          <p:cNvPr id="4" name="Group 4"/>
          <p:cNvGrpSpPr/>
          <p:nvPr/>
        </p:nvGrpSpPr>
        <p:grpSpPr>
          <a:xfrm>
            <a:off x="4397900" y="9329487"/>
            <a:ext cx="6857916" cy="718383"/>
            <a:chOff x="0" y="0"/>
            <a:chExt cx="1806200" cy="189204"/>
          </a:xfrm>
        </p:grpSpPr>
        <p:sp>
          <p:nvSpPr>
            <p:cNvPr id="5" name="Freeform 5"/>
            <p:cNvSpPr/>
            <p:nvPr/>
          </p:nvSpPr>
          <p:spPr>
            <a:xfrm>
              <a:off x="0" y="0"/>
              <a:ext cx="1806200" cy="189204"/>
            </a:xfrm>
            <a:custGeom>
              <a:avLst/>
              <a:gdLst/>
              <a:ahLst/>
              <a:cxnLst/>
              <a:rect l="l" t="t" r="r" b="b"/>
              <a:pathLst>
                <a:path w="1806200" h="189204">
                  <a:moveTo>
                    <a:pt x="0" y="0"/>
                  </a:moveTo>
                  <a:lnTo>
                    <a:pt x="1806200" y="0"/>
                  </a:lnTo>
                  <a:lnTo>
                    <a:pt x="1806200" y="189204"/>
                  </a:lnTo>
                  <a:lnTo>
                    <a:pt x="0" y="189204"/>
                  </a:lnTo>
                  <a:close/>
                </a:path>
              </a:pathLst>
            </a:custGeom>
            <a:solidFill>
              <a:srgbClr val="1B7046"/>
            </a:solidFill>
          </p:spPr>
          <p:txBody>
            <a:bodyPr/>
            <a:lstStyle/>
            <a:p>
              <a:endParaRPr lang="en-GB"/>
            </a:p>
          </p:txBody>
        </p:sp>
        <p:sp>
          <p:nvSpPr>
            <p:cNvPr id="6" name="TextBox 6"/>
            <p:cNvSpPr txBox="1"/>
            <p:nvPr/>
          </p:nvSpPr>
          <p:spPr>
            <a:xfrm>
              <a:off x="0" y="-47625"/>
              <a:ext cx="812800" cy="860425"/>
            </a:xfrm>
            <a:prstGeom prst="rect">
              <a:avLst/>
            </a:prstGeom>
          </p:spPr>
          <p:txBody>
            <a:bodyPr lIns="50800" tIns="50800" rIns="50800" bIns="50800" rtlCol="0" anchor="ctr"/>
            <a:lstStyle/>
            <a:p>
              <a:pPr algn="ctr">
                <a:lnSpc>
                  <a:spcPts val="3499"/>
                </a:lnSpc>
              </a:pPr>
              <a:endParaRPr/>
            </a:p>
          </p:txBody>
        </p:sp>
      </p:grpSp>
      <p:sp>
        <p:nvSpPr>
          <p:cNvPr id="7" name="TextBox 7"/>
          <p:cNvSpPr txBox="1"/>
          <p:nvPr/>
        </p:nvSpPr>
        <p:spPr>
          <a:xfrm>
            <a:off x="4486473" y="9433614"/>
            <a:ext cx="6715987" cy="517065"/>
          </a:xfrm>
          <a:prstGeom prst="rect">
            <a:avLst/>
          </a:prstGeom>
        </p:spPr>
        <p:txBody>
          <a:bodyPr wrap="square" lIns="0" tIns="0" rIns="0" bIns="0" rtlCol="0" anchor="t">
            <a:spAutoFit/>
          </a:bodyPr>
          <a:lstStyle/>
          <a:p>
            <a:pPr algn="ctr">
              <a:lnSpc>
                <a:spcPts val="4480"/>
              </a:lnSpc>
            </a:pPr>
            <a:r>
              <a:rPr lang="en-US" sz="3200" dirty="0">
                <a:solidFill>
                  <a:srgbClr val="FCFEFF"/>
                </a:solidFill>
                <a:latin typeface="Tahoma"/>
              </a:rPr>
              <a:t>IQM National Inclusion Conference</a:t>
            </a:r>
          </a:p>
        </p:txBody>
      </p:sp>
      <p:grpSp>
        <p:nvGrpSpPr>
          <p:cNvPr id="15" name="Group 14">
            <a:extLst>
              <a:ext uri="{FF2B5EF4-FFF2-40B4-BE49-F238E27FC236}">
                <a16:creationId xmlns:a16="http://schemas.microsoft.com/office/drawing/2014/main" id="{692A7797-5234-48F7-8CA8-98B42BF1B82C}"/>
              </a:ext>
            </a:extLst>
          </p:cNvPr>
          <p:cNvGrpSpPr/>
          <p:nvPr/>
        </p:nvGrpSpPr>
        <p:grpSpPr>
          <a:xfrm>
            <a:off x="457200" y="9372022"/>
            <a:ext cx="2001693" cy="681471"/>
            <a:chOff x="0" y="0"/>
            <a:chExt cx="2525396" cy="769620"/>
          </a:xfrm>
        </p:grpSpPr>
        <p:pic>
          <p:nvPicPr>
            <p:cNvPr id="16" name="Picture 15" descr="Logo&#10;&#10;Description automatically generated">
              <a:extLst>
                <a:ext uri="{FF2B5EF4-FFF2-40B4-BE49-F238E27FC236}">
                  <a16:creationId xmlns:a16="http://schemas.microsoft.com/office/drawing/2014/main" id="{066DF746-89A2-484F-9B53-99A1F10BD7A7}"/>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2800" y="6350"/>
              <a:ext cx="781050" cy="763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descr="Shape, arrow&#10;&#10;Description automatically generated">
              <a:extLst>
                <a:ext uri="{FF2B5EF4-FFF2-40B4-BE49-F238E27FC236}">
                  <a16:creationId xmlns:a16="http://schemas.microsoft.com/office/drawing/2014/main" id="{51AE053B-B9FE-425A-A53A-8307EB672AE9}"/>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0"/>
              <a:ext cx="728345" cy="763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7" descr="Text, logo&#10;&#10;Description automatically generated">
              <a:extLst>
                <a:ext uri="{FF2B5EF4-FFF2-40B4-BE49-F238E27FC236}">
                  <a16:creationId xmlns:a16="http://schemas.microsoft.com/office/drawing/2014/main" id="{AC264498-175E-4C3A-8EF4-B0EDF9F34670}"/>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638301" y="19049"/>
              <a:ext cx="887095" cy="750571"/>
            </a:xfrm>
            <a:prstGeom prst="rect">
              <a:avLst/>
            </a:prstGeom>
            <a:noFill/>
            <a:ln>
              <a:noFill/>
            </a:ln>
          </p:spPr>
        </p:pic>
      </p:grpSp>
      <p:grpSp>
        <p:nvGrpSpPr>
          <p:cNvPr id="26" name="Group 25">
            <a:extLst>
              <a:ext uri="{FF2B5EF4-FFF2-40B4-BE49-F238E27FC236}">
                <a16:creationId xmlns:a16="http://schemas.microsoft.com/office/drawing/2014/main" id="{92CE2BC0-D2BE-40FB-932C-0C7040D2B7E7}"/>
              </a:ext>
            </a:extLst>
          </p:cNvPr>
          <p:cNvGrpSpPr/>
          <p:nvPr/>
        </p:nvGrpSpPr>
        <p:grpSpPr>
          <a:xfrm>
            <a:off x="-4763" y="1721773"/>
            <a:ext cx="4576763" cy="5334000"/>
            <a:chOff x="-4763" y="2476500"/>
            <a:chExt cx="4576763" cy="5334000"/>
          </a:xfrm>
        </p:grpSpPr>
        <p:sp>
          <p:nvSpPr>
            <p:cNvPr id="10" name="TextBox 9">
              <a:extLst>
                <a:ext uri="{FF2B5EF4-FFF2-40B4-BE49-F238E27FC236}">
                  <a16:creationId xmlns:a16="http://schemas.microsoft.com/office/drawing/2014/main" id="{F1297AED-760B-4A17-BC98-23D44F4212C6}"/>
                </a:ext>
              </a:extLst>
            </p:cNvPr>
            <p:cNvSpPr txBox="1"/>
            <p:nvPr/>
          </p:nvSpPr>
          <p:spPr>
            <a:xfrm>
              <a:off x="-4763" y="2481262"/>
              <a:ext cx="4572000" cy="615553"/>
            </a:xfrm>
            <a:prstGeom prst="rect">
              <a:avLst/>
            </a:prstGeom>
            <a:noFill/>
          </p:spPr>
          <p:txBody>
            <a:bodyPr wrap="square" rtlCol="0">
              <a:spAutoFit/>
            </a:bodyPr>
            <a:lstStyle/>
            <a:p>
              <a:pPr algn="ctr"/>
              <a:r>
                <a:rPr lang="en-GB" sz="3400" b="1" dirty="0">
                  <a:latin typeface="Tahoma" panose="020B0604030504040204" pitchFamily="34" charset="0"/>
                  <a:ea typeface="Tahoma" panose="020B0604030504040204" pitchFamily="34" charset="0"/>
                  <a:cs typeface="Tahoma" panose="020B0604030504040204" pitchFamily="34" charset="0"/>
                </a:rPr>
                <a:t>Nurture Nests</a:t>
              </a:r>
            </a:p>
          </p:txBody>
        </p:sp>
        <p:cxnSp>
          <p:nvCxnSpPr>
            <p:cNvPr id="24" name="Straight Connector 23">
              <a:extLst>
                <a:ext uri="{FF2B5EF4-FFF2-40B4-BE49-F238E27FC236}">
                  <a16:creationId xmlns:a16="http://schemas.microsoft.com/office/drawing/2014/main" id="{A24CC44D-DEE9-4236-AECF-9F1924BFCF44}"/>
                </a:ext>
              </a:extLst>
            </p:cNvPr>
            <p:cNvCxnSpPr/>
            <p:nvPr/>
          </p:nvCxnSpPr>
          <p:spPr>
            <a:xfrm>
              <a:off x="4572000" y="2476500"/>
              <a:ext cx="0" cy="5334000"/>
            </a:xfrm>
            <a:prstGeom prst="line">
              <a:avLst/>
            </a:prstGeom>
            <a:ln w="38100"/>
          </p:spPr>
          <p:style>
            <a:lnRef idx="1">
              <a:schemeClr val="dk1"/>
            </a:lnRef>
            <a:fillRef idx="0">
              <a:schemeClr val="dk1"/>
            </a:fillRef>
            <a:effectRef idx="0">
              <a:schemeClr val="dk1"/>
            </a:effectRef>
            <a:fontRef idx="minor">
              <a:schemeClr val="tx1"/>
            </a:fontRef>
          </p:style>
        </p:cxnSp>
        <p:sp>
          <p:nvSpPr>
            <p:cNvPr id="37" name="TextBox 36">
              <a:extLst>
                <a:ext uri="{FF2B5EF4-FFF2-40B4-BE49-F238E27FC236}">
                  <a16:creationId xmlns:a16="http://schemas.microsoft.com/office/drawing/2014/main" id="{BC769EDD-B469-45B2-86E4-5C739DA34546}"/>
                </a:ext>
              </a:extLst>
            </p:cNvPr>
            <p:cNvSpPr txBox="1"/>
            <p:nvPr/>
          </p:nvSpPr>
          <p:spPr>
            <a:xfrm>
              <a:off x="304802" y="3231227"/>
              <a:ext cx="3962396" cy="3939540"/>
            </a:xfrm>
            <a:prstGeom prst="rect">
              <a:avLst/>
            </a:prstGeom>
            <a:noFill/>
            <a:ln>
              <a:noFill/>
            </a:ln>
          </p:spPr>
          <p:txBody>
            <a:bodyPr wrap="square" rtlCol="0">
              <a:spAutoFit/>
            </a:bodyPr>
            <a:lstStyle/>
            <a:p>
              <a:pPr marL="342900" indent="-342900" algn="just">
                <a:buFont typeface="Arial" panose="020B0604020202020204" pitchFamily="34" charset="0"/>
                <a:buChar char="•"/>
              </a:pPr>
              <a:r>
                <a:rPr lang="en-GB" sz="2200" dirty="0">
                  <a:latin typeface="Tahoma" panose="020B0604030504040204" pitchFamily="34" charset="0"/>
                  <a:ea typeface="Tahoma" panose="020B0604030504040204" pitchFamily="34" charset="0"/>
                  <a:cs typeface="Tahoma" panose="020B0604030504040204" pitchFamily="34" charset="0"/>
                </a:rPr>
                <a:t>Focused short term nurture interventions  delivered with pupils who display social, emotional and behavioural difficulties or experience trauma by trusted familiar adults, away from the core class in a less formal setting</a:t>
              </a:r>
            </a:p>
            <a:p>
              <a:pPr algn="ctr"/>
              <a:endParaRPr lang="en-GB" sz="3400" b="1" dirty="0">
                <a:latin typeface="Tahoma" panose="020B0604030504040204" pitchFamily="34" charset="0"/>
                <a:ea typeface="Tahoma" panose="020B0604030504040204" pitchFamily="34" charset="0"/>
                <a:cs typeface="Tahoma" panose="020B0604030504040204" pitchFamily="34" charset="0"/>
              </a:endParaRPr>
            </a:p>
            <a:p>
              <a:pPr algn="ctr"/>
              <a:endParaRPr lang="en-GB" b="1" dirty="0">
                <a:latin typeface="Tahoma" panose="020B0604030504040204" pitchFamily="34" charset="0"/>
                <a:ea typeface="Tahoma" panose="020B0604030504040204" pitchFamily="34" charset="0"/>
                <a:cs typeface="Tahoma" panose="020B0604030504040204" pitchFamily="34" charset="0"/>
              </a:endParaRPr>
            </a:p>
          </p:txBody>
        </p:sp>
      </p:grpSp>
      <p:grpSp>
        <p:nvGrpSpPr>
          <p:cNvPr id="27" name="Group 26">
            <a:extLst>
              <a:ext uri="{FF2B5EF4-FFF2-40B4-BE49-F238E27FC236}">
                <a16:creationId xmlns:a16="http://schemas.microsoft.com/office/drawing/2014/main" id="{486FDB57-9750-4ED4-BA5F-B7239584F549}"/>
              </a:ext>
            </a:extLst>
          </p:cNvPr>
          <p:cNvGrpSpPr/>
          <p:nvPr/>
        </p:nvGrpSpPr>
        <p:grpSpPr>
          <a:xfrm>
            <a:off x="4572000" y="1721773"/>
            <a:ext cx="4572000" cy="6664037"/>
            <a:chOff x="4572000" y="2476500"/>
            <a:chExt cx="4572000" cy="6664037"/>
          </a:xfrm>
        </p:grpSpPr>
        <p:cxnSp>
          <p:nvCxnSpPr>
            <p:cNvPr id="29" name="Straight Connector 28">
              <a:extLst>
                <a:ext uri="{FF2B5EF4-FFF2-40B4-BE49-F238E27FC236}">
                  <a16:creationId xmlns:a16="http://schemas.microsoft.com/office/drawing/2014/main" id="{D3244558-259F-4D53-9CBC-C358937E1F2E}"/>
                </a:ext>
              </a:extLst>
            </p:cNvPr>
            <p:cNvCxnSpPr/>
            <p:nvPr/>
          </p:nvCxnSpPr>
          <p:spPr>
            <a:xfrm>
              <a:off x="9144000" y="2476500"/>
              <a:ext cx="0" cy="5334000"/>
            </a:xfrm>
            <a:prstGeom prst="line">
              <a:avLst/>
            </a:prstGeom>
            <a:ln w="38100"/>
          </p:spPr>
          <p:style>
            <a:lnRef idx="1">
              <a:schemeClr val="dk1"/>
            </a:lnRef>
            <a:fillRef idx="0">
              <a:schemeClr val="dk1"/>
            </a:fillRef>
            <a:effectRef idx="0">
              <a:schemeClr val="dk1"/>
            </a:effectRef>
            <a:fontRef idx="minor">
              <a:schemeClr val="tx1"/>
            </a:fontRef>
          </p:style>
        </p:cxnSp>
        <p:sp>
          <p:nvSpPr>
            <p:cNvPr id="31" name="TextBox 30">
              <a:extLst>
                <a:ext uri="{FF2B5EF4-FFF2-40B4-BE49-F238E27FC236}">
                  <a16:creationId xmlns:a16="http://schemas.microsoft.com/office/drawing/2014/main" id="{6F52A702-4761-434A-9962-3E6397D6259B}"/>
                </a:ext>
              </a:extLst>
            </p:cNvPr>
            <p:cNvSpPr txBox="1"/>
            <p:nvPr/>
          </p:nvSpPr>
          <p:spPr>
            <a:xfrm>
              <a:off x="4572000" y="2476500"/>
              <a:ext cx="4572000" cy="615553"/>
            </a:xfrm>
            <a:prstGeom prst="rect">
              <a:avLst/>
            </a:prstGeom>
            <a:noFill/>
          </p:spPr>
          <p:txBody>
            <a:bodyPr wrap="square" rtlCol="0">
              <a:spAutoFit/>
            </a:bodyPr>
            <a:lstStyle/>
            <a:p>
              <a:pPr algn="ctr"/>
              <a:r>
                <a:rPr lang="en-GB" sz="3400" b="1" dirty="0">
                  <a:latin typeface="Tahoma" panose="020B0604030504040204" pitchFamily="34" charset="0"/>
                  <a:ea typeface="Tahoma" panose="020B0604030504040204" pitchFamily="34" charset="0"/>
                  <a:cs typeface="Tahoma" panose="020B0604030504040204" pitchFamily="34" charset="0"/>
                </a:rPr>
                <a:t>The Den</a:t>
              </a:r>
            </a:p>
          </p:txBody>
        </p:sp>
        <p:sp>
          <p:nvSpPr>
            <p:cNvPr id="38" name="TextBox 37">
              <a:extLst>
                <a:ext uri="{FF2B5EF4-FFF2-40B4-BE49-F238E27FC236}">
                  <a16:creationId xmlns:a16="http://schemas.microsoft.com/office/drawing/2014/main" id="{5C1E0F34-614D-4AF5-98F2-7AFE364ECC1B}"/>
                </a:ext>
              </a:extLst>
            </p:cNvPr>
            <p:cNvSpPr txBox="1"/>
            <p:nvPr/>
          </p:nvSpPr>
          <p:spPr>
            <a:xfrm>
              <a:off x="4876802" y="3231227"/>
              <a:ext cx="3962396" cy="5909310"/>
            </a:xfrm>
            <a:prstGeom prst="rect">
              <a:avLst/>
            </a:prstGeom>
            <a:noFill/>
            <a:ln>
              <a:noFill/>
            </a:ln>
          </p:spPr>
          <p:txBody>
            <a:bodyPr wrap="square" rtlCol="0">
              <a:spAutoFit/>
            </a:bodyPr>
            <a:lstStyle/>
            <a:p>
              <a:pPr marL="357188" indent="-357188" algn="just">
                <a:buFont typeface="Arial" panose="020B0604020202020204" pitchFamily="34" charset="0"/>
                <a:buChar char="•"/>
              </a:pPr>
              <a:r>
                <a:rPr lang="en-GB" sz="2200" dirty="0">
                  <a:latin typeface="Tahoma" panose="020B0604030504040204" pitchFamily="34" charset="0"/>
                  <a:ea typeface="Tahoma" panose="020B0604030504040204" pitchFamily="34" charset="0"/>
                  <a:cs typeface="Tahoma" panose="020B0604030504040204" pitchFamily="34" charset="0"/>
                </a:rPr>
                <a:t>A specialist provision that uses the principles of Applied Behaviour Analysis (ABA) and Verbal Behaviour (VB) to provide enhanced support to targeted pupils</a:t>
              </a:r>
              <a:endParaRPr lang="en-US" sz="2200" dirty="0">
                <a:latin typeface="Tahoma" panose="020B0604030504040204" pitchFamily="34" charset="0"/>
                <a:ea typeface="Tahoma" panose="020B0604030504040204" pitchFamily="34" charset="0"/>
                <a:cs typeface="Tahoma" panose="020B0604030504040204" pitchFamily="34" charset="0"/>
              </a:endParaRPr>
            </a:p>
            <a:p>
              <a:pPr marL="357188" lvl="0" indent="-357188" algn="just">
                <a:buFont typeface="Arial" panose="020B0604020202020204" pitchFamily="34" charset="0"/>
                <a:buChar char="•"/>
              </a:pPr>
              <a:r>
                <a:rPr lang="en-GB" sz="2200" dirty="0">
                  <a:latin typeface="Tahoma" panose="020B0604030504040204" pitchFamily="34" charset="0"/>
                  <a:ea typeface="Tahoma" panose="020B0604030504040204" pitchFamily="34" charset="0"/>
                  <a:cs typeface="Tahoma" panose="020B0604030504040204" pitchFamily="34" charset="0"/>
                </a:rPr>
                <a:t>The class benefits from: the highest staff : pupil ratio, allowing maximum opportunities for 1:1 and small group teaching; enhanced support from our multi-disciplinary team</a:t>
              </a:r>
              <a:endParaRPr lang="en-US" sz="2200" dirty="0">
                <a:latin typeface="Tahoma" panose="020B0604030504040204" pitchFamily="34" charset="0"/>
                <a:ea typeface="Tahoma" panose="020B0604030504040204" pitchFamily="34" charset="0"/>
                <a:cs typeface="Tahoma" panose="020B0604030504040204" pitchFamily="34" charset="0"/>
              </a:endParaRPr>
            </a:p>
            <a:p>
              <a:pPr algn="ctr"/>
              <a:endParaRPr lang="en-GB" b="1" dirty="0">
                <a:latin typeface="Tahoma" panose="020B0604030504040204" pitchFamily="34" charset="0"/>
                <a:ea typeface="Tahoma" panose="020B0604030504040204" pitchFamily="34" charset="0"/>
                <a:cs typeface="Tahoma" panose="020B0604030504040204" pitchFamily="34" charset="0"/>
              </a:endParaRPr>
            </a:p>
            <a:p>
              <a:pPr algn="ctr"/>
              <a:endParaRPr lang="en-GB" sz="3400" b="1" dirty="0">
                <a:latin typeface="Tahoma" panose="020B0604030504040204" pitchFamily="34" charset="0"/>
                <a:ea typeface="Tahoma" panose="020B0604030504040204" pitchFamily="34" charset="0"/>
                <a:cs typeface="Tahoma" panose="020B0604030504040204" pitchFamily="34" charset="0"/>
              </a:endParaRPr>
            </a:p>
            <a:p>
              <a:pPr algn="ctr"/>
              <a:endParaRPr lang="en-GB" b="1" dirty="0">
                <a:latin typeface="Tahoma" panose="020B0604030504040204" pitchFamily="34" charset="0"/>
                <a:ea typeface="Tahoma" panose="020B0604030504040204" pitchFamily="34" charset="0"/>
                <a:cs typeface="Tahoma" panose="020B0604030504040204" pitchFamily="34" charset="0"/>
              </a:endParaRPr>
            </a:p>
          </p:txBody>
        </p:sp>
      </p:grpSp>
      <p:grpSp>
        <p:nvGrpSpPr>
          <p:cNvPr id="28" name="Group 27">
            <a:extLst>
              <a:ext uri="{FF2B5EF4-FFF2-40B4-BE49-F238E27FC236}">
                <a16:creationId xmlns:a16="http://schemas.microsoft.com/office/drawing/2014/main" id="{2ABF5F00-D5C5-456C-895A-A8CCB8218FF6}"/>
              </a:ext>
            </a:extLst>
          </p:cNvPr>
          <p:cNvGrpSpPr/>
          <p:nvPr/>
        </p:nvGrpSpPr>
        <p:grpSpPr>
          <a:xfrm>
            <a:off x="9144000" y="1721773"/>
            <a:ext cx="4572000" cy="5860127"/>
            <a:chOff x="9144000" y="2476500"/>
            <a:chExt cx="4572000" cy="5860127"/>
          </a:xfrm>
        </p:grpSpPr>
        <p:cxnSp>
          <p:nvCxnSpPr>
            <p:cNvPr id="30" name="Straight Connector 29">
              <a:extLst>
                <a:ext uri="{FF2B5EF4-FFF2-40B4-BE49-F238E27FC236}">
                  <a16:creationId xmlns:a16="http://schemas.microsoft.com/office/drawing/2014/main" id="{5EAD20B3-0D8E-4775-9C74-8A343449EE64}"/>
                </a:ext>
              </a:extLst>
            </p:cNvPr>
            <p:cNvCxnSpPr/>
            <p:nvPr/>
          </p:nvCxnSpPr>
          <p:spPr>
            <a:xfrm>
              <a:off x="13716000" y="2476500"/>
              <a:ext cx="0" cy="5334000"/>
            </a:xfrm>
            <a:prstGeom prst="line">
              <a:avLst/>
            </a:prstGeom>
            <a:ln w="38100"/>
          </p:spPr>
          <p:style>
            <a:lnRef idx="1">
              <a:schemeClr val="dk1"/>
            </a:lnRef>
            <a:fillRef idx="0">
              <a:schemeClr val="dk1"/>
            </a:fillRef>
            <a:effectRef idx="0">
              <a:schemeClr val="dk1"/>
            </a:effectRef>
            <a:fontRef idx="minor">
              <a:schemeClr val="tx1"/>
            </a:fontRef>
          </p:style>
        </p:cxnSp>
        <p:sp>
          <p:nvSpPr>
            <p:cNvPr id="32" name="TextBox 31">
              <a:extLst>
                <a:ext uri="{FF2B5EF4-FFF2-40B4-BE49-F238E27FC236}">
                  <a16:creationId xmlns:a16="http://schemas.microsoft.com/office/drawing/2014/main" id="{395E46C8-82BC-42C2-A8F9-E9672C8C02BC}"/>
                </a:ext>
              </a:extLst>
            </p:cNvPr>
            <p:cNvSpPr txBox="1"/>
            <p:nvPr/>
          </p:nvSpPr>
          <p:spPr>
            <a:xfrm>
              <a:off x="9144000" y="2483773"/>
              <a:ext cx="4572000" cy="615553"/>
            </a:xfrm>
            <a:prstGeom prst="rect">
              <a:avLst/>
            </a:prstGeom>
            <a:noFill/>
          </p:spPr>
          <p:txBody>
            <a:bodyPr wrap="square" rtlCol="0">
              <a:spAutoFit/>
            </a:bodyPr>
            <a:lstStyle/>
            <a:p>
              <a:pPr algn="ctr"/>
              <a:r>
                <a:rPr lang="en-GB" sz="3400" b="1" dirty="0">
                  <a:latin typeface="Tahoma" panose="020B0604030504040204" pitchFamily="34" charset="0"/>
                  <a:ea typeface="Tahoma" panose="020B0604030504040204" pitchFamily="34" charset="0"/>
                  <a:cs typeface="Tahoma" panose="020B0604030504040204" pitchFamily="34" charset="0"/>
                </a:rPr>
                <a:t>The </a:t>
              </a:r>
              <a:r>
                <a:rPr lang="en-GB" sz="3400" b="1" dirty="0" err="1">
                  <a:latin typeface="Tahoma" panose="020B0604030504040204" pitchFamily="34" charset="0"/>
                  <a:ea typeface="Tahoma" panose="020B0604030504040204" pitchFamily="34" charset="0"/>
                  <a:cs typeface="Tahoma" panose="020B0604030504040204" pitchFamily="34" charset="0"/>
                </a:rPr>
                <a:t>Copse</a:t>
              </a:r>
              <a:endParaRPr lang="en-GB" sz="3400" b="1" dirty="0">
                <a:latin typeface="Tahoma" panose="020B0604030504040204" pitchFamily="34" charset="0"/>
                <a:ea typeface="Tahoma" panose="020B0604030504040204" pitchFamily="34" charset="0"/>
                <a:cs typeface="Tahoma" panose="020B0604030504040204" pitchFamily="34" charset="0"/>
              </a:endParaRPr>
            </a:p>
          </p:txBody>
        </p:sp>
        <p:sp>
          <p:nvSpPr>
            <p:cNvPr id="39" name="TextBox 38">
              <a:extLst>
                <a:ext uri="{FF2B5EF4-FFF2-40B4-BE49-F238E27FC236}">
                  <a16:creationId xmlns:a16="http://schemas.microsoft.com/office/drawing/2014/main" id="{33634CA8-4277-4801-98AD-2D8090FF87BB}"/>
                </a:ext>
              </a:extLst>
            </p:cNvPr>
            <p:cNvSpPr txBox="1"/>
            <p:nvPr/>
          </p:nvSpPr>
          <p:spPr>
            <a:xfrm>
              <a:off x="9448801" y="3201888"/>
              <a:ext cx="3962396" cy="5134739"/>
            </a:xfrm>
            <a:prstGeom prst="rect">
              <a:avLst/>
            </a:prstGeom>
            <a:noFill/>
            <a:ln>
              <a:noFill/>
            </a:ln>
          </p:spPr>
          <p:txBody>
            <a:bodyPr wrap="square" rtlCol="0">
              <a:spAutoFit/>
            </a:bodyPr>
            <a:lstStyle/>
            <a:p>
              <a:pPr marL="342900" lvl="0" indent="-342900" algn="just">
                <a:spcAft>
                  <a:spcPts val="171"/>
                </a:spcAft>
                <a:buFont typeface="Arial" panose="020B0604020202020204" pitchFamily="34" charset="0"/>
                <a:buChar char="•"/>
              </a:pPr>
              <a:r>
                <a:rPr lang="en-GB" sz="2200" b="0" i="0" dirty="0">
                  <a:latin typeface="Tahoma" panose="020B0604030504040204" pitchFamily="34" charset="0"/>
                  <a:ea typeface="Tahoma" panose="020B0604030504040204" pitchFamily="34" charset="0"/>
                  <a:cs typeface="Tahoma" panose="020B0604030504040204" pitchFamily="34" charset="0"/>
                </a:rPr>
                <a:t>Discrete adapted provision for targeted cohorts of pupils who consistently  find relationships with peers and adult instruction difficult to manage.</a:t>
              </a:r>
            </a:p>
            <a:p>
              <a:pPr marL="342900" lvl="0" indent="-342900" algn="just">
                <a:spcAft>
                  <a:spcPts val="171"/>
                </a:spcAft>
                <a:buFont typeface="Arial" panose="020B0604020202020204" pitchFamily="34" charset="0"/>
                <a:buChar char="•"/>
              </a:pPr>
              <a:r>
                <a:rPr lang="en-GB" sz="2200" dirty="0">
                  <a:latin typeface="Tahoma" panose="020B0604030504040204" pitchFamily="34" charset="0"/>
                  <a:ea typeface="Tahoma" panose="020B0604030504040204" pitchFamily="34" charset="0"/>
                  <a:cs typeface="Tahoma" panose="020B0604030504040204" pitchFamily="34" charset="0"/>
                </a:rPr>
                <a:t>T</a:t>
              </a:r>
              <a:r>
                <a:rPr lang="en-GB" sz="2200" b="0" i="0" dirty="0">
                  <a:latin typeface="Tahoma" panose="020B0604030504040204" pitchFamily="34" charset="0"/>
                  <a:ea typeface="Tahoma" panose="020B0604030504040204" pitchFamily="34" charset="0"/>
                  <a:cs typeface="Tahoma" panose="020B0604030504040204" pitchFamily="34" charset="0"/>
                </a:rPr>
                <a:t>hrough dedicated support, growth and understanding, the provisions enable the pupils to not only access education but empower them with the tools and support to thrive and reach their potential</a:t>
              </a:r>
              <a:endParaRPr lang="en-US" sz="2200" dirty="0">
                <a:latin typeface="Tahoma" panose="020B0604030504040204" pitchFamily="34" charset="0"/>
                <a:ea typeface="Tahoma" panose="020B0604030504040204" pitchFamily="34" charset="0"/>
                <a:cs typeface="Tahoma" panose="020B0604030504040204" pitchFamily="34" charset="0"/>
              </a:endParaRPr>
            </a:p>
            <a:p>
              <a:pPr algn="ctr"/>
              <a:endParaRPr lang="en-GB" b="1" dirty="0">
                <a:latin typeface="Tahoma" panose="020B0604030504040204" pitchFamily="34" charset="0"/>
                <a:ea typeface="Tahoma" panose="020B0604030504040204" pitchFamily="34" charset="0"/>
                <a:cs typeface="Tahoma" panose="020B0604030504040204" pitchFamily="34" charset="0"/>
              </a:endParaRPr>
            </a:p>
          </p:txBody>
        </p:sp>
      </p:grpSp>
      <p:grpSp>
        <p:nvGrpSpPr>
          <p:cNvPr id="41" name="Group 40">
            <a:extLst>
              <a:ext uri="{FF2B5EF4-FFF2-40B4-BE49-F238E27FC236}">
                <a16:creationId xmlns:a16="http://schemas.microsoft.com/office/drawing/2014/main" id="{FAA38193-7753-4605-B1C1-43C77C1BAB85}"/>
              </a:ext>
            </a:extLst>
          </p:cNvPr>
          <p:cNvGrpSpPr/>
          <p:nvPr/>
        </p:nvGrpSpPr>
        <p:grpSpPr>
          <a:xfrm>
            <a:off x="13716000" y="1714500"/>
            <a:ext cx="4572000" cy="7946104"/>
            <a:chOff x="13716000" y="2469227"/>
            <a:chExt cx="4572000" cy="7946104"/>
          </a:xfrm>
        </p:grpSpPr>
        <p:sp>
          <p:nvSpPr>
            <p:cNvPr id="35" name="TextBox 34">
              <a:extLst>
                <a:ext uri="{FF2B5EF4-FFF2-40B4-BE49-F238E27FC236}">
                  <a16:creationId xmlns:a16="http://schemas.microsoft.com/office/drawing/2014/main" id="{60D12297-2CBC-4FFC-99E0-C992E88DDC2E}"/>
                </a:ext>
              </a:extLst>
            </p:cNvPr>
            <p:cNvSpPr txBox="1"/>
            <p:nvPr/>
          </p:nvSpPr>
          <p:spPr>
            <a:xfrm>
              <a:off x="13716000" y="2469227"/>
              <a:ext cx="4572000" cy="615553"/>
            </a:xfrm>
            <a:prstGeom prst="rect">
              <a:avLst/>
            </a:prstGeom>
            <a:noFill/>
          </p:spPr>
          <p:txBody>
            <a:bodyPr wrap="square" rtlCol="0">
              <a:spAutoFit/>
            </a:bodyPr>
            <a:lstStyle/>
            <a:p>
              <a:pPr algn="ctr"/>
              <a:r>
                <a:rPr lang="en-GB" sz="3400" b="1" dirty="0">
                  <a:latin typeface="Tahoma" panose="020B0604030504040204" pitchFamily="34" charset="0"/>
                  <a:ea typeface="Tahoma" panose="020B0604030504040204" pitchFamily="34" charset="0"/>
                  <a:cs typeface="Tahoma" panose="020B0604030504040204" pitchFamily="34" charset="0"/>
                </a:rPr>
                <a:t>The Brambles</a:t>
              </a:r>
            </a:p>
          </p:txBody>
        </p:sp>
        <p:sp>
          <p:nvSpPr>
            <p:cNvPr id="40" name="TextBox 39">
              <a:extLst>
                <a:ext uri="{FF2B5EF4-FFF2-40B4-BE49-F238E27FC236}">
                  <a16:creationId xmlns:a16="http://schemas.microsoft.com/office/drawing/2014/main" id="{38C4CB5E-DC3F-485A-9DDB-5C22EE1C5834}"/>
                </a:ext>
              </a:extLst>
            </p:cNvPr>
            <p:cNvSpPr txBox="1"/>
            <p:nvPr/>
          </p:nvSpPr>
          <p:spPr>
            <a:xfrm>
              <a:off x="14020800" y="3172323"/>
              <a:ext cx="3962396" cy="7243008"/>
            </a:xfrm>
            <a:prstGeom prst="rect">
              <a:avLst/>
            </a:prstGeom>
            <a:noFill/>
            <a:ln>
              <a:noFill/>
            </a:ln>
          </p:spPr>
          <p:txBody>
            <a:bodyPr wrap="square" rtlCol="0">
              <a:spAutoFit/>
            </a:bodyPr>
            <a:lstStyle/>
            <a:p>
              <a:pPr lvl="0" algn="just">
                <a:spcAft>
                  <a:spcPts val="171"/>
                </a:spcAft>
              </a:pPr>
              <a:r>
                <a:rPr lang="en-GB" sz="2200" b="1" dirty="0" err="1">
                  <a:solidFill>
                    <a:srgbClr val="00B050"/>
                  </a:solidFill>
                  <a:latin typeface="Tahoma" panose="020B0604030504040204" pitchFamily="34" charset="0"/>
                  <a:ea typeface="Tahoma" panose="020B0604030504040204" pitchFamily="34" charset="0"/>
                  <a:cs typeface="Tahoma" panose="020B0604030504040204" pitchFamily="34" charset="0"/>
                </a:rPr>
                <a:t>Voc</a:t>
              </a:r>
              <a:r>
                <a:rPr lang="en-GB" sz="2200" b="1" dirty="0">
                  <a:solidFill>
                    <a:srgbClr val="00B050"/>
                  </a:solidFill>
                  <a:latin typeface="Tahoma" panose="020B0604030504040204" pitchFamily="34" charset="0"/>
                  <a:ea typeface="Tahoma" panose="020B0604030504040204" pitchFamily="34" charset="0"/>
                  <a:cs typeface="Tahoma" panose="020B0604030504040204" pitchFamily="34" charset="0"/>
                </a:rPr>
                <a:t> Squad </a:t>
              </a:r>
              <a:r>
                <a:rPr lang="en-GB" sz="2200" dirty="0">
                  <a:solidFill>
                    <a:srgbClr val="00B050"/>
                  </a:solidFill>
                  <a:latin typeface="Tahoma" panose="020B0604030504040204" pitchFamily="34" charset="0"/>
                  <a:ea typeface="Tahoma" panose="020B0604030504040204" pitchFamily="34" charset="0"/>
                  <a:cs typeface="Tahoma" panose="020B0604030504040204" pitchFamily="34" charset="0"/>
                </a:rPr>
                <a:t>– </a:t>
              </a:r>
              <a:r>
                <a:rPr lang="en-GB" sz="2200" b="1" dirty="0" err="1">
                  <a:solidFill>
                    <a:srgbClr val="00B050"/>
                  </a:solidFill>
                  <a:latin typeface="Tahoma" panose="020B0604030504040204" pitchFamily="34" charset="0"/>
                  <a:ea typeface="Tahoma" panose="020B0604030504040204" pitchFamily="34" charset="0"/>
                  <a:cs typeface="Tahoma" panose="020B0604030504040204" pitchFamily="34" charset="0"/>
                </a:rPr>
                <a:t>Yr</a:t>
              </a:r>
              <a:r>
                <a:rPr lang="en-GB" sz="2200" b="1" dirty="0">
                  <a:solidFill>
                    <a:srgbClr val="00B050"/>
                  </a:solidFill>
                  <a:latin typeface="Tahoma" panose="020B0604030504040204" pitchFamily="34" charset="0"/>
                  <a:ea typeface="Tahoma" panose="020B0604030504040204" pitchFamily="34" charset="0"/>
                  <a:cs typeface="Tahoma" panose="020B0604030504040204" pitchFamily="34" charset="0"/>
                </a:rPr>
                <a:t> 9-11 </a:t>
              </a:r>
              <a:r>
                <a:rPr lang="en-GB" sz="2200" b="0" i="0" dirty="0">
                  <a:latin typeface="Tahoma" panose="020B0604030504040204" pitchFamily="34" charset="0"/>
                  <a:ea typeface="Tahoma" panose="020B0604030504040204" pitchFamily="34" charset="0"/>
                  <a:cs typeface="Tahoma" panose="020B0604030504040204" pitchFamily="34" charset="0"/>
                </a:rPr>
                <a:t>Development of core work skills and self esteem through daily  practical vocational sessions and team projects to enable</a:t>
              </a:r>
              <a:r>
                <a:rPr lang="en-GB" sz="2200" dirty="0">
                  <a:latin typeface="Tahoma" panose="020B0604030504040204" pitchFamily="34" charset="0"/>
                  <a:ea typeface="Tahoma" panose="020B0604030504040204" pitchFamily="34" charset="0"/>
                  <a:cs typeface="Tahoma" panose="020B0604030504040204" pitchFamily="34" charset="0"/>
                </a:rPr>
                <a:t> secondary </a:t>
              </a:r>
              <a:r>
                <a:rPr lang="en-GB" sz="2200" b="0" i="0" dirty="0">
                  <a:latin typeface="Tahoma" panose="020B0604030504040204" pitchFamily="34" charset="0"/>
                  <a:ea typeface="Tahoma" panose="020B0604030504040204" pitchFamily="34" charset="0"/>
                  <a:cs typeface="Tahoma" panose="020B0604030504040204" pitchFamily="34" charset="0"/>
                </a:rPr>
                <a:t>pupils </a:t>
              </a:r>
              <a:r>
                <a:rPr lang="en-GB" sz="2200" dirty="0">
                  <a:latin typeface="Tahoma" panose="020B0604030504040204" pitchFamily="34" charset="0"/>
                  <a:ea typeface="Tahoma" panose="020B0604030504040204" pitchFamily="34" charset="0"/>
                  <a:cs typeface="Tahoma" panose="020B0604030504040204" pitchFamily="34" charset="0"/>
                </a:rPr>
                <a:t>who find classroom engagement difficult, success through co-operation and a route to college.</a:t>
              </a:r>
            </a:p>
            <a:p>
              <a:pPr lvl="0" algn="just">
                <a:spcAft>
                  <a:spcPts val="171"/>
                </a:spcAft>
              </a:pPr>
              <a:endParaRPr lang="en-GB" sz="2200" b="1" dirty="0">
                <a:solidFill>
                  <a:srgbClr val="00B050"/>
                </a:solidFill>
                <a:latin typeface="Tahoma" panose="020B0604030504040204" pitchFamily="34" charset="0"/>
                <a:ea typeface="Tahoma" panose="020B0604030504040204" pitchFamily="34" charset="0"/>
                <a:cs typeface="Tahoma" panose="020B0604030504040204" pitchFamily="34" charset="0"/>
              </a:endParaRPr>
            </a:p>
            <a:p>
              <a:pPr algn="just">
                <a:spcAft>
                  <a:spcPts val="171"/>
                </a:spcAft>
              </a:pPr>
              <a:r>
                <a:rPr lang="en-GB" sz="2200" b="1" dirty="0">
                  <a:solidFill>
                    <a:srgbClr val="00B050"/>
                  </a:solidFill>
                  <a:latin typeface="Tahoma" panose="020B0604030504040204" pitchFamily="34" charset="0"/>
                  <a:ea typeface="Tahoma" panose="020B0604030504040204" pitchFamily="34" charset="0"/>
                  <a:cs typeface="Tahoma" panose="020B0604030504040204" pitchFamily="34" charset="0"/>
                </a:rPr>
                <a:t>Routes 16 – KS5</a:t>
              </a:r>
            </a:p>
            <a:p>
              <a:pPr algn="just">
                <a:spcAft>
                  <a:spcPts val="171"/>
                </a:spcAft>
              </a:pPr>
              <a:r>
                <a:rPr lang="en-GB" sz="2200" dirty="0">
                  <a:latin typeface="Tahoma" panose="020B0604030504040204" pitchFamily="34" charset="0"/>
                  <a:ea typeface="Tahoma" panose="020B0604030504040204" pitchFamily="34" charset="0"/>
                  <a:cs typeface="Tahoma" panose="020B0604030504040204" pitchFamily="34" charset="0"/>
                </a:rPr>
                <a:t>Development of skills and attributes valued by employers, through on the job learning, training and work experience, in order to increase confidence, knowledge and the ability to gain paid employment.</a:t>
              </a:r>
            </a:p>
            <a:p>
              <a:pPr lvl="0" algn="just">
                <a:spcAft>
                  <a:spcPts val="171"/>
                </a:spcAft>
              </a:pPr>
              <a:endParaRPr lang="en-GB" b="1" dirty="0">
                <a:latin typeface="Tahoma" panose="020B0604030504040204" pitchFamily="34" charset="0"/>
                <a:ea typeface="Tahoma" panose="020B0604030504040204" pitchFamily="34" charset="0"/>
                <a:cs typeface="Tahoma" panose="020B0604030504040204" pitchFamily="34" charset="0"/>
              </a:endParaRPr>
            </a:p>
          </p:txBody>
        </p:sp>
      </p:grpSp>
      <p:sp>
        <p:nvSpPr>
          <p:cNvPr id="42" name="TextBox 41">
            <a:extLst>
              <a:ext uri="{FF2B5EF4-FFF2-40B4-BE49-F238E27FC236}">
                <a16:creationId xmlns:a16="http://schemas.microsoft.com/office/drawing/2014/main" id="{476EB79A-AE91-42B4-80A2-B1DBDC798463}"/>
              </a:ext>
            </a:extLst>
          </p:cNvPr>
          <p:cNvSpPr txBox="1"/>
          <p:nvPr/>
        </p:nvSpPr>
        <p:spPr>
          <a:xfrm>
            <a:off x="5410200" y="8801100"/>
            <a:ext cx="7467595" cy="430887"/>
          </a:xfrm>
          <a:prstGeom prst="rect">
            <a:avLst/>
          </a:prstGeom>
          <a:solidFill>
            <a:srgbClr val="00B050"/>
          </a:solidFill>
        </p:spPr>
        <p:txBody>
          <a:bodyPr wrap="square" rtlCol="0">
            <a:spAutoFit/>
          </a:bodyPr>
          <a:lstStyle/>
          <a:p>
            <a:pPr algn="ctr"/>
            <a:r>
              <a:rPr lang="en-GB" sz="2200" b="1" dirty="0">
                <a:latin typeface="Tahoma" panose="020B0604030504040204" pitchFamily="34" charset="0"/>
                <a:ea typeface="Tahoma" panose="020B0604030504040204" pitchFamily="34" charset="0"/>
                <a:cs typeface="Tahoma" panose="020B0604030504040204" pitchFamily="34" charset="0"/>
              </a:rPr>
              <a:t>....as well as individual provision, where needed</a:t>
            </a:r>
          </a:p>
        </p:txBody>
      </p:sp>
    </p:spTree>
    <p:extLst>
      <p:ext uri="{BB962C8B-B14F-4D97-AF65-F5344CB8AC3E}">
        <p14:creationId xmlns:p14="http://schemas.microsoft.com/office/powerpoint/2010/main" val="1339863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19221"/>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3053" t="-3076" r="-3076" b="-3053"/>
            </a:stretch>
          </a:blipFill>
        </p:spPr>
        <p:txBody>
          <a:bodyPr/>
          <a:lstStyle/>
          <a:p>
            <a:endParaRPr lang="en-GB"/>
          </a:p>
        </p:txBody>
      </p:sp>
      <p:sp>
        <p:nvSpPr>
          <p:cNvPr id="3" name="TextBox 3"/>
          <p:cNvSpPr txBox="1"/>
          <p:nvPr/>
        </p:nvSpPr>
        <p:spPr>
          <a:xfrm>
            <a:off x="0" y="382959"/>
            <a:ext cx="18288000" cy="1126847"/>
          </a:xfrm>
          <a:prstGeom prst="rect">
            <a:avLst/>
          </a:prstGeom>
        </p:spPr>
        <p:txBody>
          <a:bodyPr lIns="0" tIns="0" rIns="0" bIns="0" rtlCol="0" anchor="t">
            <a:spAutoFit/>
          </a:bodyPr>
          <a:lstStyle/>
          <a:p>
            <a:pPr algn="ctr">
              <a:lnSpc>
                <a:spcPts val="9799"/>
              </a:lnSpc>
            </a:pPr>
            <a:r>
              <a:rPr lang="en-US" sz="6999" dirty="0">
                <a:solidFill>
                  <a:srgbClr val="000000"/>
                </a:solidFill>
                <a:latin typeface="Tahoma Bold"/>
              </a:rPr>
              <a:t>Innovation</a:t>
            </a:r>
          </a:p>
        </p:txBody>
      </p:sp>
      <p:grpSp>
        <p:nvGrpSpPr>
          <p:cNvPr id="4" name="Group 4"/>
          <p:cNvGrpSpPr/>
          <p:nvPr/>
        </p:nvGrpSpPr>
        <p:grpSpPr>
          <a:xfrm>
            <a:off x="11572013" y="9353567"/>
            <a:ext cx="6857916" cy="718383"/>
            <a:chOff x="0" y="0"/>
            <a:chExt cx="1806200" cy="189204"/>
          </a:xfrm>
        </p:grpSpPr>
        <p:sp>
          <p:nvSpPr>
            <p:cNvPr id="5" name="Freeform 5"/>
            <p:cNvSpPr/>
            <p:nvPr/>
          </p:nvSpPr>
          <p:spPr>
            <a:xfrm>
              <a:off x="0" y="0"/>
              <a:ext cx="1806200" cy="189204"/>
            </a:xfrm>
            <a:custGeom>
              <a:avLst/>
              <a:gdLst/>
              <a:ahLst/>
              <a:cxnLst/>
              <a:rect l="l" t="t" r="r" b="b"/>
              <a:pathLst>
                <a:path w="1806200" h="189204">
                  <a:moveTo>
                    <a:pt x="0" y="0"/>
                  </a:moveTo>
                  <a:lnTo>
                    <a:pt x="1806200" y="0"/>
                  </a:lnTo>
                  <a:lnTo>
                    <a:pt x="1806200" y="189204"/>
                  </a:lnTo>
                  <a:lnTo>
                    <a:pt x="0" y="189204"/>
                  </a:lnTo>
                  <a:close/>
                </a:path>
              </a:pathLst>
            </a:custGeom>
            <a:solidFill>
              <a:srgbClr val="1B7046"/>
            </a:solidFill>
          </p:spPr>
          <p:txBody>
            <a:bodyPr/>
            <a:lstStyle/>
            <a:p>
              <a:endParaRPr lang="en-GB"/>
            </a:p>
          </p:txBody>
        </p:sp>
        <p:sp>
          <p:nvSpPr>
            <p:cNvPr id="6" name="TextBox 6"/>
            <p:cNvSpPr txBox="1"/>
            <p:nvPr/>
          </p:nvSpPr>
          <p:spPr>
            <a:xfrm>
              <a:off x="0" y="-47625"/>
              <a:ext cx="812800" cy="860425"/>
            </a:xfrm>
            <a:prstGeom prst="rect">
              <a:avLst/>
            </a:prstGeom>
          </p:spPr>
          <p:txBody>
            <a:bodyPr lIns="50800" tIns="50800" rIns="50800" bIns="50800" rtlCol="0" anchor="ctr"/>
            <a:lstStyle/>
            <a:p>
              <a:pPr algn="ctr">
                <a:lnSpc>
                  <a:spcPts val="3499"/>
                </a:lnSpc>
              </a:pPr>
              <a:endParaRPr/>
            </a:p>
          </p:txBody>
        </p:sp>
      </p:grpSp>
      <p:sp>
        <p:nvSpPr>
          <p:cNvPr id="7" name="TextBox 7"/>
          <p:cNvSpPr txBox="1"/>
          <p:nvPr/>
        </p:nvSpPr>
        <p:spPr>
          <a:xfrm>
            <a:off x="11572013" y="9397924"/>
            <a:ext cx="6715987" cy="537696"/>
          </a:xfrm>
          <a:prstGeom prst="rect">
            <a:avLst/>
          </a:prstGeom>
        </p:spPr>
        <p:txBody>
          <a:bodyPr lIns="0" tIns="0" rIns="0" bIns="0" rtlCol="0" anchor="t">
            <a:spAutoFit/>
          </a:bodyPr>
          <a:lstStyle/>
          <a:p>
            <a:pPr algn="ctr">
              <a:lnSpc>
                <a:spcPts val="4480"/>
              </a:lnSpc>
            </a:pPr>
            <a:r>
              <a:rPr lang="en-US" sz="3200">
                <a:solidFill>
                  <a:srgbClr val="FCFEFF"/>
                </a:solidFill>
                <a:latin typeface="Tahoma"/>
              </a:rPr>
              <a:t>IQM National Inclusion Conference</a:t>
            </a:r>
          </a:p>
        </p:txBody>
      </p:sp>
      <p:grpSp>
        <p:nvGrpSpPr>
          <p:cNvPr id="9" name="Group 8">
            <a:extLst>
              <a:ext uri="{FF2B5EF4-FFF2-40B4-BE49-F238E27FC236}">
                <a16:creationId xmlns:a16="http://schemas.microsoft.com/office/drawing/2014/main" id="{4DE03FCE-2E21-4A55-AE2A-70AC4F4A07F1}"/>
              </a:ext>
            </a:extLst>
          </p:cNvPr>
          <p:cNvGrpSpPr/>
          <p:nvPr/>
        </p:nvGrpSpPr>
        <p:grpSpPr>
          <a:xfrm>
            <a:off x="457200" y="9372022"/>
            <a:ext cx="2001693" cy="681471"/>
            <a:chOff x="0" y="0"/>
            <a:chExt cx="2525396" cy="769620"/>
          </a:xfrm>
        </p:grpSpPr>
        <p:pic>
          <p:nvPicPr>
            <p:cNvPr id="10" name="Picture 9" descr="Logo&#10;&#10;Description automatically generated">
              <a:extLst>
                <a:ext uri="{FF2B5EF4-FFF2-40B4-BE49-F238E27FC236}">
                  <a16:creationId xmlns:a16="http://schemas.microsoft.com/office/drawing/2014/main" id="{2CCB6494-D8DD-4A4A-8BE2-0B5D306B17FF}"/>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2800" y="6350"/>
              <a:ext cx="781050" cy="763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Shape, arrow&#10;&#10;Description automatically generated">
              <a:extLst>
                <a:ext uri="{FF2B5EF4-FFF2-40B4-BE49-F238E27FC236}">
                  <a16:creationId xmlns:a16="http://schemas.microsoft.com/office/drawing/2014/main" id="{D0E5E571-C806-4FF5-9598-8C502BB00FA5}"/>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0"/>
              <a:ext cx="728345" cy="763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descr="Text, logo&#10;&#10;Description automatically generated">
              <a:extLst>
                <a:ext uri="{FF2B5EF4-FFF2-40B4-BE49-F238E27FC236}">
                  <a16:creationId xmlns:a16="http://schemas.microsoft.com/office/drawing/2014/main" id="{467C93E3-95B0-4016-ACC5-3C3FB309E74D}"/>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638301" y="19049"/>
              <a:ext cx="887095" cy="750571"/>
            </a:xfrm>
            <a:prstGeom prst="rect">
              <a:avLst/>
            </a:prstGeom>
            <a:noFill/>
            <a:ln>
              <a:noFill/>
            </a:ln>
          </p:spPr>
        </p:pic>
      </p:grpSp>
      <p:grpSp>
        <p:nvGrpSpPr>
          <p:cNvPr id="146" name="Group 145">
            <a:extLst>
              <a:ext uri="{FF2B5EF4-FFF2-40B4-BE49-F238E27FC236}">
                <a16:creationId xmlns:a16="http://schemas.microsoft.com/office/drawing/2014/main" id="{5990305C-0872-4CC8-A3BE-48ECC08A73AE}"/>
              </a:ext>
            </a:extLst>
          </p:cNvPr>
          <p:cNvGrpSpPr/>
          <p:nvPr/>
        </p:nvGrpSpPr>
        <p:grpSpPr>
          <a:xfrm>
            <a:off x="1676400" y="1494083"/>
            <a:ext cx="14967274" cy="1084923"/>
            <a:chOff x="1676400" y="1494083"/>
            <a:chExt cx="14967274" cy="1084923"/>
          </a:xfrm>
        </p:grpSpPr>
        <p:grpSp>
          <p:nvGrpSpPr>
            <p:cNvPr id="14" name="Group 13">
              <a:extLst>
                <a:ext uri="{FF2B5EF4-FFF2-40B4-BE49-F238E27FC236}">
                  <a16:creationId xmlns:a16="http://schemas.microsoft.com/office/drawing/2014/main" id="{64796479-CB50-44F9-840A-6D0E767A67E9}"/>
                </a:ext>
              </a:extLst>
            </p:cNvPr>
            <p:cNvGrpSpPr/>
            <p:nvPr/>
          </p:nvGrpSpPr>
          <p:grpSpPr>
            <a:xfrm>
              <a:off x="1676400" y="1494083"/>
              <a:ext cx="14967274" cy="1084923"/>
              <a:chOff x="-466145" y="2472198"/>
              <a:chExt cx="13020205" cy="2070073"/>
            </a:xfrm>
          </p:grpSpPr>
          <p:sp>
            <p:nvSpPr>
              <p:cNvPr id="16" name="Rounded Rectangle 8">
                <a:extLst>
                  <a:ext uri="{FF2B5EF4-FFF2-40B4-BE49-F238E27FC236}">
                    <a16:creationId xmlns:a16="http://schemas.microsoft.com/office/drawing/2014/main" id="{D726D7F8-25C5-424C-8802-36AE8527174A}"/>
                  </a:ext>
                </a:extLst>
              </p:cNvPr>
              <p:cNvSpPr/>
              <p:nvPr/>
            </p:nvSpPr>
            <p:spPr>
              <a:xfrm>
                <a:off x="-466145" y="2472198"/>
                <a:ext cx="13020205" cy="2070073"/>
              </a:xfrm>
              <a:prstGeom prst="round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16156" hangingPunct="0">
                  <a:defRPr/>
                </a:pPr>
                <a:endParaRPr lang="en-GB" sz="3797" kern="0">
                  <a:solidFill>
                    <a:prstClr val="white"/>
                  </a:solidFill>
                  <a:latin typeface="Calibri"/>
                  <a:sym typeface="Helvetica Light"/>
                </a:endParaRPr>
              </a:p>
            </p:txBody>
          </p:sp>
          <p:sp>
            <p:nvSpPr>
              <p:cNvPr id="17" name="TextBox 16">
                <a:extLst>
                  <a:ext uri="{FF2B5EF4-FFF2-40B4-BE49-F238E27FC236}">
                    <a16:creationId xmlns:a16="http://schemas.microsoft.com/office/drawing/2014/main" id="{37239D51-490A-463C-9EBD-DE4E7A1B40A1}"/>
                  </a:ext>
                </a:extLst>
              </p:cNvPr>
              <p:cNvSpPr txBox="1"/>
              <p:nvPr/>
            </p:nvSpPr>
            <p:spPr>
              <a:xfrm>
                <a:off x="818483" y="2558084"/>
                <a:ext cx="11630904" cy="1526847"/>
              </a:xfrm>
              <a:prstGeom prst="rect">
                <a:avLst/>
              </a:prstGeom>
              <a:noFill/>
            </p:spPr>
            <p:txBody>
              <a:bodyPr wrap="square" rtlCol="0">
                <a:spAutoFit/>
              </a:bodyPr>
              <a:lstStyle/>
              <a:p>
                <a:pPr algn="just" defTabSz="616156" hangingPunct="0">
                  <a:defRPr/>
                </a:pPr>
                <a:r>
                  <a:rPr lang="en-GB" sz="2300" kern="0" dirty="0">
                    <a:latin typeface="Tahoma" panose="020B0604030504040204" pitchFamily="34" charset="0"/>
                    <a:ea typeface="Tahoma" panose="020B0604030504040204" pitchFamily="34" charset="0"/>
                    <a:cs typeface="Tahoma" panose="020B0604030504040204" pitchFamily="34" charset="0"/>
                    <a:sym typeface="Helvetica Light"/>
                  </a:rPr>
                  <a:t>We embrace </a:t>
                </a:r>
                <a:r>
                  <a:rPr lang="en-GB" sz="2300" b="0" i="0" dirty="0">
                    <a:effectLst/>
                    <a:latin typeface="Tahoma" panose="020B0604030504040204" pitchFamily="34" charset="0"/>
                    <a:ea typeface="Tahoma" panose="020B0604030504040204" pitchFamily="34" charset="0"/>
                    <a:cs typeface="Tahoma" panose="020B0604030504040204" pitchFamily="34" charset="0"/>
                  </a:rPr>
                  <a:t>novel and creative approaches, methods, and practices to improve the educational experience and outcomes for our pupils, as well as better meet their evolving needs</a:t>
                </a:r>
                <a:endParaRPr lang="en-GB" sz="2300" kern="0" dirty="0">
                  <a:latin typeface="Tahoma" panose="020B0604030504040204" pitchFamily="34" charset="0"/>
                  <a:ea typeface="Tahoma" panose="020B0604030504040204" pitchFamily="34" charset="0"/>
                  <a:cs typeface="Tahoma" panose="020B0604030504040204" pitchFamily="34" charset="0"/>
                  <a:sym typeface="Helvetica Light"/>
                </a:endParaRPr>
              </a:p>
            </p:txBody>
          </p:sp>
        </p:grpSp>
        <p:pic>
          <p:nvPicPr>
            <p:cNvPr id="110" name="Picture 109">
              <a:extLst>
                <a:ext uri="{FF2B5EF4-FFF2-40B4-BE49-F238E27FC236}">
                  <a16:creationId xmlns:a16="http://schemas.microsoft.com/office/drawing/2014/main" id="{65DEC45F-8AC5-4DF2-9150-EBB5738CE8F9}"/>
                </a:ext>
              </a:extLst>
            </p:cNvPr>
            <p:cNvPicPr>
              <a:picLocks noChangeAspect="1"/>
            </p:cNvPicPr>
            <p:nvPr/>
          </p:nvPicPr>
          <p:blipFill>
            <a:blip r:embed="rId7"/>
            <a:stretch>
              <a:fillRect/>
            </a:stretch>
          </p:blipFill>
          <p:spPr>
            <a:xfrm>
              <a:off x="1955151" y="1539096"/>
              <a:ext cx="972429" cy="972429"/>
            </a:xfrm>
            <a:prstGeom prst="rect">
              <a:avLst/>
            </a:prstGeom>
          </p:spPr>
        </p:pic>
      </p:grpSp>
      <p:grpSp>
        <p:nvGrpSpPr>
          <p:cNvPr id="29" name="Group 28">
            <a:extLst>
              <a:ext uri="{FF2B5EF4-FFF2-40B4-BE49-F238E27FC236}">
                <a16:creationId xmlns:a16="http://schemas.microsoft.com/office/drawing/2014/main" id="{5EB77AA5-0C9E-454A-89DB-A313DDDDF759}"/>
              </a:ext>
            </a:extLst>
          </p:cNvPr>
          <p:cNvGrpSpPr/>
          <p:nvPr/>
        </p:nvGrpSpPr>
        <p:grpSpPr>
          <a:xfrm>
            <a:off x="6705600" y="2324100"/>
            <a:ext cx="4866413" cy="1641475"/>
            <a:chOff x="6705600" y="2275479"/>
            <a:chExt cx="4866413" cy="1641475"/>
          </a:xfrm>
        </p:grpSpPr>
        <p:grpSp>
          <p:nvGrpSpPr>
            <p:cNvPr id="43" name="Group 42">
              <a:extLst>
                <a:ext uri="{FF2B5EF4-FFF2-40B4-BE49-F238E27FC236}">
                  <a16:creationId xmlns:a16="http://schemas.microsoft.com/office/drawing/2014/main" id="{D0980EB7-E5E3-44F1-8E4C-DF4337854967}"/>
                </a:ext>
              </a:extLst>
            </p:cNvPr>
            <p:cNvGrpSpPr/>
            <p:nvPr/>
          </p:nvGrpSpPr>
          <p:grpSpPr>
            <a:xfrm>
              <a:off x="6705600" y="2275479"/>
              <a:ext cx="4866413" cy="1641475"/>
              <a:chOff x="4875714" y="2256489"/>
              <a:chExt cx="3032112" cy="1641475"/>
            </a:xfrm>
          </p:grpSpPr>
          <p:sp>
            <p:nvSpPr>
              <p:cNvPr id="44" name="Rectangle 43">
                <a:extLst>
                  <a:ext uri="{FF2B5EF4-FFF2-40B4-BE49-F238E27FC236}">
                    <a16:creationId xmlns:a16="http://schemas.microsoft.com/office/drawing/2014/main" id="{88AD930F-42B6-4DD7-974C-288F74CD8884}"/>
                  </a:ext>
                </a:extLst>
              </p:cNvPr>
              <p:cNvSpPr/>
              <p:nvPr/>
            </p:nvSpPr>
            <p:spPr bwMode="auto">
              <a:xfrm>
                <a:off x="4875714" y="2744806"/>
                <a:ext cx="3032112" cy="681932"/>
              </a:xfrm>
              <a:prstGeom prst="rect">
                <a:avLst/>
              </a:prstGeom>
              <a:solidFill>
                <a:srgbClr val="00B050"/>
              </a:solidFill>
              <a:ln w="22225" cap="flat" cmpd="sng" algn="ctr">
                <a:noFill/>
                <a:prstDash val="solid"/>
                <a:miter lim="800000"/>
              </a:ln>
              <a:effectLst/>
            </p:spPr>
            <p:txBody>
              <a:bodyPr anchor="ctr"/>
              <a:lstStyle/>
              <a:p>
                <a:pPr marL="0" marR="0" lvl="0" indent="0" algn="ctr" defTabSz="914400" rtl="0" eaLnBrk="0"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sym typeface="Helvetica Light"/>
                </a:endParaRPr>
              </a:p>
            </p:txBody>
          </p:sp>
          <p:sp>
            <p:nvSpPr>
              <p:cNvPr id="45" name="TextBox 44">
                <a:extLst>
                  <a:ext uri="{FF2B5EF4-FFF2-40B4-BE49-F238E27FC236}">
                    <a16:creationId xmlns:a16="http://schemas.microsoft.com/office/drawing/2014/main" id="{B51FCB0B-6DF2-417F-BE0F-B696B014E1B5}"/>
                  </a:ext>
                </a:extLst>
              </p:cNvPr>
              <p:cNvSpPr txBox="1"/>
              <p:nvPr/>
            </p:nvSpPr>
            <p:spPr>
              <a:xfrm>
                <a:off x="4875714" y="2256489"/>
                <a:ext cx="3032112" cy="16414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584200" rtl="0" eaLnBrk="1" fontAlgn="auto" latinLnBrk="0" hangingPunct="0">
                  <a:lnSpc>
                    <a:spcPct val="100000"/>
                  </a:lnSpc>
                  <a:spcBef>
                    <a:spcPts val="0"/>
                  </a:spcBef>
                  <a:spcAft>
                    <a:spcPts val="0"/>
                  </a:spcAft>
                  <a:buClrTx/>
                  <a:buSzTx/>
                  <a:buFontTx/>
                  <a:buNone/>
                  <a:tabLst/>
                  <a:defRPr/>
                </a:pPr>
                <a:endParaRPr lang="en-GB" sz="2000" b="1" kern="0" dirty="0">
                  <a:solidFill>
                    <a:srgbClr val="000000"/>
                  </a:solidFill>
                  <a:latin typeface="Tahoma" panose="020B0604030504040204" pitchFamily="34" charset="0"/>
                  <a:ea typeface="Tahoma" panose="020B0604030504040204" pitchFamily="34" charset="0"/>
                  <a:cs typeface="Tahoma" panose="020B0604030504040204" pitchFamily="34" charset="0"/>
                  <a:sym typeface="Helvetica Light"/>
                </a:endParaRPr>
              </a:p>
              <a:p>
                <a:pPr marL="0" marR="0" lvl="0" indent="0" algn="ctr" defTabSz="584200" rtl="0" eaLnBrk="1" fontAlgn="auto" latinLnBrk="0" hangingPunct="0">
                  <a:lnSpc>
                    <a:spcPct val="100000"/>
                  </a:lnSpc>
                  <a:spcBef>
                    <a:spcPts val="0"/>
                  </a:spcBef>
                  <a:spcAft>
                    <a:spcPts val="0"/>
                  </a:spcAft>
                  <a:buClrTx/>
                  <a:buSzTx/>
                  <a:buFontTx/>
                  <a:buNone/>
                  <a:tabLst/>
                  <a:defRPr/>
                </a:pPr>
                <a:endParaRPr lang="en-GB" sz="2000" b="1" kern="0" dirty="0">
                  <a:solidFill>
                    <a:srgbClr val="000000"/>
                  </a:solidFill>
                  <a:latin typeface="Tahoma" panose="020B0604030504040204" pitchFamily="34" charset="0"/>
                  <a:ea typeface="Tahoma" panose="020B0604030504040204" pitchFamily="34" charset="0"/>
                  <a:cs typeface="Tahoma" panose="020B0604030504040204" pitchFamily="34" charset="0"/>
                  <a:sym typeface="Helvetica Light"/>
                </a:endParaRPr>
              </a:p>
              <a:p>
                <a:pPr marL="0" marR="0" lvl="0" indent="0" algn="ctr" defTabSz="584200" rtl="0" eaLnBrk="1" fontAlgn="auto" latinLnBrk="0" hangingPunct="0">
                  <a:lnSpc>
                    <a:spcPct val="100000"/>
                  </a:lnSpc>
                  <a:spcBef>
                    <a:spcPts val="0"/>
                  </a:spcBef>
                  <a:spcAft>
                    <a:spcPts val="0"/>
                  </a:spcAft>
                  <a:buClrTx/>
                  <a:buSzTx/>
                  <a:buFontTx/>
                  <a:buNone/>
                  <a:tabLst/>
                  <a:defRPr/>
                </a:pPr>
                <a:r>
                  <a:rPr lang="en-GB" sz="2300" b="1" kern="0" dirty="0">
                    <a:solidFill>
                      <a:srgbClr val="000000"/>
                    </a:solidFill>
                    <a:latin typeface="Tahoma" panose="020B0604030504040204" pitchFamily="34" charset="0"/>
                    <a:ea typeface="Tahoma" panose="020B0604030504040204" pitchFamily="34" charset="0"/>
                    <a:cs typeface="Tahoma" panose="020B0604030504040204" pitchFamily="34" charset="0"/>
                    <a:sym typeface="Helvetica Light"/>
                  </a:rPr>
                  <a:t>Music</a:t>
                </a:r>
                <a:endParaRPr kumimoji="0" lang="en-GB" sz="2300" b="1" i="0" u="none" strike="noStrike" kern="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Helvetica Light"/>
                </a:endParaRPr>
              </a:p>
              <a:p>
                <a:pPr marL="0" marR="0" lvl="0" indent="0" algn="ctr" defTabSz="584200" rtl="0" eaLnBrk="1" fontAlgn="auto" latinLnBrk="0" hangingPunct="0">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Montserrat" panose="020B0604020202020204" charset="0"/>
                  <a:sym typeface="Helvetica Light"/>
                </a:endParaRPr>
              </a:p>
              <a:p>
                <a:pPr marL="0" marR="0" lvl="0" indent="0" algn="ctr" defTabSz="584200" rtl="0" eaLnBrk="1" fontAlgn="auto" latinLnBrk="0" hangingPunct="0">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Montserrat" panose="020B0604020202020204" charset="0"/>
                  <a:sym typeface="Helvetica Light"/>
                </a:endParaRPr>
              </a:p>
              <a:p>
                <a:pPr marL="0" marR="0" lvl="0" indent="0" algn="ctr" defTabSz="584200" rtl="0" eaLnBrk="1" fontAlgn="auto" latinLnBrk="0" hangingPunct="0">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Montserrat" panose="020B0604020202020204" charset="0"/>
                  <a:sym typeface="Helvetica Light"/>
                </a:endParaRPr>
              </a:p>
            </p:txBody>
          </p:sp>
        </p:grpSp>
        <p:pic>
          <p:nvPicPr>
            <p:cNvPr id="25" name="Picture 24">
              <a:extLst>
                <a:ext uri="{FF2B5EF4-FFF2-40B4-BE49-F238E27FC236}">
                  <a16:creationId xmlns:a16="http://schemas.microsoft.com/office/drawing/2014/main" id="{542119B1-1292-4810-8227-748246F4AE7E}"/>
                </a:ext>
              </a:extLst>
            </p:cNvPr>
            <p:cNvPicPr>
              <a:picLocks noChangeAspect="1"/>
            </p:cNvPicPr>
            <p:nvPr/>
          </p:nvPicPr>
          <p:blipFill>
            <a:blip r:embed="rId8"/>
            <a:stretch>
              <a:fillRect/>
            </a:stretch>
          </p:blipFill>
          <p:spPr>
            <a:xfrm>
              <a:off x="6985915" y="2800611"/>
              <a:ext cx="634085" cy="634085"/>
            </a:xfrm>
            <a:prstGeom prst="rect">
              <a:avLst/>
            </a:prstGeom>
          </p:spPr>
        </p:pic>
      </p:grpSp>
      <p:sp>
        <p:nvSpPr>
          <p:cNvPr id="8" name="Rectangle: Rounded Corners 7">
            <a:extLst>
              <a:ext uri="{FF2B5EF4-FFF2-40B4-BE49-F238E27FC236}">
                <a16:creationId xmlns:a16="http://schemas.microsoft.com/office/drawing/2014/main" id="{09F57E9A-3A6A-4DC7-8CBB-1AE1788F051E}"/>
              </a:ext>
            </a:extLst>
          </p:cNvPr>
          <p:cNvSpPr/>
          <p:nvPr/>
        </p:nvSpPr>
        <p:spPr>
          <a:xfrm>
            <a:off x="1720526" y="2692351"/>
            <a:ext cx="14967274" cy="6548964"/>
          </a:xfrm>
          <a:prstGeom prst="roundRect">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3" name="Group 12">
            <a:extLst>
              <a:ext uri="{FF2B5EF4-FFF2-40B4-BE49-F238E27FC236}">
                <a16:creationId xmlns:a16="http://schemas.microsoft.com/office/drawing/2014/main" id="{19EFC385-4CDD-4AE2-9AAD-9407DB33231F}"/>
              </a:ext>
            </a:extLst>
          </p:cNvPr>
          <p:cNvGrpSpPr/>
          <p:nvPr/>
        </p:nvGrpSpPr>
        <p:grpSpPr>
          <a:xfrm>
            <a:off x="1955150" y="6314977"/>
            <a:ext cx="6958907" cy="2426783"/>
            <a:chOff x="1955150" y="6314977"/>
            <a:chExt cx="6958907" cy="2426783"/>
          </a:xfrm>
        </p:grpSpPr>
        <p:pic>
          <p:nvPicPr>
            <p:cNvPr id="130" name="Picture 129">
              <a:extLst>
                <a:ext uri="{FF2B5EF4-FFF2-40B4-BE49-F238E27FC236}">
                  <a16:creationId xmlns:a16="http://schemas.microsoft.com/office/drawing/2014/main" id="{40B4EE7D-16FA-4A04-AA99-B75E4529B099}"/>
                </a:ext>
              </a:extLst>
            </p:cNvPr>
            <p:cNvPicPr>
              <a:picLocks noChangeAspect="1"/>
            </p:cNvPicPr>
            <p:nvPr/>
          </p:nvPicPr>
          <p:blipFill>
            <a:blip r:embed="rId9"/>
            <a:stretch>
              <a:fillRect/>
            </a:stretch>
          </p:blipFill>
          <p:spPr>
            <a:xfrm>
              <a:off x="4737539" y="6419098"/>
              <a:ext cx="1510861" cy="899230"/>
            </a:xfrm>
            <a:prstGeom prst="rect">
              <a:avLst/>
            </a:prstGeom>
          </p:spPr>
        </p:pic>
        <p:grpSp>
          <p:nvGrpSpPr>
            <p:cNvPr id="103" name="Group 102">
              <a:extLst>
                <a:ext uri="{FF2B5EF4-FFF2-40B4-BE49-F238E27FC236}">
                  <a16:creationId xmlns:a16="http://schemas.microsoft.com/office/drawing/2014/main" id="{E957A3B1-EE94-43AA-94C6-5B804E914585}"/>
                </a:ext>
              </a:extLst>
            </p:cNvPr>
            <p:cNvGrpSpPr/>
            <p:nvPr/>
          </p:nvGrpSpPr>
          <p:grpSpPr>
            <a:xfrm>
              <a:off x="1955150" y="6314977"/>
              <a:ext cx="6958907" cy="2426783"/>
              <a:chOff x="2851039" y="3141153"/>
              <a:chExt cx="6708887" cy="2426783"/>
            </a:xfrm>
          </p:grpSpPr>
          <p:sp>
            <p:nvSpPr>
              <p:cNvPr id="104" name="TextBox 12">
                <a:extLst>
                  <a:ext uri="{FF2B5EF4-FFF2-40B4-BE49-F238E27FC236}">
                    <a16:creationId xmlns:a16="http://schemas.microsoft.com/office/drawing/2014/main" id="{109D893C-46C5-42DE-B12B-C76F3BF739CC}"/>
                  </a:ext>
                </a:extLst>
              </p:cNvPr>
              <p:cNvSpPr txBox="1">
                <a:spLocks noChangeArrowheads="1"/>
              </p:cNvSpPr>
              <p:nvPr/>
            </p:nvSpPr>
            <p:spPr bwMode="auto">
              <a:xfrm>
                <a:off x="2989786" y="4185996"/>
                <a:ext cx="6424510" cy="1077218"/>
              </a:xfrm>
              <a:prstGeom prst="rect">
                <a:avLst/>
              </a:prstGeom>
              <a:noFill/>
              <a:ln w="12700">
                <a:noFill/>
                <a:prstDash val="solid"/>
                <a:miter lim="800000"/>
                <a:headEnd/>
                <a:tailEnd/>
              </a:ln>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449263" marR="0" lvl="0" indent="-271463" algn="ctr" defTabSz="914400" rtl="0" eaLnBrk="0" fontAlgn="base" latinLnBrk="0" hangingPunct="1">
                  <a:lnSpc>
                    <a:spcPct val="100000"/>
                  </a:lnSpc>
                  <a:spcBef>
                    <a:spcPct val="0"/>
                  </a:spcBef>
                  <a:spcAft>
                    <a:spcPct val="0"/>
                  </a:spcAft>
                  <a:buClrTx/>
                  <a:buSzTx/>
                  <a:buFont typeface="Arial" panose="020B0604020202020204" pitchFamily="34" charset="0"/>
                  <a:buNone/>
                  <a:tabLst/>
                  <a:defRPr/>
                </a:pPr>
                <a:r>
                  <a:rPr lang="en-GB" sz="1600" b="1" dirty="0">
                    <a:solidFill>
                      <a:prstClr val="black"/>
                    </a:solidFill>
                    <a:latin typeface="Tahoma" panose="020B0604030504040204" pitchFamily="34" charset="0"/>
                    <a:ea typeface="Tahoma" panose="020B0604030504040204" pitchFamily="34" charset="0"/>
                    <a:cs typeface="Tahoma" panose="020B0604030504040204" pitchFamily="34" charset="0"/>
                    <a:sym typeface="Helvetica Light"/>
                  </a:rPr>
                  <a:t>Record Company</a:t>
                </a:r>
              </a:p>
              <a:p>
                <a:pPr marR="0" lvl="0" algn="just" defTabSz="914400" rtl="0" eaLnBrk="0" fontAlgn="base" latinLnBrk="0" hangingPunct="1">
                  <a:lnSpc>
                    <a:spcPct val="100000"/>
                  </a:lnSpc>
                  <a:spcBef>
                    <a:spcPct val="0"/>
                  </a:spcBef>
                  <a:spcAft>
                    <a:spcPct val="0"/>
                  </a:spcAft>
                  <a:buClrTx/>
                  <a:buSzTx/>
                  <a:buFont typeface="Arial" panose="020B0604020202020204" pitchFamily="34" charset="0"/>
                  <a:buNone/>
                  <a:tabLst/>
                  <a:defRPr/>
                </a:pPr>
                <a:r>
                  <a:rPr kumimoji="0" lang="en-GB" sz="1600" u="none" strike="noStrike" kern="1200" cap="none" spc="0" normalizeH="0" baseline="0" noProof="0" dirty="0">
                    <a:ln>
                      <a:noFill/>
                    </a:ln>
                    <a:solidFill>
                      <a:prstClr val="black"/>
                    </a:solidFill>
                    <a:uLnTx/>
                    <a:uFillTx/>
                    <a:latin typeface="Tahoma" panose="020B0604030504040204" pitchFamily="34" charset="0"/>
                    <a:ea typeface="Tahoma" panose="020B0604030504040204" pitchFamily="34" charset="0"/>
                    <a:cs typeface="Tahoma" panose="020B0604030504040204" pitchFamily="34" charset="0"/>
                    <a:sym typeface="Helvetica Light"/>
                  </a:rPr>
                  <a:t>We have </a:t>
                </a:r>
                <a:r>
                  <a:rPr lang="en-GB" sz="1600" dirty="0">
                    <a:solidFill>
                      <a:prstClr val="black"/>
                    </a:solidFill>
                    <a:latin typeface="Tahoma" panose="020B0604030504040204" pitchFamily="34" charset="0"/>
                    <a:ea typeface="Tahoma" panose="020B0604030504040204" pitchFamily="34" charset="0"/>
                    <a:cs typeface="Tahoma" panose="020B0604030504040204" pitchFamily="34" charset="0"/>
                    <a:sym typeface="Helvetica Light"/>
                  </a:rPr>
                  <a:t>set up </a:t>
                </a:r>
                <a:r>
                  <a:rPr kumimoji="0" lang="en-GB" sz="1600" u="none" strike="noStrike" kern="1200" cap="none" spc="0" normalizeH="0" baseline="0" noProof="0" dirty="0">
                    <a:ln>
                      <a:noFill/>
                    </a:ln>
                    <a:solidFill>
                      <a:prstClr val="black"/>
                    </a:solidFill>
                    <a:uLnTx/>
                    <a:uFillTx/>
                    <a:latin typeface="Tahoma" panose="020B0604030504040204" pitchFamily="34" charset="0"/>
                    <a:ea typeface="Tahoma" panose="020B0604030504040204" pitchFamily="34" charset="0"/>
                    <a:cs typeface="Tahoma" panose="020B0604030504040204" pitchFamily="34" charset="0"/>
                    <a:sym typeface="Helvetica Light"/>
                  </a:rPr>
                  <a:t>our own record company – </a:t>
                </a:r>
                <a:r>
                  <a:rPr lang="en-GB" sz="1600" dirty="0">
                    <a:solidFill>
                      <a:prstClr val="black"/>
                    </a:solidFill>
                    <a:latin typeface="Tahoma" panose="020B0604030504040204" pitchFamily="34" charset="0"/>
                    <a:ea typeface="Tahoma" panose="020B0604030504040204" pitchFamily="34" charset="0"/>
                    <a:cs typeface="Tahoma" panose="020B0604030504040204" pitchFamily="34" charset="0"/>
                    <a:sym typeface="Helvetica Light"/>
                  </a:rPr>
                  <a:t>‘FAW Records’ and distribute our music singles across 120 media platforms and 240 countries worldwide</a:t>
                </a:r>
                <a:endParaRPr kumimoji="0" lang="en-GB" sz="160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Helvetica Light"/>
                </a:endParaRPr>
              </a:p>
            </p:txBody>
          </p:sp>
          <p:sp>
            <p:nvSpPr>
              <p:cNvPr id="105" name="Rectangle: Rounded Corners 104">
                <a:extLst>
                  <a:ext uri="{FF2B5EF4-FFF2-40B4-BE49-F238E27FC236}">
                    <a16:creationId xmlns:a16="http://schemas.microsoft.com/office/drawing/2014/main" id="{76E2E80D-C779-47E9-8345-75218D2B0317}"/>
                  </a:ext>
                </a:extLst>
              </p:cNvPr>
              <p:cNvSpPr/>
              <p:nvPr/>
            </p:nvSpPr>
            <p:spPr>
              <a:xfrm>
                <a:off x="2851039" y="3141153"/>
                <a:ext cx="6708887" cy="2426783"/>
              </a:xfrm>
              <a:prstGeom prst="roundRect">
                <a:avLst/>
              </a:prstGeom>
              <a:noFill/>
              <a:ln>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grpSp>
        <p:nvGrpSpPr>
          <p:cNvPr id="24" name="Group 23">
            <a:extLst>
              <a:ext uri="{FF2B5EF4-FFF2-40B4-BE49-F238E27FC236}">
                <a16:creationId xmlns:a16="http://schemas.microsoft.com/office/drawing/2014/main" id="{DBA44679-A9DB-4AA8-822F-2B72C8552C5A}"/>
              </a:ext>
            </a:extLst>
          </p:cNvPr>
          <p:cNvGrpSpPr/>
          <p:nvPr/>
        </p:nvGrpSpPr>
        <p:grpSpPr>
          <a:xfrm>
            <a:off x="1955150" y="3673908"/>
            <a:ext cx="6960250" cy="2439995"/>
            <a:chOff x="1955150" y="3673908"/>
            <a:chExt cx="6960250" cy="2439995"/>
          </a:xfrm>
        </p:grpSpPr>
        <p:grpSp>
          <p:nvGrpSpPr>
            <p:cNvPr id="136" name="Group 135">
              <a:extLst>
                <a:ext uri="{FF2B5EF4-FFF2-40B4-BE49-F238E27FC236}">
                  <a16:creationId xmlns:a16="http://schemas.microsoft.com/office/drawing/2014/main" id="{AFA71520-1575-4713-872D-3D27845412FD}"/>
                </a:ext>
              </a:extLst>
            </p:cNvPr>
            <p:cNvGrpSpPr/>
            <p:nvPr/>
          </p:nvGrpSpPr>
          <p:grpSpPr>
            <a:xfrm>
              <a:off x="1955150" y="3687120"/>
              <a:ext cx="6960250" cy="2426783"/>
              <a:chOff x="2812461" y="3141153"/>
              <a:chExt cx="6960250" cy="2426783"/>
            </a:xfrm>
          </p:grpSpPr>
          <p:grpSp>
            <p:nvGrpSpPr>
              <p:cNvPr id="112" name="Group 111">
                <a:extLst>
                  <a:ext uri="{FF2B5EF4-FFF2-40B4-BE49-F238E27FC236}">
                    <a16:creationId xmlns:a16="http://schemas.microsoft.com/office/drawing/2014/main" id="{FA5CFAD5-64F2-45C4-B373-573493721638}"/>
                  </a:ext>
                </a:extLst>
              </p:cNvPr>
              <p:cNvGrpSpPr/>
              <p:nvPr/>
            </p:nvGrpSpPr>
            <p:grpSpPr>
              <a:xfrm>
                <a:off x="2812461" y="3141153"/>
                <a:ext cx="6960250" cy="2426783"/>
                <a:chOff x="2851039" y="3141153"/>
                <a:chExt cx="6710182" cy="2426783"/>
              </a:xfrm>
            </p:grpSpPr>
            <p:sp>
              <p:nvSpPr>
                <p:cNvPr id="39" name="TextBox 12">
                  <a:extLst>
                    <a:ext uri="{FF2B5EF4-FFF2-40B4-BE49-F238E27FC236}">
                      <a16:creationId xmlns:a16="http://schemas.microsoft.com/office/drawing/2014/main" id="{F20FC42C-9208-4997-9DF4-7B13B5FD1D32}"/>
                    </a:ext>
                  </a:extLst>
                </p:cNvPr>
                <p:cNvSpPr txBox="1">
                  <a:spLocks noChangeArrowheads="1"/>
                </p:cNvSpPr>
                <p:nvPr/>
              </p:nvSpPr>
              <p:spPr bwMode="auto">
                <a:xfrm>
                  <a:off x="2851039" y="4185996"/>
                  <a:ext cx="6708887" cy="830997"/>
                </a:xfrm>
                <a:prstGeom prst="rect">
                  <a:avLst/>
                </a:prstGeom>
                <a:noFill/>
                <a:ln w="12700">
                  <a:noFill/>
                  <a:prstDash val="solid"/>
                  <a:miter lim="800000"/>
                  <a:headEnd/>
                  <a:tailEnd/>
                </a:ln>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449263" marR="0" lvl="0" indent="-271463" algn="ctr" defTabSz="914400" rtl="0" eaLnBrk="0" fontAlgn="base" latinLnBrk="0" hangingPunct="1">
                    <a:lnSpc>
                      <a:spcPct val="100000"/>
                    </a:lnSpc>
                    <a:spcBef>
                      <a:spcPct val="0"/>
                    </a:spcBef>
                    <a:spcAft>
                      <a:spcPct val="0"/>
                    </a:spcAft>
                    <a:buClrTx/>
                    <a:buSzTx/>
                    <a:buFont typeface="Arial" panose="020B0604020202020204" pitchFamily="34" charset="0"/>
                    <a:buNone/>
                    <a:tabLst/>
                    <a:defRPr/>
                  </a:pPr>
                  <a:r>
                    <a:rPr lang="en-GB" sz="1600" b="1" dirty="0">
                      <a:solidFill>
                        <a:prstClr val="black"/>
                      </a:solidFill>
                      <a:latin typeface="Tahoma" panose="020B0604030504040204" pitchFamily="34" charset="0"/>
                      <a:ea typeface="Tahoma" panose="020B0604030504040204" pitchFamily="34" charset="0"/>
                      <a:cs typeface="Tahoma" panose="020B0604030504040204" pitchFamily="34" charset="0"/>
                      <a:sym typeface="Helvetica Light"/>
                    </a:rPr>
                    <a:t>Annual Music Festivals &amp; Gigs</a:t>
                  </a:r>
                </a:p>
                <a:p>
                  <a:pPr marR="0" lvl="0" algn="just" defTabSz="914400" rtl="0" eaLnBrk="0" fontAlgn="base" latinLnBrk="0" hangingPunct="1">
                    <a:lnSpc>
                      <a:spcPct val="100000"/>
                    </a:lnSpc>
                    <a:spcBef>
                      <a:spcPct val="0"/>
                    </a:spcBef>
                    <a:spcAft>
                      <a:spcPct val="0"/>
                    </a:spcAft>
                    <a:buClrTx/>
                    <a:buSzTx/>
                    <a:buFont typeface="Arial" panose="020B0604020202020204" pitchFamily="34" charset="0"/>
                    <a:buNone/>
                    <a:tabLst/>
                    <a:defRPr/>
                  </a:pPr>
                  <a:r>
                    <a:rPr lang="en-GB" sz="1600" i="0" dirty="0">
                      <a:solidFill>
                        <a:prstClr val="black"/>
                      </a:solidFill>
                      <a:effectLst/>
                      <a:latin typeface="Tahoma" panose="020B0604030504040204" pitchFamily="34" charset="0"/>
                      <a:ea typeface="Tahoma" panose="020B0604030504040204" pitchFamily="34" charset="0"/>
                      <a:cs typeface="Tahoma" panose="020B0604030504040204" pitchFamily="34" charset="0"/>
                      <a:sym typeface="Helvetica Light"/>
                    </a:rPr>
                    <a:t>To</a:t>
                  </a:r>
                  <a:r>
                    <a:rPr lang="en-GB" sz="1600" dirty="0">
                      <a:solidFill>
                        <a:prstClr val="black"/>
                      </a:solidFill>
                      <a:latin typeface="Tahoma" panose="020B0604030504040204" pitchFamily="34" charset="0"/>
                      <a:ea typeface="Tahoma" panose="020B0604030504040204" pitchFamily="34" charset="0"/>
                      <a:cs typeface="Tahoma" panose="020B0604030504040204" pitchFamily="34" charset="0"/>
                      <a:sym typeface="Helvetica Light"/>
                    </a:rPr>
                    <a:t> offer our pupils </a:t>
                  </a:r>
                  <a:r>
                    <a:rPr lang="en-GB" sz="1600" i="0" dirty="0">
                      <a:solidFill>
                        <a:srgbClr val="131313"/>
                      </a:solidFill>
                      <a:effectLst/>
                      <a:latin typeface="Tahoma" panose="020B0604030504040204" pitchFamily="34" charset="0"/>
                      <a:ea typeface="Tahoma" panose="020B0604030504040204" pitchFamily="34" charset="0"/>
                      <a:cs typeface="Tahoma" panose="020B0604030504040204" pitchFamily="34" charset="0"/>
                    </a:rPr>
                    <a:t>the chance to access live and spectacular 'out of this world' events that they may otherwise never experience</a:t>
                  </a:r>
                  <a:endParaRPr kumimoji="0" lang="en-GB" sz="160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Helvetica Light"/>
                  </a:endParaRPr>
                </a:p>
              </p:txBody>
            </p:sp>
            <p:sp>
              <p:nvSpPr>
                <p:cNvPr id="109" name="Rectangle: Rounded Corners 108">
                  <a:extLst>
                    <a:ext uri="{FF2B5EF4-FFF2-40B4-BE49-F238E27FC236}">
                      <a16:creationId xmlns:a16="http://schemas.microsoft.com/office/drawing/2014/main" id="{00D5EF72-7ED5-4329-BFBB-A1290B2AF9B2}"/>
                    </a:ext>
                  </a:extLst>
                </p:cNvPr>
                <p:cNvSpPr/>
                <p:nvPr/>
              </p:nvSpPr>
              <p:spPr>
                <a:xfrm>
                  <a:off x="2851039" y="3141153"/>
                  <a:ext cx="6710182" cy="2426783"/>
                </a:xfrm>
                <a:prstGeom prst="roundRect">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135" name="Picture 134">
                <a:extLst>
                  <a:ext uri="{FF2B5EF4-FFF2-40B4-BE49-F238E27FC236}">
                    <a16:creationId xmlns:a16="http://schemas.microsoft.com/office/drawing/2014/main" id="{4EFA6214-27A1-4CA6-AC02-A67833FEFB5C}"/>
                  </a:ext>
                </a:extLst>
              </p:cNvPr>
              <p:cNvPicPr>
                <a:picLocks noChangeAspect="1"/>
              </p:cNvPicPr>
              <p:nvPr/>
            </p:nvPicPr>
            <p:blipFill>
              <a:blip r:embed="rId10"/>
              <a:stretch>
                <a:fillRect/>
              </a:stretch>
            </p:blipFill>
            <p:spPr>
              <a:xfrm>
                <a:off x="5143013" y="3203305"/>
                <a:ext cx="2297802" cy="934542"/>
              </a:xfrm>
              <a:prstGeom prst="rect">
                <a:avLst/>
              </a:prstGeom>
            </p:spPr>
          </p:pic>
        </p:grpSp>
        <p:sp>
          <p:nvSpPr>
            <p:cNvPr id="157" name="Rectangle: Rounded Corners 156">
              <a:extLst>
                <a:ext uri="{FF2B5EF4-FFF2-40B4-BE49-F238E27FC236}">
                  <a16:creationId xmlns:a16="http://schemas.microsoft.com/office/drawing/2014/main" id="{48FF2195-BF57-4185-90E9-7A3B7AC2479F}"/>
                </a:ext>
              </a:extLst>
            </p:cNvPr>
            <p:cNvSpPr/>
            <p:nvPr/>
          </p:nvSpPr>
          <p:spPr>
            <a:xfrm>
              <a:off x="1956493" y="3673908"/>
              <a:ext cx="6958907" cy="2426783"/>
            </a:xfrm>
            <a:prstGeom prst="roundRect">
              <a:avLst/>
            </a:prstGeom>
            <a:noFill/>
            <a:ln>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30" name="Group 29">
            <a:extLst>
              <a:ext uri="{FF2B5EF4-FFF2-40B4-BE49-F238E27FC236}">
                <a16:creationId xmlns:a16="http://schemas.microsoft.com/office/drawing/2014/main" id="{88D737FD-F2CA-4AA3-86C7-117AF32012D4}"/>
              </a:ext>
            </a:extLst>
          </p:cNvPr>
          <p:cNvGrpSpPr/>
          <p:nvPr/>
        </p:nvGrpSpPr>
        <p:grpSpPr>
          <a:xfrm>
            <a:off x="9498950" y="3695700"/>
            <a:ext cx="6960250" cy="2426783"/>
            <a:chOff x="9498950" y="3695700"/>
            <a:chExt cx="6960250" cy="2426783"/>
          </a:xfrm>
        </p:grpSpPr>
        <p:grpSp>
          <p:nvGrpSpPr>
            <p:cNvPr id="19" name="Group 18">
              <a:extLst>
                <a:ext uri="{FF2B5EF4-FFF2-40B4-BE49-F238E27FC236}">
                  <a16:creationId xmlns:a16="http://schemas.microsoft.com/office/drawing/2014/main" id="{36DB0B88-B9FE-4039-8094-1B339E7A1404}"/>
                </a:ext>
              </a:extLst>
            </p:cNvPr>
            <p:cNvGrpSpPr/>
            <p:nvPr/>
          </p:nvGrpSpPr>
          <p:grpSpPr>
            <a:xfrm>
              <a:off x="9498950" y="3695700"/>
              <a:ext cx="6960250" cy="2426783"/>
              <a:chOff x="9498950" y="3695700"/>
              <a:chExt cx="6960250" cy="2426783"/>
            </a:xfrm>
          </p:grpSpPr>
          <p:grpSp>
            <p:nvGrpSpPr>
              <p:cNvPr id="15" name="Group 14">
                <a:extLst>
                  <a:ext uri="{FF2B5EF4-FFF2-40B4-BE49-F238E27FC236}">
                    <a16:creationId xmlns:a16="http://schemas.microsoft.com/office/drawing/2014/main" id="{E4EE2E4F-5441-4AFB-A3FF-30EDBC4AF800}"/>
                  </a:ext>
                </a:extLst>
              </p:cNvPr>
              <p:cNvGrpSpPr/>
              <p:nvPr/>
            </p:nvGrpSpPr>
            <p:grpSpPr>
              <a:xfrm>
                <a:off x="9498950" y="3773061"/>
                <a:ext cx="6960250" cy="1977314"/>
                <a:chOff x="8765606" y="3773061"/>
                <a:chExt cx="6960250" cy="1977314"/>
              </a:xfrm>
            </p:grpSpPr>
            <p:sp>
              <p:nvSpPr>
                <p:cNvPr id="100" name="TextBox 12">
                  <a:extLst>
                    <a:ext uri="{FF2B5EF4-FFF2-40B4-BE49-F238E27FC236}">
                      <a16:creationId xmlns:a16="http://schemas.microsoft.com/office/drawing/2014/main" id="{B6535836-6C6C-4922-884F-F8AF641FAABE}"/>
                    </a:ext>
                  </a:extLst>
                </p:cNvPr>
                <p:cNvSpPr txBox="1">
                  <a:spLocks noChangeArrowheads="1"/>
                </p:cNvSpPr>
                <p:nvPr/>
              </p:nvSpPr>
              <p:spPr bwMode="auto">
                <a:xfrm>
                  <a:off x="8765606" y="4673157"/>
                  <a:ext cx="6960250" cy="1077218"/>
                </a:xfrm>
                <a:prstGeom prst="rect">
                  <a:avLst/>
                </a:prstGeom>
                <a:noFill/>
                <a:ln w="12700">
                  <a:noFill/>
                  <a:prstDash val="solid"/>
                  <a:miter lim="800000"/>
                  <a:headEnd/>
                  <a:tailEnd/>
                </a:ln>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449263" marR="0" lvl="0" indent="-271463" algn="ctr" defTabSz="914400" rtl="0" eaLnBrk="0" fontAlgn="base" latinLnBrk="0" hangingPunct="1">
                    <a:lnSpc>
                      <a:spcPct val="100000"/>
                    </a:lnSpc>
                    <a:spcBef>
                      <a:spcPct val="0"/>
                    </a:spcBef>
                    <a:spcAft>
                      <a:spcPct val="0"/>
                    </a:spcAft>
                    <a:buClrTx/>
                    <a:buSzTx/>
                    <a:buFont typeface="Arial" panose="020B0604020202020204" pitchFamily="34" charset="0"/>
                    <a:buNone/>
                    <a:tabLst/>
                    <a:defRPr/>
                  </a:pPr>
                  <a:r>
                    <a:rPr lang="en-GB" sz="1600" b="1" dirty="0">
                      <a:solidFill>
                        <a:prstClr val="black"/>
                      </a:solidFill>
                      <a:latin typeface="Tahoma" panose="020B0604030504040204" pitchFamily="34" charset="0"/>
                      <a:ea typeface="Tahoma" panose="020B0604030504040204" pitchFamily="34" charset="0"/>
                      <a:cs typeface="Tahoma" panose="020B0604030504040204" pitchFamily="34" charset="0"/>
                      <a:sym typeface="Helvetica Light"/>
                    </a:rPr>
                    <a:t>Music Singles</a:t>
                  </a:r>
                </a:p>
                <a:p>
                  <a:pPr marR="0" lvl="0" algn="just" defTabSz="914400" rtl="0" eaLnBrk="0" fontAlgn="base" latinLnBrk="0" hangingPunct="1">
                    <a:lnSpc>
                      <a:spcPct val="100000"/>
                    </a:lnSpc>
                    <a:spcBef>
                      <a:spcPct val="0"/>
                    </a:spcBef>
                    <a:spcAft>
                      <a:spcPct val="0"/>
                    </a:spcAft>
                    <a:buClrTx/>
                    <a:buSzTx/>
                    <a:buFont typeface="Arial" panose="020B0604020202020204" pitchFamily="34" charset="0"/>
                    <a:buNone/>
                    <a:tabLst/>
                    <a:defRPr/>
                  </a:pPr>
                  <a:r>
                    <a:rPr kumimoji="0" lang="en-GB" sz="1600" u="none" strike="noStrike" kern="1200" cap="none" spc="0" normalizeH="0" baseline="0" noProof="0" dirty="0">
                      <a:ln>
                        <a:noFill/>
                      </a:ln>
                      <a:solidFill>
                        <a:prstClr val="black"/>
                      </a:solidFill>
                      <a:uLnTx/>
                      <a:uFillTx/>
                      <a:latin typeface="Tahoma" panose="020B0604030504040204" pitchFamily="34" charset="0"/>
                      <a:ea typeface="Tahoma" panose="020B0604030504040204" pitchFamily="34" charset="0"/>
                      <a:cs typeface="Tahoma" panose="020B0604030504040204" pitchFamily="34" charset="0"/>
                      <a:sym typeface="Helvetica Light"/>
                    </a:rPr>
                    <a:t>We have released a number of </a:t>
                  </a:r>
                  <a:r>
                    <a:rPr lang="en-GB" sz="1600" dirty="0">
                      <a:solidFill>
                        <a:prstClr val="black"/>
                      </a:solidFill>
                      <a:latin typeface="Tahoma" panose="020B0604030504040204" pitchFamily="34" charset="0"/>
                      <a:ea typeface="Tahoma" panose="020B0604030504040204" pitchFamily="34" charset="0"/>
                      <a:cs typeface="Tahoma" panose="020B0604030504040204" pitchFamily="34" charset="0"/>
                      <a:sym typeface="Helvetica Light"/>
                    </a:rPr>
                    <a:t>successful iTunes charts music singles – ‘Don’t Give Up’ (Number 1, 2018), ‘Hall Of Fame’ (Number 9, 2021), ‘Beautiful’ (Number 13, 2023)</a:t>
                  </a:r>
                  <a:endParaRPr kumimoji="0" lang="en-GB" sz="160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Helvetica Light"/>
                  </a:endParaRPr>
                </a:p>
              </p:txBody>
            </p:sp>
            <p:pic>
              <p:nvPicPr>
                <p:cNvPr id="102" name="Picture 101" descr="A gold record with a gold disc and a gold label&#10;&#10;Description automatically generated with medium confidence">
                  <a:extLst>
                    <a:ext uri="{FF2B5EF4-FFF2-40B4-BE49-F238E27FC236}">
                      <a16:creationId xmlns:a16="http://schemas.microsoft.com/office/drawing/2014/main" id="{2F6F361F-08AB-4F69-8930-FB7FAAB08A18}"/>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1844034" y="3773061"/>
                  <a:ext cx="847421" cy="941813"/>
                </a:xfrm>
                <a:prstGeom prst="rect">
                  <a:avLst/>
                </a:prstGeom>
              </p:spPr>
            </p:pic>
          </p:grpSp>
          <p:sp>
            <p:nvSpPr>
              <p:cNvPr id="159" name="Rectangle: Rounded Corners 158">
                <a:extLst>
                  <a:ext uri="{FF2B5EF4-FFF2-40B4-BE49-F238E27FC236}">
                    <a16:creationId xmlns:a16="http://schemas.microsoft.com/office/drawing/2014/main" id="{64B9554F-FFFD-40E4-B830-E9DD38AAB5AA}"/>
                  </a:ext>
                </a:extLst>
              </p:cNvPr>
              <p:cNvSpPr/>
              <p:nvPr/>
            </p:nvSpPr>
            <p:spPr>
              <a:xfrm>
                <a:off x="9500293" y="3695700"/>
                <a:ext cx="6958907" cy="2426783"/>
              </a:xfrm>
              <a:prstGeom prst="roundRect">
                <a:avLst/>
              </a:prstGeom>
              <a:noFill/>
              <a:ln>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pic>
          <p:nvPicPr>
            <p:cNvPr id="22" name="Picture 21">
              <a:extLst>
                <a:ext uri="{FF2B5EF4-FFF2-40B4-BE49-F238E27FC236}">
                  <a16:creationId xmlns:a16="http://schemas.microsoft.com/office/drawing/2014/main" id="{B0E40F51-63DE-4A5C-B044-E4B64DA3B1F7}"/>
                </a:ext>
              </a:extLst>
            </p:cNvPr>
            <p:cNvPicPr>
              <a:picLocks noChangeAspect="1"/>
            </p:cNvPicPr>
            <p:nvPr/>
          </p:nvPicPr>
          <p:blipFill>
            <a:blip r:embed="rId12"/>
            <a:stretch>
              <a:fillRect/>
            </a:stretch>
          </p:blipFill>
          <p:spPr>
            <a:xfrm>
              <a:off x="10222031" y="3776899"/>
              <a:ext cx="1769111" cy="995125"/>
            </a:xfrm>
            <a:prstGeom prst="rect">
              <a:avLst/>
            </a:prstGeom>
          </p:spPr>
        </p:pic>
        <p:pic>
          <p:nvPicPr>
            <p:cNvPr id="26" name="Picture 25">
              <a:extLst>
                <a:ext uri="{FF2B5EF4-FFF2-40B4-BE49-F238E27FC236}">
                  <a16:creationId xmlns:a16="http://schemas.microsoft.com/office/drawing/2014/main" id="{B82F68A4-0BD2-4A1E-938A-9154240832DB}"/>
                </a:ext>
              </a:extLst>
            </p:cNvPr>
            <p:cNvPicPr>
              <a:picLocks noChangeAspect="1"/>
            </p:cNvPicPr>
            <p:nvPr/>
          </p:nvPicPr>
          <p:blipFill>
            <a:blip r:embed="rId13"/>
            <a:stretch>
              <a:fillRect/>
            </a:stretch>
          </p:blipFill>
          <p:spPr>
            <a:xfrm>
              <a:off x="14173200" y="3779762"/>
              <a:ext cx="969245" cy="969245"/>
            </a:xfrm>
            <a:prstGeom prst="rect">
              <a:avLst/>
            </a:prstGeom>
          </p:spPr>
        </p:pic>
      </p:grpSp>
      <p:grpSp>
        <p:nvGrpSpPr>
          <p:cNvPr id="27" name="Group 26">
            <a:extLst>
              <a:ext uri="{FF2B5EF4-FFF2-40B4-BE49-F238E27FC236}">
                <a16:creationId xmlns:a16="http://schemas.microsoft.com/office/drawing/2014/main" id="{D5FE11F8-2ADB-43D4-A7D0-18AC19957F8B}"/>
              </a:ext>
            </a:extLst>
          </p:cNvPr>
          <p:cNvGrpSpPr/>
          <p:nvPr/>
        </p:nvGrpSpPr>
        <p:grpSpPr>
          <a:xfrm>
            <a:off x="9466955" y="6293784"/>
            <a:ext cx="6958907" cy="2426783"/>
            <a:chOff x="9466955" y="6293784"/>
            <a:chExt cx="6958907" cy="2426783"/>
          </a:xfrm>
        </p:grpSpPr>
        <p:grpSp>
          <p:nvGrpSpPr>
            <p:cNvPr id="21" name="Group 20">
              <a:extLst>
                <a:ext uri="{FF2B5EF4-FFF2-40B4-BE49-F238E27FC236}">
                  <a16:creationId xmlns:a16="http://schemas.microsoft.com/office/drawing/2014/main" id="{BE95537C-6245-4750-A3AF-9376C346ABA0}"/>
                </a:ext>
              </a:extLst>
            </p:cNvPr>
            <p:cNvGrpSpPr/>
            <p:nvPr/>
          </p:nvGrpSpPr>
          <p:grpSpPr>
            <a:xfrm>
              <a:off x="9466955" y="6293784"/>
              <a:ext cx="6958907" cy="2426783"/>
              <a:chOff x="9466955" y="6293784"/>
              <a:chExt cx="6958907" cy="2426783"/>
            </a:xfrm>
          </p:grpSpPr>
          <p:sp>
            <p:nvSpPr>
              <p:cNvPr id="120" name="TextBox 12">
                <a:extLst>
                  <a:ext uri="{FF2B5EF4-FFF2-40B4-BE49-F238E27FC236}">
                    <a16:creationId xmlns:a16="http://schemas.microsoft.com/office/drawing/2014/main" id="{8AC41109-0A13-4567-AE43-F46F1E820E02}"/>
                  </a:ext>
                </a:extLst>
              </p:cNvPr>
              <p:cNvSpPr txBox="1">
                <a:spLocks noChangeArrowheads="1"/>
              </p:cNvSpPr>
              <p:nvPr/>
            </p:nvSpPr>
            <p:spPr bwMode="auto">
              <a:xfrm>
                <a:off x="9498950" y="7357935"/>
                <a:ext cx="6833900" cy="830997"/>
              </a:xfrm>
              <a:prstGeom prst="rect">
                <a:avLst/>
              </a:prstGeom>
              <a:noFill/>
              <a:ln w="12700">
                <a:noFill/>
                <a:prstDash val="solid"/>
                <a:miter lim="800000"/>
                <a:headEnd/>
                <a:tailEnd/>
              </a:ln>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449263" marR="0" lvl="0" indent="-271463" algn="ctr" defTabSz="914400" rtl="0" eaLnBrk="0" fontAlgn="base" latinLnBrk="0" hangingPunct="1">
                  <a:lnSpc>
                    <a:spcPct val="100000"/>
                  </a:lnSpc>
                  <a:spcBef>
                    <a:spcPct val="0"/>
                  </a:spcBef>
                  <a:spcAft>
                    <a:spcPct val="0"/>
                  </a:spcAft>
                  <a:buClrTx/>
                  <a:buSzTx/>
                  <a:buFont typeface="Arial" panose="020B0604020202020204" pitchFamily="34" charset="0"/>
                  <a:buNone/>
                  <a:tabLst/>
                  <a:defRPr/>
                </a:pPr>
                <a:r>
                  <a:rPr lang="en-GB" sz="1600" b="1" dirty="0">
                    <a:solidFill>
                      <a:prstClr val="black"/>
                    </a:solidFill>
                    <a:latin typeface="Tahoma" panose="020B0604030504040204" pitchFamily="34" charset="0"/>
                    <a:ea typeface="Tahoma" panose="020B0604030504040204" pitchFamily="34" charset="0"/>
                    <a:cs typeface="Tahoma" panose="020B0604030504040204" pitchFamily="34" charset="0"/>
                    <a:sym typeface="Helvetica Light"/>
                  </a:rPr>
                  <a:t>Radio Station</a:t>
                </a:r>
              </a:p>
              <a:p>
                <a:pPr marR="0" lvl="0" algn="just" defTabSz="914400" rtl="0" eaLnBrk="0" fontAlgn="base" latinLnBrk="0" hangingPunct="1">
                  <a:lnSpc>
                    <a:spcPct val="100000"/>
                  </a:lnSpc>
                  <a:spcBef>
                    <a:spcPct val="0"/>
                  </a:spcBef>
                  <a:spcAft>
                    <a:spcPct val="0"/>
                  </a:spcAft>
                  <a:buClrTx/>
                  <a:buSzTx/>
                  <a:buFont typeface="Arial" panose="020B0604020202020204" pitchFamily="34" charset="0"/>
                  <a:buNone/>
                  <a:tabLst/>
                  <a:defRPr/>
                </a:pPr>
                <a:r>
                  <a:rPr kumimoji="0" lang="en-GB" sz="1600" u="none" strike="noStrike" kern="1200" cap="none" spc="0" normalizeH="0" baseline="0" noProof="0" dirty="0">
                    <a:ln>
                      <a:noFill/>
                    </a:ln>
                    <a:solidFill>
                      <a:prstClr val="black"/>
                    </a:solidFill>
                    <a:uLnTx/>
                    <a:uFillTx/>
                    <a:latin typeface="Tahoma" panose="020B0604030504040204" pitchFamily="34" charset="0"/>
                    <a:ea typeface="Tahoma" panose="020B0604030504040204" pitchFamily="34" charset="0"/>
                    <a:cs typeface="Tahoma" panose="020B0604030504040204" pitchFamily="34" charset="0"/>
                    <a:sym typeface="Helvetica Light"/>
                  </a:rPr>
                  <a:t>We have recently acquired a radio station – and will be shortly re-launching it as ‘Maidstone Radio FAW All’</a:t>
                </a:r>
                <a:endParaRPr kumimoji="0" lang="en-GB" sz="160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Helvetica Light"/>
                </a:endParaRPr>
              </a:p>
            </p:txBody>
          </p:sp>
          <p:grpSp>
            <p:nvGrpSpPr>
              <p:cNvPr id="18" name="Group 17">
                <a:extLst>
                  <a:ext uri="{FF2B5EF4-FFF2-40B4-BE49-F238E27FC236}">
                    <a16:creationId xmlns:a16="http://schemas.microsoft.com/office/drawing/2014/main" id="{210C98E7-E81D-455F-A8ED-FE2E42361097}"/>
                  </a:ext>
                </a:extLst>
              </p:cNvPr>
              <p:cNvGrpSpPr/>
              <p:nvPr/>
            </p:nvGrpSpPr>
            <p:grpSpPr>
              <a:xfrm>
                <a:off x="9466955" y="6293784"/>
                <a:ext cx="6958907" cy="2426783"/>
                <a:chOff x="9466955" y="6293784"/>
                <a:chExt cx="6958907" cy="2426783"/>
              </a:xfrm>
            </p:grpSpPr>
            <p:pic>
              <p:nvPicPr>
                <p:cNvPr id="133" name="Picture 132">
                  <a:extLst>
                    <a:ext uri="{FF2B5EF4-FFF2-40B4-BE49-F238E27FC236}">
                      <a16:creationId xmlns:a16="http://schemas.microsoft.com/office/drawing/2014/main" id="{FB9423F4-039C-407B-AE7E-C701924F975C}"/>
                    </a:ext>
                  </a:extLst>
                </p:cNvPr>
                <p:cNvPicPr>
                  <a:picLocks noChangeAspect="1"/>
                </p:cNvPicPr>
                <p:nvPr/>
              </p:nvPicPr>
              <p:blipFill>
                <a:blip r:embed="rId14"/>
                <a:stretch>
                  <a:fillRect/>
                </a:stretch>
              </p:blipFill>
              <p:spPr>
                <a:xfrm>
                  <a:off x="12396643" y="6412344"/>
                  <a:ext cx="1166957" cy="997516"/>
                </a:xfrm>
                <a:prstGeom prst="rect">
                  <a:avLst/>
                </a:prstGeom>
              </p:spPr>
            </p:pic>
            <p:sp>
              <p:nvSpPr>
                <p:cNvPr id="170" name="Rectangle: Rounded Corners 169">
                  <a:extLst>
                    <a:ext uri="{FF2B5EF4-FFF2-40B4-BE49-F238E27FC236}">
                      <a16:creationId xmlns:a16="http://schemas.microsoft.com/office/drawing/2014/main" id="{AB901836-037B-4247-A33F-5BDC641B11D6}"/>
                    </a:ext>
                  </a:extLst>
                </p:cNvPr>
                <p:cNvSpPr/>
                <p:nvPr/>
              </p:nvSpPr>
              <p:spPr>
                <a:xfrm>
                  <a:off x="9466955" y="6293784"/>
                  <a:ext cx="6958907" cy="2426783"/>
                </a:xfrm>
                <a:prstGeom prst="roundRect">
                  <a:avLst/>
                </a:prstGeom>
                <a:noFill/>
                <a:ln>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pic>
          <p:nvPicPr>
            <p:cNvPr id="28" name="Picture 27">
              <a:extLst>
                <a:ext uri="{FF2B5EF4-FFF2-40B4-BE49-F238E27FC236}">
                  <a16:creationId xmlns:a16="http://schemas.microsoft.com/office/drawing/2014/main" id="{A64D447E-044F-4A50-97F4-556A4E738A0A}"/>
                </a:ext>
              </a:extLst>
            </p:cNvPr>
            <p:cNvPicPr>
              <a:picLocks noChangeAspect="1"/>
            </p:cNvPicPr>
            <p:nvPr/>
          </p:nvPicPr>
          <p:blipFill>
            <a:blip r:embed="rId15"/>
            <a:stretch>
              <a:fillRect/>
            </a:stretch>
          </p:blipFill>
          <p:spPr>
            <a:xfrm>
              <a:off x="10134600" y="6412344"/>
              <a:ext cx="1410790" cy="1058093"/>
            </a:xfrm>
            <a:prstGeom prst="rect">
              <a:avLst/>
            </a:prstGeom>
          </p:spPr>
        </p:pic>
        <p:pic>
          <p:nvPicPr>
            <p:cNvPr id="23" name="Picture 22">
              <a:extLst>
                <a:ext uri="{FF2B5EF4-FFF2-40B4-BE49-F238E27FC236}">
                  <a16:creationId xmlns:a16="http://schemas.microsoft.com/office/drawing/2014/main" id="{D68F86D8-EDE0-4D55-B0FE-343454427C89}"/>
                </a:ext>
              </a:extLst>
            </p:cNvPr>
            <p:cNvPicPr>
              <a:picLocks noChangeAspect="1"/>
            </p:cNvPicPr>
            <p:nvPr/>
          </p:nvPicPr>
          <p:blipFill>
            <a:blip r:embed="rId16"/>
            <a:stretch>
              <a:fillRect/>
            </a:stretch>
          </p:blipFill>
          <p:spPr>
            <a:xfrm>
              <a:off x="14375829" y="6429357"/>
              <a:ext cx="1321371" cy="991028"/>
            </a:xfrm>
            <a:prstGeom prst="rect">
              <a:avLst/>
            </a:prstGeom>
          </p:spPr>
        </p:pic>
      </p:grpSp>
    </p:spTree>
    <p:extLst>
      <p:ext uri="{BB962C8B-B14F-4D97-AF65-F5344CB8AC3E}">
        <p14:creationId xmlns:p14="http://schemas.microsoft.com/office/powerpoint/2010/main" val="986335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3810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3053" t="-3076" r="-3076" b="-3053"/>
            </a:stretch>
          </a:blipFill>
        </p:spPr>
        <p:txBody>
          <a:bodyPr/>
          <a:lstStyle/>
          <a:p>
            <a:endParaRPr lang="en-GB"/>
          </a:p>
        </p:txBody>
      </p:sp>
      <p:sp>
        <p:nvSpPr>
          <p:cNvPr id="3" name="TextBox 3"/>
          <p:cNvSpPr txBox="1"/>
          <p:nvPr/>
        </p:nvSpPr>
        <p:spPr>
          <a:xfrm>
            <a:off x="0" y="382959"/>
            <a:ext cx="18288000" cy="1126847"/>
          </a:xfrm>
          <a:prstGeom prst="rect">
            <a:avLst/>
          </a:prstGeom>
        </p:spPr>
        <p:txBody>
          <a:bodyPr lIns="0" tIns="0" rIns="0" bIns="0" rtlCol="0" anchor="t">
            <a:spAutoFit/>
          </a:bodyPr>
          <a:lstStyle/>
          <a:p>
            <a:pPr algn="ctr">
              <a:lnSpc>
                <a:spcPts val="9799"/>
              </a:lnSpc>
            </a:pPr>
            <a:r>
              <a:rPr lang="en-US" sz="6999" dirty="0">
                <a:solidFill>
                  <a:srgbClr val="000000"/>
                </a:solidFill>
                <a:latin typeface="Tahoma Bold"/>
              </a:rPr>
              <a:t>Innovation</a:t>
            </a:r>
          </a:p>
        </p:txBody>
      </p:sp>
      <p:grpSp>
        <p:nvGrpSpPr>
          <p:cNvPr id="4" name="Group 4"/>
          <p:cNvGrpSpPr/>
          <p:nvPr/>
        </p:nvGrpSpPr>
        <p:grpSpPr>
          <a:xfrm>
            <a:off x="11572013" y="9353567"/>
            <a:ext cx="6857916" cy="718383"/>
            <a:chOff x="0" y="0"/>
            <a:chExt cx="1806200" cy="189204"/>
          </a:xfrm>
        </p:grpSpPr>
        <p:sp>
          <p:nvSpPr>
            <p:cNvPr id="5" name="Freeform 5"/>
            <p:cNvSpPr/>
            <p:nvPr/>
          </p:nvSpPr>
          <p:spPr>
            <a:xfrm>
              <a:off x="0" y="0"/>
              <a:ext cx="1806200" cy="189204"/>
            </a:xfrm>
            <a:custGeom>
              <a:avLst/>
              <a:gdLst/>
              <a:ahLst/>
              <a:cxnLst/>
              <a:rect l="l" t="t" r="r" b="b"/>
              <a:pathLst>
                <a:path w="1806200" h="189204">
                  <a:moveTo>
                    <a:pt x="0" y="0"/>
                  </a:moveTo>
                  <a:lnTo>
                    <a:pt x="1806200" y="0"/>
                  </a:lnTo>
                  <a:lnTo>
                    <a:pt x="1806200" y="189204"/>
                  </a:lnTo>
                  <a:lnTo>
                    <a:pt x="0" y="189204"/>
                  </a:lnTo>
                  <a:close/>
                </a:path>
              </a:pathLst>
            </a:custGeom>
            <a:solidFill>
              <a:srgbClr val="1B7046"/>
            </a:solidFill>
          </p:spPr>
          <p:txBody>
            <a:bodyPr/>
            <a:lstStyle/>
            <a:p>
              <a:endParaRPr lang="en-GB"/>
            </a:p>
          </p:txBody>
        </p:sp>
        <p:sp>
          <p:nvSpPr>
            <p:cNvPr id="6" name="TextBox 6"/>
            <p:cNvSpPr txBox="1"/>
            <p:nvPr/>
          </p:nvSpPr>
          <p:spPr>
            <a:xfrm>
              <a:off x="0" y="-47625"/>
              <a:ext cx="812800" cy="860425"/>
            </a:xfrm>
            <a:prstGeom prst="rect">
              <a:avLst/>
            </a:prstGeom>
          </p:spPr>
          <p:txBody>
            <a:bodyPr lIns="50800" tIns="50800" rIns="50800" bIns="50800" rtlCol="0" anchor="ctr"/>
            <a:lstStyle/>
            <a:p>
              <a:pPr algn="ctr">
                <a:lnSpc>
                  <a:spcPts val="3499"/>
                </a:lnSpc>
              </a:pPr>
              <a:endParaRPr/>
            </a:p>
          </p:txBody>
        </p:sp>
      </p:grpSp>
      <p:sp>
        <p:nvSpPr>
          <p:cNvPr id="7" name="TextBox 7"/>
          <p:cNvSpPr txBox="1"/>
          <p:nvPr/>
        </p:nvSpPr>
        <p:spPr>
          <a:xfrm>
            <a:off x="11572013" y="9397924"/>
            <a:ext cx="6715987" cy="537696"/>
          </a:xfrm>
          <a:prstGeom prst="rect">
            <a:avLst/>
          </a:prstGeom>
        </p:spPr>
        <p:txBody>
          <a:bodyPr lIns="0" tIns="0" rIns="0" bIns="0" rtlCol="0" anchor="t">
            <a:spAutoFit/>
          </a:bodyPr>
          <a:lstStyle/>
          <a:p>
            <a:pPr algn="ctr">
              <a:lnSpc>
                <a:spcPts val="4480"/>
              </a:lnSpc>
            </a:pPr>
            <a:r>
              <a:rPr lang="en-US" sz="3200">
                <a:solidFill>
                  <a:srgbClr val="FCFEFF"/>
                </a:solidFill>
                <a:latin typeface="Tahoma"/>
              </a:rPr>
              <a:t>IQM National Inclusion Conference</a:t>
            </a:r>
          </a:p>
        </p:txBody>
      </p:sp>
      <p:grpSp>
        <p:nvGrpSpPr>
          <p:cNvPr id="9" name="Group 8">
            <a:extLst>
              <a:ext uri="{FF2B5EF4-FFF2-40B4-BE49-F238E27FC236}">
                <a16:creationId xmlns:a16="http://schemas.microsoft.com/office/drawing/2014/main" id="{4DE03FCE-2E21-4A55-AE2A-70AC4F4A07F1}"/>
              </a:ext>
            </a:extLst>
          </p:cNvPr>
          <p:cNvGrpSpPr/>
          <p:nvPr/>
        </p:nvGrpSpPr>
        <p:grpSpPr>
          <a:xfrm>
            <a:off x="457200" y="9372022"/>
            <a:ext cx="2001693" cy="681471"/>
            <a:chOff x="0" y="0"/>
            <a:chExt cx="2525396" cy="769620"/>
          </a:xfrm>
        </p:grpSpPr>
        <p:pic>
          <p:nvPicPr>
            <p:cNvPr id="10" name="Picture 9" descr="Logo&#10;&#10;Description automatically generated">
              <a:extLst>
                <a:ext uri="{FF2B5EF4-FFF2-40B4-BE49-F238E27FC236}">
                  <a16:creationId xmlns:a16="http://schemas.microsoft.com/office/drawing/2014/main" id="{2CCB6494-D8DD-4A4A-8BE2-0B5D306B17FF}"/>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2800" y="6350"/>
              <a:ext cx="781050" cy="763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Shape, arrow&#10;&#10;Description automatically generated">
              <a:extLst>
                <a:ext uri="{FF2B5EF4-FFF2-40B4-BE49-F238E27FC236}">
                  <a16:creationId xmlns:a16="http://schemas.microsoft.com/office/drawing/2014/main" id="{D0E5E571-C806-4FF5-9598-8C502BB00FA5}"/>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0"/>
              <a:ext cx="728345" cy="763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descr="Text, logo&#10;&#10;Description automatically generated">
              <a:extLst>
                <a:ext uri="{FF2B5EF4-FFF2-40B4-BE49-F238E27FC236}">
                  <a16:creationId xmlns:a16="http://schemas.microsoft.com/office/drawing/2014/main" id="{467C93E3-95B0-4016-ACC5-3C3FB309E74D}"/>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638301" y="19049"/>
              <a:ext cx="887095" cy="750571"/>
            </a:xfrm>
            <a:prstGeom prst="rect">
              <a:avLst/>
            </a:prstGeom>
            <a:noFill/>
            <a:ln>
              <a:noFill/>
            </a:ln>
          </p:spPr>
        </p:pic>
      </p:grpSp>
      <p:grpSp>
        <p:nvGrpSpPr>
          <p:cNvPr id="146" name="Group 145">
            <a:extLst>
              <a:ext uri="{FF2B5EF4-FFF2-40B4-BE49-F238E27FC236}">
                <a16:creationId xmlns:a16="http://schemas.microsoft.com/office/drawing/2014/main" id="{5990305C-0872-4CC8-A3BE-48ECC08A73AE}"/>
              </a:ext>
            </a:extLst>
          </p:cNvPr>
          <p:cNvGrpSpPr/>
          <p:nvPr/>
        </p:nvGrpSpPr>
        <p:grpSpPr>
          <a:xfrm>
            <a:off x="1676400" y="1494083"/>
            <a:ext cx="14967274" cy="1084923"/>
            <a:chOff x="1676400" y="1494083"/>
            <a:chExt cx="14967274" cy="1084923"/>
          </a:xfrm>
        </p:grpSpPr>
        <p:grpSp>
          <p:nvGrpSpPr>
            <p:cNvPr id="14" name="Group 13">
              <a:extLst>
                <a:ext uri="{FF2B5EF4-FFF2-40B4-BE49-F238E27FC236}">
                  <a16:creationId xmlns:a16="http://schemas.microsoft.com/office/drawing/2014/main" id="{64796479-CB50-44F9-840A-6D0E767A67E9}"/>
                </a:ext>
              </a:extLst>
            </p:cNvPr>
            <p:cNvGrpSpPr/>
            <p:nvPr/>
          </p:nvGrpSpPr>
          <p:grpSpPr>
            <a:xfrm>
              <a:off x="1676400" y="1494083"/>
              <a:ext cx="14967274" cy="1084923"/>
              <a:chOff x="-466145" y="2472198"/>
              <a:chExt cx="13020205" cy="2070073"/>
            </a:xfrm>
          </p:grpSpPr>
          <p:sp>
            <p:nvSpPr>
              <p:cNvPr id="16" name="Rounded Rectangle 8">
                <a:extLst>
                  <a:ext uri="{FF2B5EF4-FFF2-40B4-BE49-F238E27FC236}">
                    <a16:creationId xmlns:a16="http://schemas.microsoft.com/office/drawing/2014/main" id="{D726D7F8-25C5-424C-8802-36AE8527174A}"/>
                  </a:ext>
                </a:extLst>
              </p:cNvPr>
              <p:cNvSpPr/>
              <p:nvPr/>
            </p:nvSpPr>
            <p:spPr>
              <a:xfrm>
                <a:off x="-466145" y="2472198"/>
                <a:ext cx="13020205" cy="2070073"/>
              </a:xfrm>
              <a:prstGeom prst="round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16156" hangingPunct="0">
                  <a:defRPr/>
                </a:pPr>
                <a:endParaRPr lang="en-GB" sz="3797" kern="0">
                  <a:solidFill>
                    <a:prstClr val="white"/>
                  </a:solidFill>
                  <a:latin typeface="Calibri"/>
                  <a:sym typeface="Helvetica Light"/>
                </a:endParaRPr>
              </a:p>
            </p:txBody>
          </p:sp>
          <p:sp>
            <p:nvSpPr>
              <p:cNvPr id="17" name="TextBox 16">
                <a:extLst>
                  <a:ext uri="{FF2B5EF4-FFF2-40B4-BE49-F238E27FC236}">
                    <a16:creationId xmlns:a16="http://schemas.microsoft.com/office/drawing/2014/main" id="{37239D51-490A-463C-9EBD-DE4E7A1B40A1}"/>
                  </a:ext>
                </a:extLst>
              </p:cNvPr>
              <p:cNvSpPr txBox="1"/>
              <p:nvPr/>
            </p:nvSpPr>
            <p:spPr>
              <a:xfrm>
                <a:off x="818483" y="2558084"/>
                <a:ext cx="11630904" cy="1526847"/>
              </a:xfrm>
              <a:prstGeom prst="rect">
                <a:avLst/>
              </a:prstGeom>
              <a:noFill/>
            </p:spPr>
            <p:txBody>
              <a:bodyPr wrap="square" rtlCol="0">
                <a:spAutoFit/>
              </a:bodyPr>
              <a:lstStyle/>
              <a:p>
                <a:pPr algn="just" defTabSz="616156" hangingPunct="0">
                  <a:defRPr/>
                </a:pPr>
                <a:r>
                  <a:rPr lang="en-GB" sz="2300" kern="0" dirty="0">
                    <a:latin typeface="Tahoma" panose="020B0604030504040204" pitchFamily="34" charset="0"/>
                    <a:ea typeface="Tahoma" panose="020B0604030504040204" pitchFamily="34" charset="0"/>
                    <a:cs typeface="Tahoma" panose="020B0604030504040204" pitchFamily="34" charset="0"/>
                    <a:sym typeface="Helvetica Light"/>
                  </a:rPr>
                  <a:t>We embrace </a:t>
                </a:r>
                <a:r>
                  <a:rPr lang="en-GB" sz="2300" b="0" i="0" dirty="0">
                    <a:effectLst/>
                    <a:latin typeface="Tahoma" panose="020B0604030504040204" pitchFamily="34" charset="0"/>
                    <a:ea typeface="Tahoma" panose="020B0604030504040204" pitchFamily="34" charset="0"/>
                    <a:cs typeface="Tahoma" panose="020B0604030504040204" pitchFamily="34" charset="0"/>
                  </a:rPr>
                  <a:t>novel and creative approaches, methods, and practices to improve the educational experience and outcomes for our pupils, as well as better meet their evolving needs</a:t>
                </a:r>
                <a:endParaRPr lang="en-GB" sz="2300" kern="0" dirty="0">
                  <a:latin typeface="Tahoma" panose="020B0604030504040204" pitchFamily="34" charset="0"/>
                  <a:ea typeface="Tahoma" panose="020B0604030504040204" pitchFamily="34" charset="0"/>
                  <a:cs typeface="Tahoma" panose="020B0604030504040204" pitchFamily="34" charset="0"/>
                  <a:sym typeface="Helvetica Light"/>
                </a:endParaRPr>
              </a:p>
            </p:txBody>
          </p:sp>
        </p:grpSp>
        <p:pic>
          <p:nvPicPr>
            <p:cNvPr id="110" name="Picture 109">
              <a:extLst>
                <a:ext uri="{FF2B5EF4-FFF2-40B4-BE49-F238E27FC236}">
                  <a16:creationId xmlns:a16="http://schemas.microsoft.com/office/drawing/2014/main" id="{65DEC45F-8AC5-4DF2-9150-EBB5738CE8F9}"/>
                </a:ext>
              </a:extLst>
            </p:cNvPr>
            <p:cNvPicPr>
              <a:picLocks noChangeAspect="1"/>
            </p:cNvPicPr>
            <p:nvPr/>
          </p:nvPicPr>
          <p:blipFill>
            <a:blip r:embed="rId7"/>
            <a:stretch>
              <a:fillRect/>
            </a:stretch>
          </p:blipFill>
          <p:spPr>
            <a:xfrm>
              <a:off x="1955151" y="1539096"/>
              <a:ext cx="972429" cy="972429"/>
            </a:xfrm>
            <a:prstGeom prst="rect">
              <a:avLst/>
            </a:prstGeom>
          </p:spPr>
        </p:pic>
      </p:grpSp>
      <p:grpSp>
        <p:nvGrpSpPr>
          <p:cNvPr id="18" name="Group 17">
            <a:extLst>
              <a:ext uri="{FF2B5EF4-FFF2-40B4-BE49-F238E27FC236}">
                <a16:creationId xmlns:a16="http://schemas.microsoft.com/office/drawing/2014/main" id="{FFFEAF82-6E60-4AEB-BE63-5598F672B930}"/>
              </a:ext>
            </a:extLst>
          </p:cNvPr>
          <p:cNvGrpSpPr/>
          <p:nvPr/>
        </p:nvGrpSpPr>
        <p:grpSpPr>
          <a:xfrm>
            <a:off x="6862642" y="3641219"/>
            <a:ext cx="4674101" cy="2224031"/>
            <a:chOff x="6862642" y="3641219"/>
            <a:chExt cx="4674101" cy="2224031"/>
          </a:xfrm>
        </p:grpSpPr>
        <p:pic>
          <p:nvPicPr>
            <p:cNvPr id="179" name="Picture 178">
              <a:extLst>
                <a:ext uri="{FF2B5EF4-FFF2-40B4-BE49-F238E27FC236}">
                  <a16:creationId xmlns:a16="http://schemas.microsoft.com/office/drawing/2014/main" id="{015EC4C3-86A1-44F4-B897-1B1E8A62EF90}"/>
                </a:ext>
              </a:extLst>
            </p:cNvPr>
            <p:cNvPicPr>
              <a:picLocks noChangeAspect="1"/>
            </p:cNvPicPr>
            <p:nvPr/>
          </p:nvPicPr>
          <p:blipFill>
            <a:blip r:embed="rId8"/>
            <a:stretch>
              <a:fillRect/>
            </a:stretch>
          </p:blipFill>
          <p:spPr>
            <a:xfrm>
              <a:off x="8083884" y="3767490"/>
              <a:ext cx="2431716" cy="896683"/>
            </a:xfrm>
            <a:prstGeom prst="rect">
              <a:avLst/>
            </a:prstGeom>
          </p:spPr>
        </p:pic>
        <p:grpSp>
          <p:nvGrpSpPr>
            <p:cNvPr id="161" name="Group 160">
              <a:extLst>
                <a:ext uri="{FF2B5EF4-FFF2-40B4-BE49-F238E27FC236}">
                  <a16:creationId xmlns:a16="http://schemas.microsoft.com/office/drawing/2014/main" id="{A131FEBD-DE8B-45AA-A188-658058874C10}"/>
                </a:ext>
              </a:extLst>
            </p:cNvPr>
            <p:cNvGrpSpPr/>
            <p:nvPr/>
          </p:nvGrpSpPr>
          <p:grpSpPr>
            <a:xfrm>
              <a:off x="6862642" y="3641219"/>
              <a:ext cx="4674101" cy="2224031"/>
              <a:chOff x="3886199" y="3141153"/>
              <a:chExt cx="2935624" cy="1709475"/>
            </a:xfrm>
          </p:grpSpPr>
          <p:sp>
            <p:nvSpPr>
              <p:cNvPr id="162" name="TextBox 12">
                <a:extLst>
                  <a:ext uri="{FF2B5EF4-FFF2-40B4-BE49-F238E27FC236}">
                    <a16:creationId xmlns:a16="http://schemas.microsoft.com/office/drawing/2014/main" id="{568F51C4-995E-4157-8EF5-215A2EFE1222}"/>
                  </a:ext>
                </a:extLst>
              </p:cNvPr>
              <p:cNvSpPr txBox="1">
                <a:spLocks noChangeArrowheads="1"/>
              </p:cNvSpPr>
              <p:nvPr/>
            </p:nvSpPr>
            <p:spPr bwMode="auto">
              <a:xfrm>
                <a:off x="3886199" y="3924300"/>
                <a:ext cx="2903758" cy="567765"/>
              </a:xfrm>
              <a:prstGeom prst="rect">
                <a:avLst/>
              </a:prstGeom>
              <a:noFill/>
              <a:ln w="12700">
                <a:noFill/>
                <a:prstDash val="solid"/>
                <a:miter lim="800000"/>
                <a:headEnd/>
                <a:tailEnd/>
              </a:ln>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449263" marR="0" lvl="0" indent="-271463" algn="ctr" defTabSz="914400" rtl="0" eaLnBrk="0" fontAlgn="base" latinLnBrk="0" hangingPunct="1">
                  <a:lnSpc>
                    <a:spcPct val="100000"/>
                  </a:lnSpc>
                  <a:spcBef>
                    <a:spcPct val="0"/>
                  </a:spcBef>
                  <a:spcAft>
                    <a:spcPct val="0"/>
                  </a:spcAft>
                  <a:buClrTx/>
                  <a:buSzTx/>
                  <a:buFont typeface="Arial" panose="020B0604020202020204" pitchFamily="34" charset="0"/>
                  <a:buNone/>
                  <a:tabLst/>
                  <a:defRPr/>
                </a:pPr>
                <a:r>
                  <a:rPr lang="en-GB" sz="1400" b="1" dirty="0" err="1">
                    <a:solidFill>
                      <a:prstClr val="black"/>
                    </a:solidFill>
                    <a:latin typeface="Tahoma" panose="020B0604030504040204" pitchFamily="34" charset="0"/>
                    <a:ea typeface="Tahoma" panose="020B0604030504040204" pitchFamily="34" charset="0"/>
                    <a:cs typeface="Tahoma" panose="020B0604030504040204" pitchFamily="34" charset="0"/>
                    <a:sym typeface="Helvetica Light"/>
                  </a:rPr>
                  <a:t>FAWnderland</a:t>
                </a:r>
                <a:endParaRPr lang="en-GB" sz="1400" b="1" dirty="0">
                  <a:solidFill>
                    <a:prstClr val="black"/>
                  </a:solidFill>
                  <a:latin typeface="Tahoma" panose="020B0604030504040204" pitchFamily="34" charset="0"/>
                  <a:ea typeface="Tahoma" panose="020B0604030504040204" pitchFamily="34" charset="0"/>
                  <a:cs typeface="Tahoma" panose="020B0604030504040204" pitchFamily="34" charset="0"/>
                  <a:sym typeface="Helvetica Light"/>
                </a:endParaRPr>
              </a:p>
              <a:p>
                <a:pPr marR="0" lvl="0" algn="just" defTabSz="914400" rtl="0" eaLnBrk="0" fontAlgn="base" latinLnBrk="0" hangingPunct="1">
                  <a:lnSpc>
                    <a:spcPct val="100000"/>
                  </a:lnSpc>
                  <a:spcBef>
                    <a:spcPct val="0"/>
                  </a:spcBef>
                  <a:spcAft>
                    <a:spcPct val="0"/>
                  </a:spcAft>
                  <a:buClrTx/>
                  <a:buSzTx/>
                  <a:buFont typeface="Arial" panose="020B0604020202020204" pitchFamily="34" charset="0"/>
                  <a:buNone/>
                  <a:tabLst/>
                  <a:defRPr/>
                </a:pPr>
                <a:r>
                  <a:rPr lang="en-GB" sz="1400" i="0" dirty="0">
                    <a:solidFill>
                      <a:prstClr val="black"/>
                    </a:solidFill>
                    <a:effectLst/>
                    <a:latin typeface="Tahoma" panose="020B0604030504040204" pitchFamily="34" charset="0"/>
                    <a:ea typeface="Tahoma" panose="020B0604030504040204" pitchFamily="34" charset="0"/>
                    <a:cs typeface="Tahoma" panose="020B0604030504040204" pitchFamily="34" charset="0"/>
                    <a:sym typeface="Helvetica Light"/>
                  </a:rPr>
                  <a:t>Our new double decker bus</a:t>
                </a:r>
                <a:r>
                  <a:rPr lang="en-GB" sz="1400" dirty="0">
                    <a:solidFill>
                      <a:prstClr val="black"/>
                    </a:solidFill>
                    <a:latin typeface="Tahoma" panose="020B0604030504040204" pitchFamily="34" charset="0"/>
                    <a:ea typeface="Tahoma" panose="020B0604030504040204" pitchFamily="34" charset="0"/>
                    <a:cs typeface="Tahoma" panose="020B0604030504040204" pitchFamily="34" charset="0"/>
                    <a:sym typeface="Helvetica Light"/>
                  </a:rPr>
                  <a:t>, which is being transformed into a specialist soft play space</a:t>
                </a:r>
                <a:endParaRPr kumimoji="0" lang="en-GB" sz="140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Helvetica Light"/>
                </a:endParaRPr>
              </a:p>
            </p:txBody>
          </p:sp>
          <p:sp>
            <p:nvSpPr>
              <p:cNvPr id="163" name="Rectangle: Rounded Corners 162">
                <a:extLst>
                  <a:ext uri="{FF2B5EF4-FFF2-40B4-BE49-F238E27FC236}">
                    <a16:creationId xmlns:a16="http://schemas.microsoft.com/office/drawing/2014/main" id="{F48B6FC4-40B5-47A2-937B-636907277606}"/>
                  </a:ext>
                </a:extLst>
              </p:cNvPr>
              <p:cNvSpPr/>
              <p:nvPr/>
            </p:nvSpPr>
            <p:spPr>
              <a:xfrm>
                <a:off x="3886200" y="3141153"/>
                <a:ext cx="2935623" cy="1709475"/>
              </a:xfrm>
              <a:prstGeom prst="roundRect">
                <a:avLst/>
              </a:prstGeom>
              <a:noFill/>
              <a:ln>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nvGrpSpPr>
          <p:cNvPr id="19" name="Group 18">
            <a:extLst>
              <a:ext uri="{FF2B5EF4-FFF2-40B4-BE49-F238E27FC236}">
                <a16:creationId xmlns:a16="http://schemas.microsoft.com/office/drawing/2014/main" id="{3912FD23-C921-43BF-A937-A7E95EB977FD}"/>
              </a:ext>
            </a:extLst>
          </p:cNvPr>
          <p:cNvGrpSpPr/>
          <p:nvPr/>
        </p:nvGrpSpPr>
        <p:grpSpPr>
          <a:xfrm>
            <a:off x="11786133" y="3659291"/>
            <a:ext cx="4674101" cy="2224031"/>
            <a:chOff x="11786133" y="3659291"/>
            <a:chExt cx="4674101" cy="2224031"/>
          </a:xfrm>
        </p:grpSpPr>
        <p:grpSp>
          <p:nvGrpSpPr>
            <p:cNvPr id="205" name="Group 204">
              <a:extLst>
                <a:ext uri="{FF2B5EF4-FFF2-40B4-BE49-F238E27FC236}">
                  <a16:creationId xmlns:a16="http://schemas.microsoft.com/office/drawing/2014/main" id="{64026355-5F8E-4E0B-9A0C-86A73CCA941C}"/>
                </a:ext>
              </a:extLst>
            </p:cNvPr>
            <p:cNvGrpSpPr/>
            <p:nvPr/>
          </p:nvGrpSpPr>
          <p:grpSpPr>
            <a:xfrm>
              <a:off x="11786133" y="3659291"/>
              <a:ext cx="4674101" cy="2224031"/>
              <a:chOff x="3886199" y="3141153"/>
              <a:chExt cx="2935624" cy="1709475"/>
            </a:xfrm>
          </p:grpSpPr>
          <p:sp>
            <p:nvSpPr>
              <p:cNvPr id="207" name="TextBox 12">
                <a:extLst>
                  <a:ext uri="{FF2B5EF4-FFF2-40B4-BE49-F238E27FC236}">
                    <a16:creationId xmlns:a16="http://schemas.microsoft.com/office/drawing/2014/main" id="{065E4492-3DE5-4B49-83C7-B9694E2EFACA}"/>
                  </a:ext>
                </a:extLst>
              </p:cNvPr>
              <p:cNvSpPr txBox="1">
                <a:spLocks noChangeArrowheads="1"/>
              </p:cNvSpPr>
              <p:nvPr/>
            </p:nvSpPr>
            <p:spPr bwMode="auto">
              <a:xfrm>
                <a:off x="3886199" y="3924300"/>
                <a:ext cx="2935623" cy="761747"/>
              </a:xfrm>
              <a:prstGeom prst="rect">
                <a:avLst/>
              </a:prstGeom>
              <a:noFill/>
              <a:ln w="12700">
                <a:noFill/>
                <a:prstDash val="solid"/>
                <a:miter lim="800000"/>
                <a:headEnd/>
                <a:tailEnd/>
              </a:ln>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449263" marR="0" lvl="0" indent="-271463" algn="ctr" defTabSz="914400" rtl="0" eaLnBrk="0" fontAlgn="base" latinLnBrk="0" hangingPunct="1">
                  <a:lnSpc>
                    <a:spcPct val="100000"/>
                  </a:lnSpc>
                  <a:spcBef>
                    <a:spcPct val="0"/>
                  </a:spcBef>
                  <a:spcAft>
                    <a:spcPct val="0"/>
                  </a:spcAft>
                  <a:buClrTx/>
                  <a:buSzTx/>
                  <a:buFont typeface="Arial" panose="020B0604020202020204" pitchFamily="34" charset="0"/>
                  <a:buNone/>
                  <a:tabLst/>
                  <a:defRPr/>
                </a:pPr>
                <a:r>
                  <a:rPr lang="en-GB" sz="1400" b="1" dirty="0">
                    <a:solidFill>
                      <a:prstClr val="black"/>
                    </a:solidFill>
                    <a:latin typeface="Tahoma" panose="020B0604030504040204" pitchFamily="34" charset="0"/>
                    <a:ea typeface="Tahoma" panose="020B0604030504040204" pitchFamily="34" charset="0"/>
                    <a:cs typeface="Tahoma" panose="020B0604030504040204" pitchFamily="34" charset="0"/>
                    <a:sym typeface="Helvetica Light"/>
                  </a:rPr>
                  <a:t>Apple Tree Yard</a:t>
                </a:r>
              </a:p>
              <a:p>
                <a:pPr marR="0" lvl="0" algn="just" defTabSz="914400" rtl="0" eaLnBrk="0" fontAlgn="base" latinLnBrk="0" hangingPunct="1">
                  <a:lnSpc>
                    <a:spcPct val="100000"/>
                  </a:lnSpc>
                  <a:spcBef>
                    <a:spcPct val="0"/>
                  </a:spcBef>
                  <a:spcAft>
                    <a:spcPct val="0"/>
                  </a:spcAft>
                  <a:buClrTx/>
                  <a:buSzTx/>
                  <a:buFont typeface="Arial" panose="020B0604020202020204" pitchFamily="34" charset="0"/>
                  <a:buNone/>
                  <a:tabLst/>
                  <a:defRPr/>
                </a:pPr>
                <a:r>
                  <a:rPr kumimoji="0" lang="en-GB" sz="1400" u="none" strike="noStrike" kern="1200" cap="none" spc="0" normalizeH="0" baseline="0" noProof="0" dirty="0">
                    <a:ln>
                      <a:noFill/>
                    </a:ln>
                    <a:solidFill>
                      <a:prstClr val="black"/>
                    </a:solidFill>
                    <a:uLnTx/>
                    <a:uFillTx/>
                    <a:latin typeface="Tahoma" panose="020B0604030504040204" pitchFamily="34" charset="0"/>
                    <a:ea typeface="Tahoma" panose="020B0604030504040204" pitchFamily="34" charset="0"/>
                    <a:cs typeface="Tahoma" panose="020B0604030504040204" pitchFamily="34" charset="0"/>
                    <a:sym typeface="Helvetica Light"/>
                  </a:rPr>
                  <a:t>A unique</a:t>
                </a:r>
                <a:r>
                  <a:rPr lang="en-GB" sz="1400" dirty="0">
                    <a:solidFill>
                      <a:prstClr val="black"/>
                    </a:solidFill>
                    <a:latin typeface="Tahoma" panose="020B0604030504040204" pitchFamily="34" charset="0"/>
                    <a:ea typeface="Tahoma" panose="020B0604030504040204" pitchFamily="34" charset="0"/>
                    <a:cs typeface="Tahoma" panose="020B0604030504040204" pitchFamily="34" charset="0"/>
                    <a:sym typeface="Helvetica Light"/>
                  </a:rPr>
                  <a:t> </a:t>
                </a:r>
                <a:r>
                  <a:rPr lang="en-GB" sz="1400" b="0" i="0" dirty="0">
                    <a:solidFill>
                      <a:srgbClr val="1C1816"/>
                    </a:solidFill>
                    <a:effectLst/>
                    <a:latin typeface="Tahoma" panose="020B0604030504040204" pitchFamily="34" charset="0"/>
                    <a:ea typeface="Tahoma" panose="020B0604030504040204" pitchFamily="34" charset="0"/>
                    <a:cs typeface="Tahoma" panose="020B0604030504040204" pitchFamily="34" charset="0"/>
                  </a:rPr>
                  <a:t>and immersive learning experience which includes a farm, nursery and outdoor learning environment</a:t>
                </a:r>
                <a:endParaRPr kumimoji="0" lang="en-GB" sz="140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Helvetica Light"/>
                </a:endParaRPr>
              </a:p>
            </p:txBody>
          </p:sp>
          <p:sp>
            <p:nvSpPr>
              <p:cNvPr id="208" name="Rectangle: Rounded Corners 207">
                <a:extLst>
                  <a:ext uri="{FF2B5EF4-FFF2-40B4-BE49-F238E27FC236}">
                    <a16:creationId xmlns:a16="http://schemas.microsoft.com/office/drawing/2014/main" id="{97462734-3E58-481A-BB8C-389C7BFCE65C}"/>
                  </a:ext>
                </a:extLst>
              </p:cNvPr>
              <p:cNvSpPr/>
              <p:nvPr/>
            </p:nvSpPr>
            <p:spPr>
              <a:xfrm>
                <a:off x="3886200" y="3141153"/>
                <a:ext cx="2935623" cy="1709475"/>
              </a:xfrm>
              <a:prstGeom prst="roundRect">
                <a:avLst/>
              </a:prstGeom>
              <a:noFill/>
              <a:ln>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1028" name="Picture 4" descr="The Yard at Five Acre Wood School">
              <a:extLst>
                <a:ext uri="{FF2B5EF4-FFF2-40B4-BE49-F238E27FC236}">
                  <a16:creationId xmlns:a16="http://schemas.microsoft.com/office/drawing/2014/main" id="{2E5CCB78-986D-40FF-9AFF-3488262ECE26}"/>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3563600" y="3695700"/>
              <a:ext cx="1197478" cy="1044293"/>
            </a:xfrm>
            <a:prstGeom prst="rect">
              <a:avLst/>
            </a:prstGeom>
            <a:noFill/>
            <a:extLst>
              <a:ext uri="{909E8E84-426E-40DD-AFC4-6F175D3DCCD1}">
                <a14:hiddenFill xmlns:a14="http://schemas.microsoft.com/office/drawing/2010/main">
                  <a:solidFill>
                    <a:srgbClr val="FFFFFF"/>
                  </a:solidFill>
                </a14:hiddenFill>
              </a:ext>
            </a:extLst>
          </p:spPr>
        </p:pic>
      </p:grpSp>
      <p:sp>
        <p:nvSpPr>
          <p:cNvPr id="203" name="TextBox 202">
            <a:extLst>
              <a:ext uri="{FF2B5EF4-FFF2-40B4-BE49-F238E27FC236}">
                <a16:creationId xmlns:a16="http://schemas.microsoft.com/office/drawing/2014/main" id="{51F2B866-6D89-4C61-B9FB-39E1B608562B}"/>
              </a:ext>
            </a:extLst>
          </p:cNvPr>
          <p:cNvSpPr txBox="1"/>
          <p:nvPr/>
        </p:nvSpPr>
        <p:spPr>
          <a:xfrm>
            <a:off x="2996708" y="5993368"/>
            <a:ext cx="12849237" cy="369332"/>
          </a:xfrm>
          <a:prstGeom prst="rect">
            <a:avLst/>
          </a:prstGeom>
          <a:noFill/>
        </p:spPr>
        <p:txBody>
          <a:bodyPr wrap="square" rtlCol="0">
            <a:spAutoFit/>
          </a:bodyPr>
          <a:lstStyle/>
          <a:p>
            <a:pPr algn="ctr"/>
            <a:r>
              <a:rPr lang="en-GB" b="1" dirty="0">
                <a:latin typeface="Tahoma" panose="020B0604030504040204" pitchFamily="34" charset="0"/>
                <a:ea typeface="Tahoma" panose="020B0604030504040204" pitchFamily="34" charset="0"/>
                <a:cs typeface="Tahoma" panose="020B0604030504040204" pitchFamily="34" charset="0"/>
              </a:rPr>
              <a:t>Coming soon….</a:t>
            </a:r>
          </a:p>
        </p:txBody>
      </p:sp>
      <p:grpSp>
        <p:nvGrpSpPr>
          <p:cNvPr id="27" name="Group 26">
            <a:extLst>
              <a:ext uri="{FF2B5EF4-FFF2-40B4-BE49-F238E27FC236}">
                <a16:creationId xmlns:a16="http://schemas.microsoft.com/office/drawing/2014/main" id="{C6236F48-E818-4265-A34D-57F51AFC51AB}"/>
              </a:ext>
            </a:extLst>
          </p:cNvPr>
          <p:cNvGrpSpPr/>
          <p:nvPr/>
        </p:nvGrpSpPr>
        <p:grpSpPr>
          <a:xfrm>
            <a:off x="9310930" y="6491600"/>
            <a:ext cx="3471827" cy="2189127"/>
            <a:chOff x="5588653" y="6496855"/>
            <a:chExt cx="3471827" cy="2189127"/>
          </a:xfrm>
        </p:grpSpPr>
        <p:pic>
          <p:nvPicPr>
            <p:cNvPr id="1026" name="Picture 2" descr="LIFEBOATS-LIFEBOATS-LIFEBOATS, ALL IN UK">
              <a:extLst>
                <a:ext uri="{FF2B5EF4-FFF2-40B4-BE49-F238E27FC236}">
                  <a16:creationId xmlns:a16="http://schemas.microsoft.com/office/drawing/2014/main" id="{BE3D4C95-C4B9-4D77-9BC2-6E34F9196B09}"/>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755122" y="6613438"/>
              <a:ext cx="1181201" cy="886303"/>
            </a:xfrm>
            <a:prstGeom prst="rect">
              <a:avLst/>
            </a:prstGeom>
            <a:noFill/>
            <a:extLst>
              <a:ext uri="{909E8E84-426E-40DD-AFC4-6F175D3DCCD1}">
                <a14:hiddenFill xmlns:a14="http://schemas.microsoft.com/office/drawing/2010/main">
                  <a:solidFill>
                    <a:srgbClr val="FFFFFF"/>
                  </a:solidFill>
                </a14:hiddenFill>
              </a:ext>
            </a:extLst>
          </p:spPr>
        </p:pic>
        <p:grpSp>
          <p:nvGrpSpPr>
            <p:cNvPr id="167" name="Group 166">
              <a:extLst>
                <a:ext uri="{FF2B5EF4-FFF2-40B4-BE49-F238E27FC236}">
                  <a16:creationId xmlns:a16="http://schemas.microsoft.com/office/drawing/2014/main" id="{5FE2A74D-9AAA-4960-B072-479590D7A923}"/>
                </a:ext>
              </a:extLst>
            </p:cNvPr>
            <p:cNvGrpSpPr/>
            <p:nvPr/>
          </p:nvGrpSpPr>
          <p:grpSpPr>
            <a:xfrm>
              <a:off x="5588653" y="6496855"/>
              <a:ext cx="3471827" cy="2189127"/>
              <a:chOff x="3886199" y="3141153"/>
              <a:chExt cx="2975263" cy="1709475"/>
            </a:xfrm>
          </p:grpSpPr>
          <p:sp>
            <p:nvSpPr>
              <p:cNvPr id="168" name="TextBox 12">
                <a:extLst>
                  <a:ext uri="{FF2B5EF4-FFF2-40B4-BE49-F238E27FC236}">
                    <a16:creationId xmlns:a16="http://schemas.microsoft.com/office/drawing/2014/main" id="{7348181F-F102-4F49-A9F6-0FE30BCFC5B0}"/>
                  </a:ext>
                </a:extLst>
              </p:cNvPr>
              <p:cNvSpPr txBox="1">
                <a:spLocks noChangeArrowheads="1"/>
              </p:cNvSpPr>
              <p:nvPr/>
            </p:nvSpPr>
            <p:spPr bwMode="auto">
              <a:xfrm>
                <a:off x="3886199" y="3924300"/>
                <a:ext cx="2975263" cy="576818"/>
              </a:xfrm>
              <a:prstGeom prst="rect">
                <a:avLst/>
              </a:prstGeom>
              <a:noFill/>
              <a:ln w="12700">
                <a:noFill/>
                <a:prstDash val="solid"/>
                <a:miter lim="800000"/>
                <a:headEnd/>
                <a:tailEnd/>
              </a:ln>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449263" marR="0" lvl="0" indent="-271463" algn="ctr" defTabSz="914400" rtl="0" eaLnBrk="0" fontAlgn="base" latinLnBrk="0" hangingPunct="1">
                  <a:lnSpc>
                    <a:spcPct val="100000"/>
                  </a:lnSpc>
                  <a:spcBef>
                    <a:spcPct val="0"/>
                  </a:spcBef>
                  <a:spcAft>
                    <a:spcPct val="0"/>
                  </a:spcAft>
                  <a:buClrTx/>
                  <a:buSzTx/>
                  <a:buFont typeface="Arial" panose="020B0604020202020204" pitchFamily="34" charset="0"/>
                  <a:buNone/>
                  <a:tabLst/>
                  <a:defRPr/>
                </a:pPr>
                <a:r>
                  <a:rPr lang="en-GB" sz="1400" b="1" dirty="0" err="1">
                    <a:solidFill>
                      <a:prstClr val="black"/>
                    </a:solidFill>
                    <a:latin typeface="Tahoma" panose="020B0604030504040204" pitchFamily="34" charset="0"/>
                    <a:ea typeface="Tahoma" panose="020B0604030504040204" pitchFamily="34" charset="0"/>
                    <a:cs typeface="Tahoma" panose="020B0604030504040204" pitchFamily="34" charset="0"/>
                    <a:sym typeface="Helvetica Light"/>
                  </a:rPr>
                  <a:t>FAWtilus</a:t>
                </a:r>
                <a:endParaRPr lang="en-GB" sz="1400" b="1" dirty="0">
                  <a:solidFill>
                    <a:prstClr val="black"/>
                  </a:solidFill>
                  <a:latin typeface="Tahoma" panose="020B0604030504040204" pitchFamily="34" charset="0"/>
                  <a:ea typeface="Tahoma" panose="020B0604030504040204" pitchFamily="34" charset="0"/>
                  <a:cs typeface="Tahoma" panose="020B0604030504040204" pitchFamily="34" charset="0"/>
                  <a:sym typeface="Helvetica Light"/>
                </a:endParaRPr>
              </a:p>
              <a:p>
                <a:pPr marR="0" lvl="0" algn="just" defTabSz="914400" rtl="0" eaLnBrk="0" fontAlgn="base" latinLnBrk="0" hangingPunct="1">
                  <a:lnSpc>
                    <a:spcPct val="100000"/>
                  </a:lnSpc>
                  <a:spcBef>
                    <a:spcPct val="0"/>
                  </a:spcBef>
                  <a:spcAft>
                    <a:spcPct val="0"/>
                  </a:spcAft>
                  <a:buClrTx/>
                  <a:buSzTx/>
                  <a:buFont typeface="Arial" panose="020B0604020202020204" pitchFamily="34" charset="0"/>
                  <a:buNone/>
                  <a:tabLst/>
                  <a:defRPr/>
                </a:pPr>
                <a:r>
                  <a:rPr lang="en-GB" sz="1400" i="0" dirty="0">
                    <a:solidFill>
                      <a:prstClr val="black"/>
                    </a:solidFill>
                    <a:effectLst/>
                    <a:latin typeface="Tahoma" panose="020B0604030504040204" pitchFamily="34" charset="0"/>
                    <a:ea typeface="Tahoma" panose="020B0604030504040204" pitchFamily="34" charset="0"/>
                    <a:cs typeface="Tahoma" panose="020B0604030504040204" pitchFamily="34" charset="0"/>
                    <a:sym typeface="Helvetica Light"/>
                  </a:rPr>
                  <a:t>A dedicated counselling space for pupils and staff</a:t>
                </a:r>
                <a:endParaRPr kumimoji="0" lang="en-GB" sz="140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Helvetica Light"/>
                </a:endParaRPr>
              </a:p>
            </p:txBody>
          </p:sp>
          <p:sp>
            <p:nvSpPr>
              <p:cNvPr id="169" name="Rectangle: Rounded Corners 168">
                <a:extLst>
                  <a:ext uri="{FF2B5EF4-FFF2-40B4-BE49-F238E27FC236}">
                    <a16:creationId xmlns:a16="http://schemas.microsoft.com/office/drawing/2014/main" id="{F6EF80F0-FFB0-4E3E-9726-10261EEE1CE3}"/>
                  </a:ext>
                </a:extLst>
              </p:cNvPr>
              <p:cNvSpPr/>
              <p:nvPr/>
            </p:nvSpPr>
            <p:spPr>
              <a:xfrm>
                <a:off x="3886200" y="3141153"/>
                <a:ext cx="2935623" cy="1709475"/>
              </a:xfrm>
              <a:prstGeom prst="roundRect">
                <a:avLst/>
              </a:prstGeom>
              <a:noFill/>
              <a:ln>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nvGrpSpPr>
          <p:cNvPr id="31" name="Group 30">
            <a:extLst>
              <a:ext uri="{FF2B5EF4-FFF2-40B4-BE49-F238E27FC236}">
                <a16:creationId xmlns:a16="http://schemas.microsoft.com/office/drawing/2014/main" id="{324DD3D8-814B-4663-9C48-F851A48E9F3A}"/>
              </a:ext>
            </a:extLst>
          </p:cNvPr>
          <p:cNvGrpSpPr/>
          <p:nvPr/>
        </p:nvGrpSpPr>
        <p:grpSpPr>
          <a:xfrm>
            <a:off x="5608101" y="6523343"/>
            <a:ext cx="3471827" cy="2189128"/>
            <a:chOff x="9251987" y="6496855"/>
            <a:chExt cx="3471827" cy="2189128"/>
          </a:xfrm>
        </p:grpSpPr>
        <p:pic>
          <p:nvPicPr>
            <p:cNvPr id="20" name="Picture 19">
              <a:extLst>
                <a:ext uri="{FF2B5EF4-FFF2-40B4-BE49-F238E27FC236}">
                  <a16:creationId xmlns:a16="http://schemas.microsoft.com/office/drawing/2014/main" id="{6E4EE152-EEF5-4B16-98EA-B7F990EE6219}"/>
                </a:ext>
              </a:extLst>
            </p:cNvPr>
            <p:cNvPicPr>
              <a:picLocks noChangeAspect="1"/>
            </p:cNvPicPr>
            <p:nvPr/>
          </p:nvPicPr>
          <p:blipFill>
            <a:blip r:embed="rId11"/>
            <a:stretch>
              <a:fillRect/>
            </a:stretch>
          </p:blipFill>
          <p:spPr>
            <a:xfrm>
              <a:off x="10641037" y="6592213"/>
              <a:ext cx="865163" cy="865163"/>
            </a:xfrm>
            <a:prstGeom prst="rect">
              <a:avLst/>
            </a:prstGeom>
          </p:spPr>
        </p:pic>
        <p:grpSp>
          <p:nvGrpSpPr>
            <p:cNvPr id="211" name="Group 210">
              <a:extLst>
                <a:ext uri="{FF2B5EF4-FFF2-40B4-BE49-F238E27FC236}">
                  <a16:creationId xmlns:a16="http://schemas.microsoft.com/office/drawing/2014/main" id="{1D07C5F4-7380-4DC7-9433-E822F9EA3D5E}"/>
                </a:ext>
              </a:extLst>
            </p:cNvPr>
            <p:cNvGrpSpPr/>
            <p:nvPr/>
          </p:nvGrpSpPr>
          <p:grpSpPr>
            <a:xfrm>
              <a:off x="9251987" y="6496855"/>
              <a:ext cx="3471827" cy="2189128"/>
              <a:chOff x="3886199" y="3141153"/>
              <a:chExt cx="2975263" cy="1709475"/>
            </a:xfrm>
          </p:grpSpPr>
          <p:sp>
            <p:nvSpPr>
              <p:cNvPr id="213" name="TextBox 12">
                <a:extLst>
                  <a:ext uri="{FF2B5EF4-FFF2-40B4-BE49-F238E27FC236}">
                    <a16:creationId xmlns:a16="http://schemas.microsoft.com/office/drawing/2014/main" id="{E0398D49-928D-467E-A867-70852451FE2E}"/>
                  </a:ext>
                </a:extLst>
              </p:cNvPr>
              <p:cNvSpPr txBox="1">
                <a:spLocks noChangeArrowheads="1"/>
              </p:cNvSpPr>
              <p:nvPr/>
            </p:nvSpPr>
            <p:spPr bwMode="auto">
              <a:xfrm>
                <a:off x="3886199" y="3924300"/>
                <a:ext cx="2975263" cy="761747"/>
              </a:xfrm>
              <a:prstGeom prst="rect">
                <a:avLst/>
              </a:prstGeom>
              <a:noFill/>
              <a:ln w="12700">
                <a:noFill/>
                <a:prstDash val="solid"/>
                <a:miter lim="800000"/>
                <a:headEnd/>
                <a:tailEnd/>
              </a:ln>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449263" marR="0" lvl="0" indent="-271463" algn="ctr" defTabSz="914400" rtl="0" eaLnBrk="0" fontAlgn="base" latinLnBrk="0" hangingPunct="1">
                  <a:lnSpc>
                    <a:spcPct val="100000"/>
                  </a:lnSpc>
                  <a:spcBef>
                    <a:spcPct val="0"/>
                  </a:spcBef>
                  <a:spcAft>
                    <a:spcPct val="0"/>
                  </a:spcAft>
                  <a:buClrTx/>
                  <a:buSzTx/>
                  <a:buFont typeface="Arial" panose="020B0604020202020204" pitchFamily="34" charset="0"/>
                  <a:buNone/>
                  <a:tabLst/>
                  <a:defRPr/>
                </a:pPr>
                <a:r>
                  <a:rPr lang="en-GB" sz="1400" b="1" dirty="0">
                    <a:solidFill>
                      <a:prstClr val="black"/>
                    </a:solidFill>
                    <a:latin typeface="Tahoma" panose="020B0604030504040204" pitchFamily="34" charset="0"/>
                    <a:ea typeface="Tahoma" panose="020B0604030504040204" pitchFamily="34" charset="0"/>
                    <a:cs typeface="Tahoma" panose="020B0604030504040204" pitchFamily="34" charset="0"/>
                    <a:sym typeface="Helvetica Light"/>
                  </a:rPr>
                  <a:t>Peggy’s Farm Shop</a:t>
                </a:r>
              </a:p>
              <a:p>
                <a:pPr marR="0" lvl="0" algn="just" defTabSz="914400" rtl="0" eaLnBrk="0" fontAlgn="base" latinLnBrk="0" hangingPunct="1">
                  <a:lnSpc>
                    <a:spcPct val="100000"/>
                  </a:lnSpc>
                  <a:spcBef>
                    <a:spcPct val="0"/>
                  </a:spcBef>
                  <a:spcAft>
                    <a:spcPct val="0"/>
                  </a:spcAft>
                  <a:buClrTx/>
                  <a:buSzTx/>
                  <a:buFont typeface="Arial" panose="020B0604020202020204" pitchFamily="34" charset="0"/>
                  <a:buNone/>
                  <a:tabLst/>
                  <a:defRPr/>
                </a:pPr>
                <a:r>
                  <a:rPr lang="en-GB" sz="1400" i="0" dirty="0">
                    <a:solidFill>
                      <a:prstClr val="black"/>
                    </a:solidFill>
                    <a:effectLst/>
                    <a:latin typeface="Tahoma" panose="020B0604030504040204" pitchFamily="34" charset="0"/>
                    <a:ea typeface="Tahoma" panose="020B0604030504040204" pitchFamily="34" charset="0"/>
                    <a:cs typeface="Tahoma" panose="020B0604030504040204" pitchFamily="34" charset="0"/>
                    <a:sym typeface="Helvetica Light"/>
                  </a:rPr>
                  <a:t>A ‘working’ shop, where our pupils will learn valuable retail skills, whilst selling our own products and produce</a:t>
                </a:r>
                <a:endParaRPr kumimoji="0" lang="en-GB" sz="140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Helvetica Light"/>
                </a:endParaRPr>
              </a:p>
            </p:txBody>
          </p:sp>
          <p:sp>
            <p:nvSpPr>
              <p:cNvPr id="214" name="Rectangle: Rounded Corners 213">
                <a:extLst>
                  <a:ext uri="{FF2B5EF4-FFF2-40B4-BE49-F238E27FC236}">
                    <a16:creationId xmlns:a16="http://schemas.microsoft.com/office/drawing/2014/main" id="{0C1BAD6B-FA29-4CC0-8447-E0ACB22662ED}"/>
                  </a:ext>
                </a:extLst>
              </p:cNvPr>
              <p:cNvSpPr/>
              <p:nvPr/>
            </p:nvSpPr>
            <p:spPr>
              <a:xfrm>
                <a:off x="3886200" y="3141153"/>
                <a:ext cx="2935623" cy="1709475"/>
              </a:xfrm>
              <a:prstGeom prst="roundRect">
                <a:avLst/>
              </a:prstGeom>
              <a:noFill/>
              <a:ln>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nvGrpSpPr>
          <p:cNvPr id="32" name="Group 31">
            <a:extLst>
              <a:ext uri="{FF2B5EF4-FFF2-40B4-BE49-F238E27FC236}">
                <a16:creationId xmlns:a16="http://schemas.microsoft.com/office/drawing/2014/main" id="{968D00F2-3572-446D-8377-C4F5E6E70A3B}"/>
              </a:ext>
            </a:extLst>
          </p:cNvPr>
          <p:cNvGrpSpPr/>
          <p:nvPr/>
        </p:nvGrpSpPr>
        <p:grpSpPr>
          <a:xfrm>
            <a:off x="12988405" y="6496855"/>
            <a:ext cx="3471827" cy="2189128"/>
            <a:chOff x="12988405" y="6496855"/>
            <a:chExt cx="3471827" cy="2189128"/>
          </a:xfrm>
        </p:grpSpPr>
        <p:grpSp>
          <p:nvGrpSpPr>
            <p:cNvPr id="216" name="Group 215">
              <a:extLst>
                <a:ext uri="{FF2B5EF4-FFF2-40B4-BE49-F238E27FC236}">
                  <a16:creationId xmlns:a16="http://schemas.microsoft.com/office/drawing/2014/main" id="{3DEEFDDE-46D1-4E30-8A47-F767FCF6EAD7}"/>
                </a:ext>
              </a:extLst>
            </p:cNvPr>
            <p:cNvGrpSpPr/>
            <p:nvPr/>
          </p:nvGrpSpPr>
          <p:grpSpPr>
            <a:xfrm>
              <a:off x="12988405" y="6496855"/>
              <a:ext cx="3471827" cy="2189128"/>
              <a:chOff x="3886199" y="3141153"/>
              <a:chExt cx="2975263" cy="1709475"/>
            </a:xfrm>
          </p:grpSpPr>
          <p:sp>
            <p:nvSpPr>
              <p:cNvPr id="218" name="TextBox 12">
                <a:extLst>
                  <a:ext uri="{FF2B5EF4-FFF2-40B4-BE49-F238E27FC236}">
                    <a16:creationId xmlns:a16="http://schemas.microsoft.com/office/drawing/2014/main" id="{6E9C5FF1-A6E2-4DDD-8AFE-3AD225CA0C57}"/>
                  </a:ext>
                </a:extLst>
              </p:cNvPr>
              <p:cNvSpPr txBox="1">
                <a:spLocks noChangeArrowheads="1"/>
              </p:cNvSpPr>
              <p:nvPr/>
            </p:nvSpPr>
            <p:spPr bwMode="auto">
              <a:xfrm>
                <a:off x="3886199" y="3924300"/>
                <a:ext cx="2975263" cy="745056"/>
              </a:xfrm>
              <a:prstGeom prst="rect">
                <a:avLst/>
              </a:prstGeom>
              <a:noFill/>
              <a:ln w="12700">
                <a:noFill/>
                <a:prstDash val="solid"/>
                <a:miter lim="800000"/>
                <a:headEnd/>
                <a:tailEnd/>
              </a:ln>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449263" marR="0" lvl="0" indent="-271463" algn="ctr" defTabSz="914400" rtl="0" eaLnBrk="0" fontAlgn="base" latinLnBrk="0" hangingPunct="1">
                  <a:lnSpc>
                    <a:spcPct val="100000"/>
                  </a:lnSpc>
                  <a:spcBef>
                    <a:spcPct val="0"/>
                  </a:spcBef>
                  <a:spcAft>
                    <a:spcPct val="0"/>
                  </a:spcAft>
                  <a:buClrTx/>
                  <a:buSzTx/>
                  <a:buFont typeface="Arial" panose="020B0604020202020204" pitchFamily="34" charset="0"/>
                  <a:buNone/>
                  <a:tabLst/>
                  <a:defRPr/>
                </a:pPr>
                <a:r>
                  <a:rPr lang="en-GB" sz="1400" b="1" dirty="0">
                    <a:solidFill>
                      <a:prstClr val="black"/>
                    </a:solidFill>
                    <a:latin typeface="Tahoma" panose="020B0604030504040204" pitchFamily="34" charset="0"/>
                    <a:ea typeface="Tahoma" panose="020B0604030504040204" pitchFamily="34" charset="0"/>
                    <a:cs typeface="Tahoma" panose="020B0604030504040204" pitchFamily="34" charset="0"/>
                    <a:sym typeface="Helvetica Light"/>
                  </a:rPr>
                  <a:t>The </a:t>
                </a:r>
                <a:r>
                  <a:rPr lang="en-GB" sz="1400" b="1" dirty="0" err="1">
                    <a:solidFill>
                      <a:prstClr val="black"/>
                    </a:solidFill>
                    <a:latin typeface="Tahoma" panose="020B0604030504040204" pitchFamily="34" charset="0"/>
                    <a:ea typeface="Tahoma" panose="020B0604030504040204" pitchFamily="34" charset="0"/>
                    <a:cs typeface="Tahoma" panose="020B0604030504040204" pitchFamily="34" charset="0"/>
                    <a:sym typeface="Helvetica Light"/>
                  </a:rPr>
                  <a:t>FAWtory</a:t>
                </a:r>
                <a:endParaRPr lang="en-GB" sz="1400" b="1" dirty="0">
                  <a:solidFill>
                    <a:prstClr val="black"/>
                  </a:solidFill>
                  <a:latin typeface="Tahoma" panose="020B0604030504040204" pitchFamily="34" charset="0"/>
                  <a:ea typeface="Tahoma" panose="020B0604030504040204" pitchFamily="34" charset="0"/>
                  <a:cs typeface="Tahoma" panose="020B0604030504040204" pitchFamily="34" charset="0"/>
                  <a:sym typeface="Helvetica Light"/>
                </a:endParaRPr>
              </a:p>
              <a:p>
                <a:pPr marR="0" lvl="0" algn="just" defTabSz="914400" rtl="0" eaLnBrk="0" fontAlgn="base" latinLnBrk="0" hangingPunct="1">
                  <a:lnSpc>
                    <a:spcPct val="100000"/>
                  </a:lnSpc>
                  <a:spcBef>
                    <a:spcPct val="0"/>
                  </a:spcBef>
                  <a:spcAft>
                    <a:spcPct val="0"/>
                  </a:spcAft>
                  <a:buClrTx/>
                  <a:buSzTx/>
                  <a:buFont typeface="Arial" panose="020B0604020202020204" pitchFamily="34" charset="0"/>
                  <a:buNone/>
                  <a:tabLst/>
                  <a:defRPr/>
                </a:pPr>
                <a:r>
                  <a:rPr kumimoji="0" lang="en-GB" sz="1400" u="none" strike="noStrike" kern="1200" cap="none" spc="0" normalizeH="0" baseline="0" noProof="0" dirty="0">
                    <a:ln>
                      <a:noFill/>
                    </a:ln>
                    <a:solidFill>
                      <a:prstClr val="black"/>
                    </a:solidFill>
                    <a:uLnTx/>
                    <a:uFillTx/>
                    <a:latin typeface="Tahoma" panose="020B0604030504040204" pitchFamily="34" charset="0"/>
                    <a:ea typeface="Tahoma" panose="020B0604030504040204" pitchFamily="34" charset="0"/>
                    <a:cs typeface="Tahoma" panose="020B0604030504040204" pitchFamily="34" charset="0"/>
                    <a:sym typeface="Helvetica Light"/>
                  </a:rPr>
                  <a:t>A factory where pupils will learn production line skills – e.g. fruit packing, paper making</a:t>
                </a:r>
                <a:endParaRPr kumimoji="0" lang="en-GB" sz="140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Helvetica Light"/>
                </a:endParaRPr>
              </a:p>
            </p:txBody>
          </p:sp>
          <p:sp>
            <p:nvSpPr>
              <p:cNvPr id="219" name="Rectangle: Rounded Corners 218">
                <a:extLst>
                  <a:ext uri="{FF2B5EF4-FFF2-40B4-BE49-F238E27FC236}">
                    <a16:creationId xmlns:a16="http://schemas.microsoft.com/office/drawing/2014/main" id="{65D808C5-585A-4A4E-96D3-DCE3E4EFB2A8}"/>
                  </a:ext>
                </a:extLst>
              </p:cNvPr>
              <p:cNvSpPr/>
              <p:nvPr/>
            </p:nvSpPr>
            <p:spPr>
              <a:xfrm>
                <a:off x="3886200" y="3141153"/>
                <a:ext cx="2935623" cy="1709475"/>
              </a:xfrm>
              <a:prstGeom prst="roundRect">
                <a:avLst/>
              </a:prstGeom>
              <a:noFill/>
              <a:ln>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86" name="Picture 85">
              <a:extLst>
                <a:ext uri="{FF2B5EF4-FFF2-40B4-BE49-F238E27FC236}">
                  <a16:creationId xmlns:a16="http://schemas.microsoft.com/office/drawing/2014/main" id="{6B49CECD-51AD-49EB-87CA-1765539DB167}"/>
                </a:ext>
              </a:extLst>
            </p:cNvPr>
            <p:cNvPicPr>
              <a:picLocks noChangeAspect="1"/>
            </p:cNvPicPr>
            <p:nvPr/>
          </p:nvPicPr>
          <p:blipFill>
            <a:blip r:embed="rId12"/>
            <a:stretch>
              <a:fillRect/>
            </a:stretch>
          </p:blipFill>
          <p:spPr>
            <a:xfrm>
              <a:off x="13960463" y="6592214"/>
              <a:ext cx="1668175" cy="886142"/>
            </a:xfrm>
            <a:prstGeom prst="rect">
              <a:avLst/>
            </a:prstGeom>
          </p:spPr>
        </p:pic>
      </p:grpSp>
      <p:grpSp>
        <p:nvGrpSpPr>
          <p:cNvPr id="13" name="Group 12">
            <a:extLst>
              <a:ext uri="{FF2B5EF4-FFF2-40B4-BE49-F238E27FC236}">
                <a16:creationId xmlns:a16="http://schemas.microsoft.com/office/drawing/2014/main" id="{1CF10E95-424D-4B88-9B78-FC9C20CC5708}"/>
              </a:ext>
            </a:extLst>
          </p:cNvPr>
          <p:cNvGrpSpPr/>
          <p:nvPr/>
        </p:nvGrpSpPr>
        <p:grpSpPr>
          <a:xfrm>
            <a:off x="1720526" y="2324100"/>
            <a:ext cx="14967274" cy="6917215"/>
            <a:chOff x="1720526" y="2324100"/>
            <a:chExt cx="14967274" cy="6917215"/>
          </a:xfrm>
        </p:grpSpPr>
        <p:grpSp>
          <p:nvGrpSpPr>
            <p:cNvPr id="8" name="Group 7">
              <a:extLst>
                <a:ext uri="{FF2B5EF4-FFF2-40B4-BE49-F238E27FC236}">
                  <a16:creationId xmlns:a16="http://schemas.microsoft.com/office/drawing/2014/main" id="{AA4F597D-F69B-4584-BD2E-2B20B284D30D}"/>
                </a:ext>
              </a:extLst>
            </p:cNvPr>
            <p:cNvGrpSpPr/>
            <p:nvPr/>
          </p:nvGrpSpPr>
          <p:grpSpPr>
            <a:xfrm>
              <a:off x="6563671" y="2324100"/>
              <a:ext cx="5008342" cy="1641475"/>
              <a:chOff x="6563671" y="2324100"/>
              <a:chExt cx="5008342" cy="1641475"/>
            </a:xfrm>
          </p:grpSpPr>
          <p:grpSp>
            <p:nvGrpSpPr>
              <p:cNvPr id="88" name="Group 87">
                <a:extLst>
                  <a:ext uri="{FF2B5EF4-FFF2-40B4-BE49-F238E27FC236}">
                    <a16:creationId xmlns:a16="http://schemas.microsoft.com/office/drawing/2014/main" id="{39AF9BD5-510C-4719-B825-4D801F16C4B8}"/>
                  </a:ext>
                </a:extLst>
              </p:cNvPr>
              <p:cNvGrpSpPr/>
              <p:nvPr/>
            </p:nvGrpSpPr>
            <p:grpSpPr>
              <a:xfrm>
                <a:off x="6705600" y="2324100"/>
                <a:ext cx="4866413" cy="1641475"/>
                <a:chOff x="4875714" y="2256489"/>
                <a:chExt cx="3032112" cy="1641475"/>
              </a:xfrm>
            </p:grpSpPr>
            <p:sp>
              <p:nvSpPr>
                <p:cNvPr id="90" name="Rectangle 89">
                  <a:extLst>
                    <a:ext uri="{FF2B5EF4-FFF2-40B4-BE49-F238E27FC236}">
                      <a16:creationId xmlns:a16="http://schemas.microsoft.com/office/drawing/2014/main" id="{7752C036-9ACE-4297-869C-F12EC8D6041F}"/>
                    </a:ext>
                  </a:extLst>
                </p:cNvPr>
                <p:cNvSpPr/>
                <p:nvPr/>
              </p:nvSpPr>
              <p:spPr bwMode="auto">
                <a:xfrm>
                  <a:off x="4875714" y="2744806"/>
                  <a:ext cx="3032112" cy="681932"/>
                </a:xfrm>
                <a:prstGeom prst="rect">
                  <a:avLst/>
                </a:prstGeom>
                <a:solidFill>
                  <a:srgbClr val="00B050"/>
                </a:solidFill>
                <a:ln w="22225" cap="flat" cmpd="sng" algn="ctr">
                  <a:noFill/>
                  <a:prstDash val="solid"/>
                  <a:miter lim="800000"/>
                </a:ln>
                <a:effectLst/>
              </p:spPr>
              <p:txBody>
                <a:bodyPr anchor="ctr"/>
                <a:lstStyle/>
                <a:p>
                  <a:pPr marL="0" marR="0" lvl="0" indent="0" algn="ctr" defTabSz="914400" rtl="0" eaLnBrk="0"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sym typeface="Helvetica Light"/>
                  </a:endParaRPr>
                </a:p>
              </p:txBody>
            </p:sp>
            <p:sp>
              <p:nvSpPr>
                <p:cNvPr id="91" name="TextBox 90">
                  <a:extLst>
                    <a:ext uri="{FF2B5EF4-FFF2-40B4-BE49-F238E27FC236}">
                      <a16:creationId xmlns:a16="http://schemas.microsoft.com/office/drawing/2014/main" id="{56800EBD-4520-4801-A91A-2A7441BA0DD3}"/>
                    </a:ext>
                  </a:extLst>
                </p:cNvPr>
                <p:cNvSpPr txBox="1"/>
                <p:nvPr/>
              </p:nvSpPr>
              <p:spPr>
                <a:xfrm>
                  <a:off x="4875714" y="2256489"/>
                  <a:ext cx="3032112" cy="16414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584200" rtl="0" eaLnBrk="1" fontAlgn="auto" latinLnBrk="0" hangingPunct="0">
                    <a:lnSpc>
                      <a:spcPct val="100000"/>
                    </a:lnSpc>
                    <a:spcBef>
                      <a:spcPts val="0"/>
                    </a:spcBef>
                    <a:spcAft>
                      <a:spcPts val="0"/>
                    </a:spcAft>
                    <a:buClrTx/>
                    <a:buSzTx/>
                    <a:buFontTx/>
                    <a:buNone/>
                    <a:tabLst/>
                    <a:defRPr/>
                  </a:pPr>
                  <a:endParaRPr lang="en-GB" sz="2000" b="1" kern="0" dirty="0">
                    <a:solidFill>
                      <a:srgbClr val="000000"/>
                    </a:solidFill>
                    <a:latin typeface="Tahoma" panose="020B0604030504040204" pitchFamily="34" charset="0"/>
                    <a:ea typeface="Tahoma" panose="020B0604030504040204" pitchFamily="34" charset="0"/>
                    <a:cs typeface="Tahoma" panose="020B0604030504040204" pitchFamily="34" charset="0"/>
                    <a:sym typeface="Helvetica Light"/>
                  </a:endParaRPr>
                </a:p>
                <a:p>
                  <a:pPr marL="0" marR="0" lvl="0" indent="0" algn="ctr" defTabSz="584200" rtl="0" eaLnBrk="1" fontAlgn="auto" latinLnBrk="0" hangingPunct="0">
                    <a:lnSpc>
                      <a:spcPct val="100000"/>
                    </a:lnSpc>
                    <a:spcBef>
                      <a:spcPts val="0"/>
                    </a:spcBef>
                    <a:spcAft>
                      <a:spcPts val="0"/>
                    </a:spcAft>
                    <a:buClrTx/>
                    <a:buSzTx/>
                    <a:buFontTx/>
                    <a:buNone/>
                    <a:tabLst/>
                    <a:defRPr/>
                  </a:pPr>
                  <a:endParaRPr lang="en-GB" sz="2000" b="1" kern="0" dirty="0">
                    <a:solidFill>
                      <a:srgbClr val="000000"/>
                    </a:solidFill>
                    <a:latin typeface="Tahoma" panose="020B0604030504040204" pitchFamily="34" charset="0"/>
                    <a:ea typeface="Tahoma" panose="020B0604030504040204" pitchFamily="34" charset="0"/>
                    <a:cs typeface="Tahoma" panose="020B0604030504040204" pitchFamily="34" charset="0"/>
                    <a:sym typeface="Helvetica Light"/>
                  </a:endParaRPr>
                </a:p>
                <a:p>
                  <a:pPr marL="0" marR="0" lvl="0" indent="0" algn="ctr" defTabSz="584200" rtl="0" eaLnBrk="1" fontAlgn="auto" latinLnBrk="0" hangingPunct="0">
                    <a:lnSpc>
                      <a:spcPct val="100000"/>
                    </a:lnSpc>
                    <a:spcBef>
                      <a:spcPts val="0"/>
                    </a:spcBef>
                    <a:spcAft>
                      <a:spcPts val="0"/>
                    </a:spcAft>
                    <a:buClrTx/>
                    <a:buSzTx/>
                    <a:buFontTx/>
                    <a:buNone/>
                    <a:tabLst/>
                    <a:defRPr/>
                  </a:pPr>
                  <a:r>
                    <a:rPr lang="en-GB" sz="2300" b="1" kern="0" dirty="0">
                      <a:solidFill>
                        <a:srgbClr val="000000"/>
                      </a:solidFill>
                      <a:latin typeface="Tahoma" panose="020B0604030504040204" pitchFamily="34" charset="0"/>
                      <a:ea typeface="Tahoma" panose="020B0604030504040204" pitchFamily="34" charset="0"/>
                      <a:cs typeface="Tahoma" panose="020B0604030504040204" pitchFamily="34" charset="0"/>
                      <a:sym typeface="Helvetica Light"/>
                    </a:rPr>
                    <a:t>Learning Environments</a:t>
                  </a:r>
                  <a:endParaRPr kumimoji="0" lang="en-GB" sz="2300" b="1" i="0" u="none" strike="noStrike" kern="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Helvetica Light"/>
                  </a:endParaRPr>
                </a:p>
                <a:p>
                  <a:pPr marL="0" marR="0" lvl="0" indent="0" algn="ctr" defTabSz="584200" rtl="0" eaLnBrk="1" fontAlgn="auto" latinLnBrk="0" hangingPunct="0">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Montserrat" panose="020B0604020202020204" charset="0"/>
                    <a:sym typeface="Helvetica Light"/>
                  </a:endParaRPr>
                </a:p>
                <a:p>
                  <a:pPr marL="0" marR="0" lvl="0" indent="0" algn="ctr" defTabSz="584200" rtl="0" eaLnBrk="1" fontAlgn="auto" latinLnBrk="0" hangingPunct="0">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Montserrat" panose="020B0604020202020204" charset="0"/>
                    <a:sym typeface="Helvetica Light"/>
                  </a:endParaRPr>
                </a:p>
                <a:p>
                  <a:pPr marL="0" marR="0" lvl="0" indent="0" algn="ctr" defTabSz="584200" rtl="0" eaLnBrk="1" fontAlgn="auto" latinLnBrk="0" hangingPunct="0">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Montserrat" panose="020B0604020202020204" charset="0"/>
                    <a:sym typeface="Helvetica Light"/>
                  </a:endParaRPr>
                </a:p>
              </p:txBody>
            </p:sp>
          </p:grpSp>
          <p:pic>
            <p:nvPicPr>
              <p:cNvPr id="92" name="Picture 91">
                <a:extLst>
                  <a:ext uri="{FF2B5EF4-FFF2-40B4-BE49-F238E27FC236}">
                    <a16:creationId xmlns:a16="http://schemas.microsoft.com/office/drawing/2014/main" id="{ADB22302-D7A2-421F-86ED-A0EFC0D1E01C}"/>
                  </a:ext>
                </a:extLst>
              </p:cNvPr>
              <p:cNvPicPr>
                <a:picLocks noChangeAspect="1"/>
              </p:cNvPicPr>
              <p:nvPr/>
            </p:nvPicPr>
            <p:blipFill>
              <a:blip r:embed="rId13"/>
              <a:stretch>
                <a:fillRect/>
              </a:stretch>
            </p:blipFill>
            <p:spPr>
              <a:xfrm>
                <a:off x="6563671" y="2729862"/>
                <a:ext cx="832003" cy="832003"/>
              </a:xfrm>
              <a:prstGeom prst="rect">
                <a:avLst/>
              </a:prstGeom>
            </p:spPr>
          </p:pic>
        </p:grpSp>
        <p:sp>
          <p:nvSpPr>
            <p:cNvPr id="93" name="Rectangle: Rounded Corners 92">
              <a:extLst>
                <a:ext uri="{FF2B5EF4-FFF2-40B4-BE49-F238E27FC236}">
                  <a16:creationId xmlns:a16="http://schemas.microsoft.com/office/drawing/2014/main" id="{B24AC7AF-C78E-4DB9-9351-15BA3B3D77D3}"/>
                </a:ext>
              </a:extLst>
            </p:cNvPr>
            <p:cNvSpPr/>
            <p:nvPr/>
          </p:nvSpPr>
          <p:spPr>
            <a:xfrm>
              <a:off x="1720526" y="2692351"/>
              <a:ext cx="14967274" cy="6548964"/>
            </a:xfrm>
            <a:prstGeom prst="roundRect">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1" name="Group 20">
            <a:extLst>
              <a:ext uri="{FF2B5EF4-FFF2-40B4-BE49-F238E27FC236}">
                <a16:creationId xmlns:a16="http://schemas.microsoft.com/office/drawing/2014/main" id="{E12C1ACD-F6CB-45B6-95D1-1FE8ED24C009}"/>
              </a:ext>
            </a:extLst>
          </p:cNvPr>
          <p:cNvGrpSpPr/>
          <p:nvPr/>
        </p:nvGrpSpPr>
        <p:grpSpPr>
          <a:xfrm>
            <a:off x="1955152" y="3627158"/>
            <a:ext cx="4674247" cy="2224031"/>
            <a:chOff x="1955152" y="3627158"/>
            <a:chExt cx="4674247" cy="2224031"/>
          </a:xfrm>
        </p:grpSpPr>
        <p:grpSp>
          <p:nvGrpSpPr>
            <p:cNvPr id="15" name="Group 14">
              <a:extLst>
                <a:ext uri="{FF2B5EF4-FFF2-40B4-BE49-F238E27FC236}">
                  <a16:creationId xmlns:a16="http://schemas.microsoft.com/office/drawing/2014/main" id="{3F10B2EE-8DF9-443C-9E1A-B65CD3BA960D}"/>
                </a:ext>
              </a:extLst>
            </p:cNvPr>
            <p:cNvGrpSpPr/>
            <p:nvPr/>
          </p:nvGrpSpPr>
          <p:grpSpPr>
            <a:xfrm>
              <a:off x="1955152" y="3627158"/>
              <a:ext cx="4674247" cy="2224031"/>
              <a:chOff x="1955152" y="3627158"/>
              <a:chExt cx="4674247" cy="2224031"/>
            </a:xfrm>
          </p:grpSpPr>
          <p:pic>
            <p:nvPicPr>
              <p:cNvPr id="160" name="Picture 159">
                <a:extLst>
                  <a:ext uri="{FF2B5EF4-FFF2-40B4-BE49-F238E27FC236}">
                    <a16:creationId xmlns:a16="http://schemas.microsoft.com/office/drawing/2014/main" id="{7672A59E-AD33-4B06-9667-66A91A5D14E2}"/>
                  </a:ext>
                </a:extLst>
              </p:cNvPr>
              <p:cNvPicPr>
                <a:picLocks noChangeAspect="1"/>
              </p:cNvPicPr>
              <p:nvPr/>
            </p:nvPicPr>
            <p:blipFill>
              <a:blip r:embed="rId14"/>
              <a:stretch>
                <a:fillRect/>
              </a:stretch>
            </p:blipFill>
            <p:spPr>
              <a:xfrm>
                <a:off x="4020734" y="3724111"/>
                <a:ext cx="975819" cy="885972"/>
              </a:xfrm>
              <a:prstGeom prst="rect">
                <a:avLst/>
              </a:prstGeom>
            </p:spPr>
          </p:pic>
          <p:grpSp>
            <p:nvGrpSpPr>
              <p:cNvPr id="153" name="Group 152">
                <a:extLst>
                  <a:ext uri="{FF2B5EF4-FFF2-40B4-BE49-F238E27FC236}">
                    <a16:creationId xmlns:a16="http://schemas.microsoft.com/office/drawing/2014/main" id="{3167B5A3-E5B6-4D44-97C7-F2DEDEB8D486}"/>
                  </a:ext>
                </a:extLst>
              </p:cNvPr>
              <p:cNvGrpSpPr/>
              <p:nvPr/>
            </p:nvGrpSpPr>
            <p:grpSpPr>
              <a:xfrm>
                <a:off x="1955152" y="3627158"/>
                <a:ext cx="4674247" cy="2224031"/>
                <a:chOff x="3886200" y="3141153"/>
                <a:chExt cx="2935716" cy="1709475"/>
              </a:xfrm>
            </p:grpSpPr>
            <p:sp>
              <p:nvSpPr>
                <p:cNvPr id="155" name="TextBox 12">
                  <a:extLst>
                    <a:ext uri="{FF2B5EF4-FFF2-40B4-BE49-F238E27FC236}">
                      <a16:creationId xmlns:a16="http://schemas.microsoft.com/office/drawing/2014/main" id="{4681DDB7-8053-4242-8693-5A5A530709B2}"/>
                    </a:ext>
                  </a:extLst>
                </p:cNvPr>
                <p:cNvSpPr txBox="1">
                  <a:spLocks noChangeArrowheads="1"/>
                </p:cNvSpPr>
                <p:nvPr/>
              </p:nvSpPr>
              <p:spPr bwMode="auto">
                <a:xfrm>
                  <a:off x="3925205" y="3924300"/>
                  <a:ext cx="2896711" cy="898961"/>
                </a:xfrm>
                <a:prstGeom prst="rect">
                  <a:avLst/>
                </a:prstGeom>
                <a:noFill/>
                <a:ln w="12700">
                  <a:noFill/>
                  <a:prstDash val="solid"/>
                  <a:miter lim="800000"/>
                  <a:headEnd/>
                  <a:tailEnd/>
                </a:ln>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449263" marR="0" lvl="0" indent="-271463" algn="ctr" defTabSz="914400" rtl="0" eaLnBrk="0" fontAlgn="base" latinLnBrk="0" hangingPunct="1">
                    <a:lnSpc>
                      <a:spcPct val="100000"/>
                    </a:lnSpc>
                    <a:spcBef>
                      <a:spcPct val="0"/>
                    </a:spcBef>
                    <a:spcAft>
                      <a:spcPct val="0"/>
                    </a:spcAft>
                    <a:buClrTx/>
                    <a:buSzTx/>
                    <a:buFont typeface="Arial" panose="020B0604020202020204" pitchFamily="34" charset="0"/>
                    <a:buNone/>
                    <a:tabLst/>
                    <a:defRPr/>
                  </a:pPr>
                  <a:r>
                    <a:rPr lang="en-GB" sz="1400" b="1" dirty="0">
                      <a:solidFill>
                        <a:prstClr val="black"/>
                      </a:solidFill>
                      <a:latin typeface="Tahoma" panose="020B0604030504040204" pitchFamily="34" charset="0"/>
                      <a:ea typeface="Tahoma" panose="020B0604030504040204" pitchFamily="34" charset="0"/>
                      <a:cs typeface="Tahoma" panose="020B0604030504040204" pitchFamily="34" charset="0"/>
                      <a:sym typeface="Helvetica Light"/>
                    </a:rPr>
                    <a:t>The </a:t>
                  </a:r>
                  <a:r>
                    <a:rPr lang="en-GB" sz="1400" b="1" dirty="0" err="1">
                      <a:solidFill>
                        <a:prstClr val="black"/>
                      </a:solidFill>
                      <a:latin typeface="Tahoma" panose="020B0604030504040204" pitchFamily="34" charset="0"/>
                      <a:ea typeface="Tahoma" panose="020B0604030504040204" pitchFamily="34" charset="0"/>
                      <a:cs typeface="Tahoma" panose="020B0604030504040204" pitchFamily="34" charset="0"/>
                      <a:sym typeface="Helvetica Light"/>
                    </a:rPr>
                    <a:t>FAWrient</a:t>
                  </a:r>
                  <a:r>
                    <a:rPr lang="en-GB" sz="1400" b="1" dirty="0">
                      <a:solidFill>
                        <a:prstClr val="black"/>
                      </a:solidFill>
                      <a:latin typeface="Tahoma" panose="020B0604030504040204" pitchFamily="34" charset="0"/>
                      <a:ea typeface="Tahoma" panose="020B0604030504040204" pitchFamily="34" charset="0"/>
                      <a:cs typeface="Tahoma" panose="020B0604030504040204" pitchFamily="34" charset="0"/>
                      <a:sym typeface="Helvetica Light"/>
                    </a:rPr>
                    <a:t> Express</a:t>
                  </a:r>
                </a:p>
                <a:p>
                  <a:pPr marR="0" lvl="0" algn="just" defTabSz="914400" rtl="0" eaLnBrk="0" fontAlgn="base" latinLnBrk="0" hangingPunct="1">
                    <a:lnSpc>
                      <a:spcPct val="100000"/>
                    </a:lnSpc>
                    <a:spcBef>
                      <a:spcPct val="0"/>
                    </a:spcBef>
                    <a:spcAft>
                      <a:spcPct val="0"/>
                    </a:spcAft>
                    <a:buClrTx/>
                    <a:buSzTx/>
                    <a:buFont typeface="Arial" panose="020B0604020202020204" pitchFamily="34" charset="0"/>
                    <a:buNone/>
                    <a:tabLst/>
                    <a:defRPr/>
                  </a:pPr>
                  <a:r>
                    <a:rPr lang="en-GB" sz="1400" i="0" dirty="0">
                      <a:effectLst/>
                      <a:latin typeface="Tahoma" panose="020B0604030504040204" pitchFamily="34" charset="0"/>
                      <a:ea typeface="Tahoma" panose="020B0604030504040204" pitchFamily="34" charset="0"/>
                      <a:cs typeface="Tahoma" panose="020B0604030504040204" pitchFamily="34" charset="0"/>
                      <a:sym typeface="Helvetica Light"/>
                    </a:rPr>
                    <a:t>Our pioneering hospitality training academy, where our pupils will acquire ‘industry ready’ </a:t>
                  </a:r>
                  <a:r>
                    <a:rPr lang="en-GB" sz="1400" b="0" i="0" dirty="0">
                      <a:effectLst/>
                      <a:latin typeface="Tahoma" panose="020B0604030504040204" pitchFamily="34" charset="0"/>
                      <a:ea typeface="Tahoma" panose="020B0604030504040204" pitchFamily="34" charset="0"/>
                      <a:cs typeface="Tahoma" panose="020B0604030504040204" pitchFamily="34" charset="0"/>
                    </a:rPr>
                    <a:t>tools, know-how and experiences, to help improve their chances of finding employment and the key life skills they need to thrive</a:t>
                  </a:r>
                  <a:endParaRPr kumimoji="0" lang="en-GB" sz="1400" i="0" u="none" strike="noStrike" kern="1200" cap="none" spc="0" normalizeH="0" baseline="0" noProof="0" dirty="0">
                    <a:ln>
                      <a:noFill/>
                    </a:ln>
                    <a:effectLst/>
                    <a:uLnTx/>
                    <a:uFillTx/>
                    <a:latin typeface="Tahoma" panose="020B0604030504040204" pitchFamily="34" charset="0"/>
                    <a:ea typeface="Tahoma" panose="020B0604030504040204" pitchFamily="34" charset="0"/>
                    <a:cs typeface="Tahoma" panose="020B0604030504040204" pitchFamily="34" charset="0"/>
                    <a:sym typeface="Helvetica Light"/>
                  </a:endParaRPr>
                </a:p>
              </p:txBody>
            </p:sp>
            <p:sp>
              <p:nvSpPr>
                <p:cNvPr id="156" name="Rectangle: Rounded Corners 155">
                  <a:extLst>
                    <a:ext uri="{FF2B5EF4-FFF2-40B4-BE49-F238E27FC236}">
                      <a16:creationId xmlns:a16="http://schemas.microsoft.com/office/drawing/2014/main" id="{3B297B1B-2B58-426D-B948-B1A55E0B4C22}"/>
                    </a:ext>
                  </a:extLst>
                </p:cNvPr>
                <p:cNvSpPr/>
                <p:nvPr/>
              </p:nvSpPr>
              <p:spPr>
                <a:xfrm>
                  <a:off x="3886200" y="3141153"/>
                  <a:ext cx="2935623" cy="1709475"/>
                </a:xfrm>
                <a:prstGeom prst="roundRect">
                  <a:avLst/>
                </a:prstGeom>
                <a:noFill/>
                <a:ln>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pic>
          <p:nvPicPr>
            <p:cNvPr id="2050" name="Picture 2" descr="Costa Coffee and Panasonic lend help to Maidstone special school's bid to  transform train carriage into community café">
              <a:extLst>
                <a:ext uri="{FF2B5EF4-FFF2-40B4-BE49-F238E27FC236}">
                  <a16:creationId xmlns:a16="http://schemas.microsoft.com/office/drawing/2014/main" id="{A6C6A96C-E823-49DB-BFD9-E6B1ECC1E27B}"/>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2310601" y="3771245"/>
              <a:ext cx="1460741" cy="93793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4" name="Group 23">
            <a:extLst>
              <a:ext uri="{FF2B5EF4-FFF2-40B4-BE49-F238E27FC236}">
                <a16:creationId xmlns:a16="http://schemas.microsoft.com/office/drawing/2014/main" id="{4DF783A9-5357-469F-8394-5CF4D882ECC2}"/>
              </a:ext>
            </a:extLst>
          </p:cNvPr>
          <p:cNvGrpSpPr/>
          <p:nvPr/>
        </p:nvGrpSpPr>
        <p:grpSpPr>
          <a:xfrm>
            <a:off x="1630703" y="5783603"/>
            <a:ext cx="3792651" cy="2902379"/>
            <a:chOff x="1630703" y="5783603"/>
            <a:chExt cx="3792651" cy="2902379"/>
          </a:xfrm>
        </p:grpSpPr>
        <p:grpSp>
          <p:nvGrpSpPr>
            <p:cNvPr id="26" name="Group 25">
              <a:extLst>
                <a:ext uri="{FF2B5EF4-FFF2-40B4-BE49-F238E27FC236}">
                  <a16:creationId xmlns:a16="http://schemas.microsoft.com/office/drawing/2014/main" id="{5A6A9B21-D555-477B-85B9-A95DA8573C06}"/>
                </a:ext>
              </a:extLst>
            </p:cNvPr>
            <p:cNvGrpSpPr/>
            <p:nvPr/>
          </p:nvGrpSpPr>
          <p:grpSpPr>
            <a:xfrm>
              <a:off x="1951527" y="6496855"/>
              <a:ext cx="3471827" cy="2189127"/>
              <a:chOff x="1951527" y="6496855"/>
              <a:chExt cx="3471827" cy="2189127"/>
            </a:xfrm>
          </p:grpSpPr>
          <p:pic>
            <p:nvPicPr>
              <p:cNvPr id="197" name="Picture 196">
                <a:extLst>
                  <a:ext uri="{FF2B5EF4-FFF2-40B4-BE49-F238E27FC236}">
                    <a16:creationId xmlns:a16="http://schemas.microsoft.com/office/drawing/2014/main" id="{D4FAA942-A79E-4208-A16C-26246F8FFE34}"/>
                  </a:ext>
                </a:extLst>
              </p:cNvPr>
              <p:cNvPicPr>
                <a:picLocks noChangeAspect="1"/>
              </p:cNvPicPr>
              <p:nvPr/>
            </p:nvPicPr>
            <p:blipFill>
              <a:blip r:embed="rId16"/>
              <a:stretch>
                <a:fillRect/>
              </a:stretch>
            </p:blipFill>
            <p:spPr>
              <a:xfrm>
                <a:off x="4039568" y="6632886"/>
                <a:ext cx="1065832" cy="799374"/>
              </a:xfrm>
              <a:prstGeom prst="rect">
                <a:avLst/>
              </a:prstGeom>
            </p:spPr>
          </p:pic>
          <p:grpSp>
            <p:nvGrpSpPr>
              <p:cNvPr id="164" name="Group 163">
                <a:extLst>
                  <a:ext uri="{FF2B5EF4-FFF2-40B4-BE49-F238E27FC236}">
                    <a16:creationId xmlns:a16="http://schemas.microsoft.com/office/drawing/2014/main" id="{780C020B-033A-4DD7-9F81-CAF016E36A30}"/>
                  </a:ext>
                </a:extLst>
              </p:cNvPr>
              <p:cNvGrpSpPr/>
              <p:nvPr/>
            </p:nvGrpSpPr>
            <p:grpSpPr>
              <a:xfrm>
                <a:off x="1951527" y="6496855"/>
                <a:ext cx="3471827" cy="2189127"/>
                <a:chOff x="3886199" y="3141153"/>
                <a:chExt cx="2975263" cy="1709475"/>
              </a:xfrm>
            </p:grpSpPr>
            <p:sp>
              <p:nvSpPr>
                <p:cNvPr id="165" name="TextBox 12">
                  <a:extLst>
                    <a:ext uri="{FF2B5EF4-FFF2-40B4-BE49-F238E27FC236}">
                      <a16:creationId xmlns:a16="http://schemas.microsoft.com/office/drawing/2014/main" id="{C19B655D-8616-4CA6-B37D-C9DBEB4F9D16}"/>
                    </a:ext>
                  </a:extLst>
                </p:cNvPr>
                <p:cNvSpPr txBox="1">
                  <a:spLocks noChangeArrowheads="1"/>
                </p:cNvSpPr>
                <p:nvPr/>
              </p:nvSpPr>
              <p:spPr bwMode="auto">
                <a:xfrm>
                  <a:off x="3886199" y="3924300"/>
                  <a:ext cx="2975263" cy="576818"/>
                </a:xfrm>
                <a:prstGeom prst="rect">
                  <a:avLst/>
                </a:prstGeom>
                <a:noFill/>
                <a:ln w="12700">
                  <a:noFill/>
                  <a:prstDash val="solid"/>
                  <a:miter lim="800000"/>
                  <a:headEnd/>
                  <a:tailEnd/>
                </a:ln>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449263" marR="0" lvl="0" indent="-271463" algn="ctr" defTabSz="914400" rtl="0" eaLnBrk="0" fontAlgn="base" latinLnBrk="0" hangingPunct="1">
                    <a:lnSpc>
                      <a:spcPct val="100000"/>
                    </a:lnSpc>
                    <a:spcBef>
                      <a:spcPct val="0"/>
                    </a:spcBef>
                    <a:spcAft>
                      <a:spcPct val="0"/>
                    </a:spcAft>
                    <a:buClrTx/>
                    <a:buSzTx/>
                    <a:buFont typeface="Arial" panose="020B0604020202020204" pitchFamily="34" charset="0"/>
                    <a:buNone/>
                    <a:tabLst/>
                    <a:defRPr/>
                  </a:pPr>
                  <a:r>
                    <a:rPr lang="en-GB" sz="1400" b="1" dirty="0">
                      <a:solidFill>
                        <a:prstClr val="black"/>
                      </a:solidFill>
                      <a:latin typeface="Tahoma" panose="020B0604030504040204" pitchFamily="34" charset="0"/>
                      <a:ea typeface="Tahoma" panose="020B0604030504040204" pitchFamily="34" charset="0"/>
                      <a:cs typeface="Tahoma" panose="020B0604030504040204" pitchFamily="34" charset="0"/>
                      <a:sym typeface="Helvetica Light"/>
                    </a:rPr>
                    <a:t>The 7FAW7</a:t>
                  </a:r>
                </a:p>
                <a:p>
                  <a:pPr marR="0" lvl="0" algn="just" defTabSz="914400" rtl="0" eaLnBrk="0" fontAlgn="base" latinLnBrk="0" hangingPunct="1">
                    <a:lnSpc>
                      <a:spcPct val="100000"/>
                    </a:lnSpc>
                    <a:spcBef>
                      <a:spcPct val="0"/>
                    </a:spcBef>
                    <a:spcAft>
                      <a:spcPct val="0"/>
                    </a:spcAft>
                    <a:buClrTx/>
                    <a:buSzTx/>
                    <a:buFont typeface="Arial" panose="020B0604020202020204" pitchFamily="34" charset="0"/>
                    <a:buNone/>
                    <a:tabLst/>
                    <a:defRPr/>
                  </a:pPr>
                  <a:r>
                    <a:rPr lang="en-GB" sz="1400" i="0" dirty="0">
                      <a:solidFill>
                        <a:prstClr val="black"/>
                      </a:solidFill>
                      <a:effectLst/>
                      <a:latin typeface="Tahoma" panose="020B0604030504040204" pitchFamily="34" charset="0"/>
                      <a:ea typeface="Tahoma" panose="020B0604030504040204" pitchFamily="34" charset="0"/>
                      <a:cs typeface="Tahoma" panose="020B0604030504040204" pitchFamily="34" charset="0"/>
                      <a:sym typeface="Helvetica Light"/>
                    </a:rPr>
                    <a:t>Our new library, housed in the cockpit and fuselage of an aeroplane!</a:t>
                  </a:r>
                  <a:endParaRPr kumimoji="0" lang="en-GB" sz="140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Helvetica Light"/>
                  </a:endParaRPr>
                </a:p>
              </p:txBody>
            </p:sp>
            <p:sp>
              <p:nvSpPr>
                <p:cNvPr id="166" name="Rectangle: Rounded Corners 165">
                  <a:extLst>
                    <a:ext uri="{FF2B5EF4-FFF2-40B4-BE49-F238E27FC236}">
                      <a16:creationId xmlns:a16="http://schemas.microsoft.com/office/drawing/2014/main" id="{14722131-8F73-456C-93C0-FFA296BEC488}"/>
                    </a:ext>
                  </a:extLst>
                </p:cNvPr>
                <p:cNvSpPr/>
                <p:nvPr/>
              </p:nvSpPr>
              <p:spPr>
                <a:xfrm>
                  <a:off x="3886200" y="3141153"/>
                  <a:ext cx="2935623" cy="1709475"/>
                </a:xfrm>
                <a:prstGeom prst="roundRect">
                  <a:avLst/>
                </a:prstGeom>
                <a:noFill/>
                <a:ln>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pic>
          <p:nvPicPr>
            <p:cNvPr id="23" name="Picture 22" descr="A logo with text and a hat and plane&#10;&#10;Description automatically generated">
              <a:extLst>
                <a:ext uri="{FF2B5EF4-FFF2-40B4-BE49-F238E27FC236}">
                  <a16:creationId xmlns:a16="http://schemas.microsoft.com/office/drawing/2014/main" id="{17591B3E-A887-4153-B6F5-18F734132D52}"/>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630703" y="5783603"/>
              <a:ext cx="2788897" cy="2788897"/>
            </a:xfrm>
            <a:prstGeom prst="rect">
              <a:avLst/>
            </a:prstGeom>
          </p:spPr>
        </p:pic>
      </p:grpSp>
    </p:spTree>
    <p:extLst>
      <p:ext uri="{BB962C8B-B14F-4D97-AF65-F5344CB8AC3E}">
        <p14:creationId xmlns:p14="http://schemas.microsoft.com/office/powerpoint/2010/main" val="1286586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3810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3053" t="-3076" r="-3076" b="-3053"/>
            </a:stretch>
          </a:blipFill>
        </p:spPr>
        <p:txBody>
          <a:bodyPr/>
          <a:lstStyle/>
          <a:p>
            <a:endParaRPr lang="en-GB"/>
          </a:p>
        </p:txBody>
      </p:sp>
      <p:sp>
        <p:nvSpPr>
          <p:cNvPr id="3" name="TextBox 3"/>
          <p:cNvSpPr txBox="1"/>
          <p:nvPr/>
        </p:nvSpPr>
        <p:spPr>
          <a:xfrm>
            <a:off x="0" y="382959"/>
            <a:ext cx="18288000" cy="1126847"/>
          </a:xfrm>
          <a:prstGeom prst="rect">
            <a:avLst/>
          </a:prstGeom>
        </p:spPr>
        <p:txBody>
          <a:bodyPr lIns="0" tIns="0" rIns="0" bIns="0" rtlCol="0" anchor="t">
            <a:spAutoFit/>
          </a:bodyPr>
          <a:lstStyle/>
          <a:p>
            <a:pPr algn="ctr">
              <a:lnSpc>
                <a:spcPts val="9799"/>
              </a:lnSpc>
            </a:pPr>
            <a:r>
              <a:rPr lang="en-US" sz="6999" dirty="0">
                <a:solidFill>
                  <a:srgbClr val="000000"/>
                </a:solidFill>
                <a:latin typeface="Tahoma Bold"/>
              </a:rPr>
              <a:t>Innovation</a:t>
            </a:r>
          </a:p>
        </p:txBody>
      </p:sp>
      <p:grpSp>
        <p:nvGrpSpPr>
          <p:cNvPr id="4" name="Group 4"/>
          <p:cNvGrpSpPr/>
          <p:nvPr/>
        </p:nvGrpSpPr>
        <p:grpSpPr>
          <a:xfrm>
            <a:off x="11572013" y="9353567"/>
            <a:ext cx="6857916" cy="718383"/>
            <a:chOff x="0" y="0"/>
            <a:chExt cx="1806200" cy="189204"/>
          </a:xfrm>
        </p:grpSpPr>
        <p:sp>
          <p:nvSpPr>
            <p:cNvPr id="5" name="Freeform 5"/>
            <p:cNvSpPr/>
            <p:nvPr/>
          </p:nvSpPr>
          <p:spPr>
            <a:xfrm>
              <a:off x="0" y="0"/>
              <a:ext cx="1806200" cy="189204"/>
            </a:xfrm>
            <a:custGeom>
              <a:avLst/>
              <a:gdLst/>
              <a:ahLst/>
              <a:cxnLst/>
              <a:rect l="l" t="t" r="r" b="b"/>
              <a:pathLst>
                <a:path w="1806200" h="189204">
                  <a:moveTo>
                    <a:pt x="0" y="0"/>
                  </a:moveTo>
                  <a:lnTo>
                    <a:pt x="1806200" y="0"/>
                  </a:lnTo>
                  <a:lnTo>
                    <a:pt x="1806200" y="189204"/>
                  </a:lnTo>
                  <a:lnTo>
                    <a:pt x="0" y="189204"/>
                  </a:lnTo>
                  <a:close/>
                </a:path>
              </a:pathLst>
            </a:custGeom>
            <a:solidFill>
              <a:srgbClr val="1B7046"/>
            </a:solidFill>
          </p:spPr>
          <p:txBody>
            <a:bodyPr/>
            <a:lstStyle/>
            <a:p>
              <a:endParaRPr lang="en-GB"/>
            </a:p>
          </p:txBody>
        </p:sp>
        <p:sp>
          <p:nvSpPr>
            <p:cNvPr id="6" name="TextBox 6"/>
            <p:cNvSpPr txBox="1"/>
            <p:nvPr/>
          </p:nvSpPr>
          <p:spPr>
            <a:xfrm>
              <a:off x="0" y="-47625"/>
              <a:ext cx="812800" cy="860425"/>
            </a:xfrm>
            <a:prstGeom prst="rect">
              <a:avLst/>
            </a:prstGeom>
          </p:spPr>
          <p:txBody>
            <a:bodyPr lIns="50800" tIns="50800" rIns="50800" bIns="50800" rtlCol="0" anchor="ctr"/>
            <a:lstStyle/>
            <a:p>
              <a:pPr algn="ctr">
                <a:lnSpc>
                  <a:spcPts val="3499"/>
                </a:lnSpc>
              </a:pPr>
              <a:endParaRPr/>
            </a:p>
          </p:txBody>
        </p:sp>
      </p:grpSp>
      <p:sp>
        <p:nvSpPr>
          <p:cNvPr id="7" name="TextBox 7"/>
          <p:cNvSpPr txBox="1"/>
          <p:nvPr/>
        </p:nvSpPr>
        <p:spPr>
          <a:xfrm>
            <a:off x="11572013" y="9397924"/>
            <a:ext cx="6715987" cy="537696"/>
          </a:xfrm>
          <a:prstGeom prst="rect">
            <a:avLst/>
          </a:prstGeom>
        </p:spPr>
        <p:txBody>
          <a:bodyPr lIns="0" tIns="0" rIns="0" bIns="0" rtlCol="0" anchor="t">
            <a:spAutoFit/>
          </a:bodyPr>
          <a:lstStyle/>
          <a:p>
            <a:pPr algn="ctr">
              <a:lnSpc>
                <a:spcPts val="4480"/>
              </a:lnSpc>
            </a:pPr>
            <a:r>
              <a:rPr lang="en-US" sz="3200">
                <a:solidFill>
                  <a:srgbClr val="FCFEFF"/>
                </a:solidFill>
                <a:latin typeface="Tahoma"/>
              </a:rPr>
              <a:t>IQM National Inclusion Conference</a:t>
            </a:r>
          </a:p>
        </p:txBody>
      </p:sp>
      <p:grpSp>
        <p:nvGrpSpPr>
          <p:cNvPr id="9" name="Group 8">
            <a:extLst>
              <a:ext uri="{FF2B5EF4-FFF2-40B4-BE49-F238E27FC236}">
                <a16:creationId xmlns:a16="http://schemas.microsoft.com/office/drawing/2014/main" id="{4DE03FCE-2E21-4A55-AE2A-70AC4F4A07F1}"/>
              </a:ext>
            </a:extLst>
          </p:cNvPr>
          <p:cNvGrpSpPr/>
          <p:nvPr/>
        </p:nvGrpSpPr>
        <p:grpSpPr>
          <a:xfrm>
            <a:off x="457200" y="9372022"/>
            <a:ext cx="2001693" cy="681471"/>
            <a:chOff x="0" y="0"/>
            <a:chExt cx="2525396" cy="769620"/>
          </a:xfrm>
        </p:grpSpPr>
        <p:pic>
          <p:nvPicPr>
            <p:cNvPr id="10" name="Picture 9" descr="Logo&#10;&#10;Description automatically generated">
              <a:extLst>
                <a:ext uri="{FF2B5EF4-FFF2-40B4-BE49-F238E27FC236}">
                  <a16:creationId xmlns:a16="http://schemas.microsoft.com/office/drawing/2014/main" id="{2CCB6494-D8DD-4A4A-8BE2-0B5D306B17FF}"/>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2800" y="6350"/>
              <a:ext cx="781050" cy="763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Shape, arrow&#10;&#10;Description automatically generated">
              <a:extLst>
                <a:ext uri="{FF2B5EF4-FFF2-40B4-BE49-F238E27FC236}">
                  <a16:creationId xmlns:a16="http://schemas.microsoft.com/office/drawing/2014/main" id="{D0E5E571-C806-4FF5-9598-8C502BB00FA5}"/>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0"/>
              <a:ext cx="728345" cy="763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descr="Text, logo&#10;&#10;Description automatically generated">
              <a:extLst>
                <a:ext uri="{FF2B5EF4-FFF2-40B4-BE49-F238E27FC236}">
                  <a16:creationId xmlns:a16="http://schemas.microsoft.com/office/drawing/2014/main" id="{467C93E3-95B0-4016-ACC5-3C3FB309E74D}"/>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638301" y="19049"/>
              <a:ext cx="887095" cy="750571"/>
            </a:xfrm>
            <a:prstGeom prst="rect">
              <a:avLst/>
            </a:prstGeom>
            <a:noFill/>
            <a:ln>
              <a:noFill/>
            </a:ln>
          </p:spPr>
        </p:pic>
      </p:grpSp>
      <p:grpSp>
        <p:nvGrpSpPr>
          <p:cNvPr id="146" name="Group 145">
            <a:extLst>
              <a:ext uri="{FF2B5EF4-FFF2-40B4-BE49-F238E27FC236}">
                <a16:creationId xmlns:a16="http://schemas.microsoft.com/office/drawing/2014/main" id="{5990305C-0872-4CC8-A3BE-48ECC08A73AE}"/>
              </a:ext>
            </a:extLst>
          </p:cNvPr>
          <p:cNvGrpSpPr/>
          <p:nvPr/>
        </p:nvGrpSpPr>
        <p:grpSpPr>
          <a:xfrm>
            <a:off x="1676400" y="1494083"/>
            <a:ext cx="14967274" cy="1084923"/>
            <a:chOff x="1676400" y="1494083"/>
            <a:chExt cx="14967274" cy="1084923"/>
          </a:xfrm>
        </p:grpSpPr>
        <p:grpSp>
          <p:nvGrpSpPr>
            <p:cNvPr id="14" name="Group 13">
              <a:extLst>
                <a:ext uri="{FF2B5EF4-FFF2-40B4-BE49-F238E27FC236}">
                  <a16:creationId xmlns:a16="http://schemas.microsoft.com/office/drawing/2014/main" id="{64796479-CB50-44F9-840A-6D0E767A67E9}"/>
                </a:ext>
              </a:extLst>
            </p:cNvPr>
            <p:cNvGrpSpPr/>
            <p:nvPr/>
          </p:nvGrpSpPr>
          <p:grpSpPr>
            <a:xfrm>
              <a:off x="1676400" y="1494083"/>
              <a:ext cx="14967274" cy="1084923"/>
              <a:chOff x="-466145" y="2472198"/>
              <a:chExt cx="13020205" cy="2070073"/>
            </a:xfrm>
          </p:grpSpPr>
          <p:sp>
            <p:nvSpPr>
              <p:cNvPr id="16" name="Rounded Rectangle 8">
                <a:extLst>
                  <a:ext uri="{FF2B5EF4-FFF2-40B4-BE49-F238E27FC236}">
                    <a16:creationId xmlns:a16="http://schemas.microsoft.com/office/drawing/2014/main" id="{D726D7F8-25C5-424C-8802-36AE8527174A}"/>
                  </a:ext>
                </a:extLst>
              </p:cNvPr>
              <p:cNvSpPr/>
              <p:nvPr/>
            </p:nvSpPr>
            <p:spPr>
              <a:xfrm>
                <a:off x="-466145" y="2472198"/>
                <a:ext cx="13020205" cy="2070073"/>
              </a:xfrm>
              <a:prstGeom prst="round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16156" hangingPunct="0">
                  <a:defRPr/>
                </a:pPr>
                <a:endParaRPr lang="en-GB" sz="3797" kern="0">
                  <a:solidFill>
                    <a:prstClr val="white"/>
                  </a:solidFill>
                  <a:latin typeface="Calibri"/>
                  <a:sym typeface="Helvetica Light"/>
                </a:endParaRPr>
              </a:p>
            </p:txBody>
          </p:sp>
          <p:sp>
            <p:nvSpPr>
              <p:cNvPr id="17" name="TextBox 16">
                <a:extLst>
                  <a:ext uri="{FF2B5EF4-FFF2-40B4-BE49-F238E27FC236}">
                    <a16:creationId xmlns:a16="http://schemas.microsoft.com/office/drawing/2014/main" id="{37239D51-490A-463C-9EBD-DE4E7A1B40A1}"/>
                  </a:ext>
                </a:extLst>
              </p:cNvPr>
              <p:cNvSpPr txBox="1"/>
              <p:nvPr/>
            </p:nvSpPr>
            <p:spPr>
              <a:xfrm>
                <a:off x="818483" y="2558084"/>
                <a:ext cx="11630904" cy="1526847"/>
              </a:xfrm>
              <a:prstGeom prst="rect">
                <a:avLst/>
              </a:prstGeom>
              <a:noFill/>
            </p:spPr>
            <p:txBody>
              <a:bodyPr wrap="square" rtlCol="0">
                <a:spAutoFit/>
              </a:bodyPr>
              <a:lstStyle/>
              <a:p>
                <a:pPr algn="just" defTabSz="616156" hangingPunct="0">
                  <a:defRPr/>
                </a:pPr>
                <a:r>
                  <a:rPr lang="en-GB" sz="2300" kern="0" dirty="0">
                    <a:latin typeface="Tahoma" panose="020B0604030504040204" pitchFamily="34" charset="0"/>
                    <a:ea typeface="Tahoma" panose="020B0604030504040204" pitchFamily="34" charset="0"/>
                    <a:cs typeface="Tahoma" panose="020B0604030504040204" pitchFamily="34" charset="0"/>
                    <a:sym typeface="Helvetica Light"/>
                  </a:rPr>
                  <a:t>We embrace </a:t>
                </a:r>
                <a:r>
                  <a:rPr lang="en-GB" sz="2300" b="0" i="0" dirty="0">
                    <a:effectLst/>
                    <a:latin typeface="Tahoma" panose="020B0604030504040204" pitchFamily="34" charset="0"/>
                    <a:ea typeface="Tahoma" panose="020B0604030504040204" pitchFamily="34" charset="0"/>
                    <a:cs typeface="Tahoma" panose="020B0604030504040204" pitchFamily="34" charset="0"/>
                  </a:rPr>
                  <a:t>novel and creative approaches, methods, and practices to improve the educational experience and outcomes for our pupils, as well as better meet their evolving needs</a:t>
                </a:r>
                <a:endParaRPr lang="en-GB" sz="2300" kern="0" dirty="0">
                  <a:latin typeface="Tahoma" panose="020B0604030504040204" pitchFamily="34" charset="0"/>
                  <a:ea typeface="Tahoma" panose="020B0604030504040204" pitchFamily="34" charset="0"/>
                  <a:cs typeface="Tahoma" panose="020B0604030504040204" pitchFamily="34" charset="0"/>
                  <a:sym typeface="Helvetica Light"/>
                </a:endParaRPr>
              </a:p>
            </p:txBody>
          </p:sp>
        </p:grpSp>
        <p:pic>
          <p:nvPicPr>
            <p:cNvPr id="110" name="Picture 109">
              <a:extLst>
                <a:ext uri="{FF2B5EF4-FFF2-40B4-BE49-F238E27FC236}">
                  <a16:creationId xmlns:a16="http://schemas.microsoft.com/office/drawing/2014/main" id="{65DEC45F-8AC5-4DF2-9150-EBB5738CE8F9}"/>
                </a:ext>
              </a:extLst>
            </p:cNvPr>
            <p:cNvPicPr>
              <a:picLocks noChangeAspect="1"/>
            </p:cNvPicPr>
            <p:nvPr/>
          </p:nvPicPr>
          <p:blipFill>
            <a:blip r:embed="rId7"/>
            <a:stretch>
              <a:fillRect/>
            </a:stretch>
          </p:blipFill>
          <p:spPr>
            <a:xfrm>
              <a:off x="1955151" y="1539096"/>
              <a:ext cx="972429" cy="972429"/>
            </a:xfrm>
            <a:prstGeom prst="rect">
              <a:avLst/>
            </a:prstGeom>
          </p:spPr>
        </p:pic>
      </p:grpSp>
      <p:grpSp>
        <p:nvGrpSpPr>
          <p:cNvPr id="23" name="Group 22">
            <a:extLst>
              <a:ext uri="{FF2B5EF4-FFF2-40B4-BE49-F238E27FC236}">
                <a16:creationId xmlns:a16="http://schemas.microsoft.com/office/drawing/2014/main" id="{406F0BA7-6A4C-4356-A0AE-7091255E7B32}"/>
              </a:ext>
            </a:extLst>
          </p:cNvPr>
          <p:cNvGrpSpPr/>
          <p:nvPr/>
        </p:nvGrpSpPr>
        <p:grpSpPr>
          <a:xfrm>
            <a:off x="1905000" y="6697336"/>
            <a:ext cx="4674247" cy="2224031"/>
            <a:chOff x="1905000" y="6697336"/>
            <a:chExt cx="4674247" cy="2224031"/>
          </a:xfrm>
        </p:grpSpPr>
        <p:grpSp>
          <p:nvGrpSpPr>
            <p:cNvPr id="69" name="Group 68">
              <a:extLst>
                <a:ext uri="{FF2B5EF4-FFF2-40B4-BE49-F238E27FC236}">
                  <a16:creationId xmlns:a16="http://schemas.microsoft.com/office/drawing/2014/main" id="{9BAA1EBB-19DE-4111-B02F-CFE0A3FDB759}"/>
                </a:ext>
              </a:extLst>
            </p:cNvPr>
            <p:cNvGrpSpPr/>
            <p:nvPr/>
          </p:nvGrpSpPr>
          <p:grpSpPr>
            <a:xfrm>
              <a:off x="1905000" y="6697336"/>
              <a:ext cx="4674247" cy="2224031"/>
              <a:chOff x="3886200" y="3141153"/>
              <a:chExt cx="2935716" cy="1709475"/>
            </a:xfrm>
          </p:grpSpPr>
          <p:sp>
            <p:nvSpPr>
              <p:cNvPr id="71" name="TextBox 12">
                <a:extLst>
                  <a:ext uri="{FF2B5EF4-FFF2-40B4-BE49-F238E27FC236}">
                    <a16:creationId xmlns:a16="http://schemas.microsoft.com/office/drawing/2014/main" id="{BD56C6CC-0D12-4EF4-B2E0-58C12214F103}"/>
                  </a:ext>
                </a:extLst>
              </p:cNvPr>
              <p:cNvSpPr txBox="1">
                <a:spLocks noChangeArrowheads="1"/>
              </p:cNvSpPr>
              <p:nvPr/>
            </p:nvSpPr>
            <p:spPr bwMode="auto">
              <a:xfrm>
                <a:off x="3925205" y="3924300"/>
                <a:ext cx="2896711" cy="567765"/>
              </a:xfrm>
              <a:prstGeom prst="rect">
                <a:avLst/>
              </a:prstGeom>
              <a:noFill/>
              <a:ln w="12700">
                <a:noFill/>
                <a:prstDash val="solid"/>
                <a:miter lim="800000"/>
                <a:headEnd/>
                <a:tailEnd/>
              </a:ln>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449263" marR="0" lvl="0" indent="-271463" algn="ctr" defTabSz="914400" rtl="0" eaLnBrk="0" fontAlgn="base" latinLnBrk="0" hangingPunct="1">
                  <a:lnSpc>
                    <a:spcPct val="100000"/>
                  </a:lnSpc>
                  <a:spcBef>
                    <a:spcPct val="0"/>
                  </a:spcBef>
                  <a:spcAft>
                    <a:spcPct val="0"/>
                  </a:spcAft>
                  <a:buClrTx/>
                  <a:buSzTx/>
                  <a:buFont typeface="Arial" panose="020B0604020202020204" pitchFamily="34" charset="0"/>
                  <a:buNone/>
                  <a:tabLst/>
                  <a:defRPr/>
                </a:pPr>
                <a:r>
                  <a:rPr lang="en-GB" sz="1400" b="1" dirty="0">
                    <a:solidFill>
                      <a:prstClr val="black"/>
                    </a:solidFill>
                    <a:latin typeface="Tahoma" panose="020B0604030504040204" pitchFamily="34" charset="0"/>
                    <a:ea typeface="Tahoma" panose="020B0604030504040204" pitchFamily="34" charset="0"/>
                    <a:cs typeface="Tahoma" panose="020B0604030504040204" pitchFamily="34" charset="0"/>
                    <a:sym typeface="Helvetica Light"/>
                  </a:rPr>
                  <a:t>Previous Challenges….</a:t>
                </a:r>
              </a:p>
              <a:p>
                <a:pPr marR="0" lvl="0" algn="just" defTabSz="914400" rtl="0" eaLnBrk="0" fontAlgn="base" latinLnBrk="0" hangingPunct="1">
                  <a:lnSpc>
                    <a:spcPct val="100000"/>
                  </a:lnSpc>
                  <a:spcBef>
                    <a:spcPct val="0"/>
                  </a:spcBef>
                  <a:spcAft>
                    <a:spcPct val="0"/>
                  </a:spcAft>
                  <a:buClrTx/>
                  <a:buSzTx/>
                  <a:buFont typeface="Arial" panose="020B0604020202020204" pitchFamily="34" charset="0"/>
                  <a:buNone/>
                  <a:tabLst/>
                  <a:defRPr/>
                </a:pPr>
                <a:r>
                  <a:rPr lang="en-GB" sz="1400" i="0" dirty="0">
                    <a:effectLst/>
                    <a:latin typeface="Tahoma" panose="020B0604030504040204" pitchFamily="34" charset="0"/>
                    <a:ea typeface="Tahoma" panose="020B0604030504040204" pitchFamily="34" charset="0"/>
                    <a:cs typeface="Tahoma" panose="020B0604030504040204" pitchFamily="34" charset="0"/>
                    <a:sym typeface="Helvetica Light"/>
                  </a:rPr>
                  <a:t>…include cycling from London To Paris, Conquering the Welsh 3000s and running the Saxon Shore Relay</a:t>
                </a:r>
                <a:endParaRPr kumimoji="0" lang="en-GB" sz="1400" i="0" u="none" strike="noStrike" kern="1200" cap="none" spc="0" normalizeH="0" baseline="0" noProof="0" dirty="0">
                  <a:ln>
                    <a:noFill/>
                  </a:ln>
                  <a:effectLst/>
                  <a:uLnTx/>
                  <a:uFillTx/>
                  <a:latin typeface="Tahoma" panose="020B0604030504040204" pitchFamily="34" charset="0"/>
                  <a:ea typeface="Tahoma" panose="020B0604030504040204" pitchFamily="34" charset="0"/>
                  <a:cs typeface="Tahoma" panose="020B0604030504040204" pitchFamily="34" charset="0"/>
                  <a:sym typeface="Helvetica Light"/>
                </a:endParaRPr>
              </a:p>
            </p:txBody>
          </p:sp>
          <p:sp>
            <p:nvSpPr>
              <p:cNvPr id="72" name="Rectangle: Rounded Corners 71">
                <a:extLst>
                  <a:ext uri="{FF2B5EF4-FFF2-40B4-BE49-F238E27FC236}">
                    <a16:creationId xmlns:a16="http://schemas.microsoft.com/office/drawing/2014/main" id="{19915BC6-318A-4E7A-8B61-91E8A79577B0}"/>
                  </a:ext>
                </a:extLst>
              </p:cNvPr>
              <p:cNvSpPr/>
              <p:nvPr/>
            </p:nvSpPr>
            <p:spPr>
              <a:xfrm>
                <a:off x="3886200" y="3141153"/>
                <a:ext cx="2935623" cy="1709475"/>
              </a:xfrm>
              <a:prstGeom prst="roundRect">
                <a:avLst/>
              </a:prstGeom>
              <a:noFill/>
              <a:ln>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85" name="Picture 84" descr="A black and white drawing of a butterfly&#10;&#10;Description automatically generated with low confidence">
              <a:extLst>
                <a:ext uri="{FF2B5EF4-FFF2-40B4-BE49-F238E27FC236}">
                  <a16:creationId xmlns:a16="http://schemas.microsoft.com/office/drawing/2014/main" id="{252EF50D-EF33-422D-9773-2F561B78385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044489" y="6782443"/>
              <a:ext cx="1102100" cy="896144"/>
            </a:xfrm>
            <a:prstGeom prst="rect">
              <a:avLst/>
            </a:prstGeom>
          </p:spPr>
        </p:pic>
        <p:pic>
          <p:nvPicPr>
            <p:cNvPr id="87" name="Picture 86" descr="A picture containing text, transport&#10;&#10;Description automatically generated">
              <a:extLst>
                <a:ext uri="{FF2B5EF4-FFF2-40B4-BE49-F238E27FC236}">
                  <a16:creationId xmlns:a16="http://schemas.microsoft.com/office/drawing/2014/main" id="{DFBA6251-31D1-4FBF-BCE8-7DE13EFFF1B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362200" y="6743700"/>
              <a:ext cx="739421" cy="961624"/>
            </a:xfrm>
            <a:prstGeom prst="rect">
              <a:avLst/>
            </a:prstGeom>
          </p:spPr>
        </p:pic>
        <p:pic>
          <p:nvPicPr>
            <p:cNvPr id="89" name="Picture 88" descr="A picture containing text, sign, gambling house&#10;&#10;Description automatically generated">
              <a:extLst>
                <a:ext uri="{FF2B5EF4-FFF2-40B4-BE49-F238E27FC236}">
                  <a16:creationId xmlns:a16="http://schemas.microsoft.com/office/drawing/2014/main" id="{CB9FC42F-52D9-476C-8758-FC3C672C688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657600" y="6743700"/>
              <a:ext cx="983972" cy="983972"/>
            </a:xfrm>
            <a:prstGeom prst="rect">
              <a:avLst/>
            </a:prstGeom>
          </p:spPr>
        </p:pic>
      </p:grpSp>
      <p:grpSp>
        <p:nvGrpSpPr>
          <p:cNvPr id="24" name="Group 23">
            <a:extLst>
              <a:ext uri="{FF2B5EF4-FFF2-40B4-BE49-F238E27FC236}">
                <a16:creationId xmlns:a16="http://schemas.microsoft.com/office/drawing/2014/main" id="{84F168DA-58B0-4785-94AD-866A598AA989}"/>
              </a:ext>
            </a:extLst>
          </p:cNvPr>
          <p:cNvGrpSpPr/>
          <p:nvPr/>
        </p:nvGrpSpPr>
        <p:grpSpPr>
          <a:xfrm>
            <a:off x="11735981" y="6729469"/>
            <a:ext cx="4674101" cy="2224031"/>
            <a:chOff x="11735981" y="6729469"/>
            <a:chExt cx="4674101" cy="2224031"/>
          </a:xfrm>
        </p:grpSpPr>
        <p:grpSp>
          <p:nvGrpSpPr>
            <p:cNvPr id="81" name="Group 80">
              <a:extLst>
                <a:ext uri="{FF2B5EF4-FFF2-40B4-BE49-F238E27FC236}">
                  <a16:creationId xmlns:a16="http://schemas.microsoft.com/office/drawing/2014/main" id="{7E0E196B-3543-4C63-B892-AFDAE89A0BC7}"/>
                </a:ext>
              </a:extLst>
            </p:cNvPr>
            <p:cNvGrpSpPr/>
            <p:nvPr/>
          </p:nvGrpSpPr>
          <p:grpSpPr>
            <a:xfrm>
              <a:off x="11735981" y="6729469"/>
              <a:ext cx="4674101" cy="2224031"/>
              <a:chOff x="3886199" y="3141153"/>
              <a:chExt cx="2935624" cy="1709475"/>
            </a:xfrm>
          </p:grpSpPr>
          <p:sp>
            <p:nvSpPr>
              <p:cNvPr id="83" name="TextBox 12">
                <a:extLst>
                  <a:ext uri="{FF2B5EF4-FFF2-40B4-BE49-F238E27FC236}">
                    <a16:creationId xmlns:a16="http://schemas.microsoft.com/office/drawing/2014/main" id="{E18FBEA6-4257-491D-9E8E-A9D19F653D1F}"/>
                  </a:ext>
                </a:extLst>
              </p:cNvPr>
              <p:cNvSpPr txBox="1">
                <a:spLocks noChangeArrowheads="1"/>
              </p:cNvSpPr>
              <p:nvPr/>
            </p:nvSpPr>
            <p:spPr bwMode="auto">
              <a:xfrm>
                <a:off x="3886199" y="3924300"/>
                <a:ext cx="2935623" cy="402167"/>
              </a:xfrm>
              <a:prstGeom prst="rect">
                <a:avLst/>
              </a:prstGeom>
              <a:noFill/>
              <a:ln w="12700">
                <a:noFill/>
                <a:prstDash val="solid"/>
                <a:miter lim="800000"/>
                <a:headEnd/>
                <a:tailEnd/>
              </a:ln>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449263" marR="0" lvl="0" indent="-271463" algn="ctr" defTabSz="914400" rtl="0" eaLnBrk="0" fontAlgn="base" latinLnBrk="0" hangingPunct="1">
                  <a:lnSpc>
                    <a:spcPct val="100000"/>
                  </a:lnSpc>
                  <a:spcBef>
                    <a:spcPct val="0"/>
                  </a:spcBef>
                  <a:spcAft>
                    <a:spcPct val="0"/>
                  </a:spcAft>
                  <a:buClrTx/>
                  <a:buSzTx/>
                  <a:buFont typeface="Arial" panose="020B0604020202020204" pitchFamily="34" charset="0"/>
                  <a:buNone/>
                  <a:tabLst/>
                  <a:defRPr/>
                </a:pPr>
                <a:r>
                  <a:rPr lang="en-GB" sz="1400" b="1" dirty="0">
                    <a:solidFill>
                      <a:prstClr val="black"/>
                    </a:solidFill>
                    <a:latin typeface="Tahoma" panose="020B0604030504040204" pitchFamily="34" charset="0"/>
                    <a:ea typeface="Tahoma" panose="020B0604030504040204" pitchFamily="34" charset="0"/>
                    <a:cs typeface="Tahoma" panose="020B0604030504040204" pitchFamily="34" charset="0"/>
                    <a:sym typeface="Helvetica Light"/>
                  </a:rPr>
                  <a:t>And We’re Planning….</a:t>
                </a:r>
              </a:p>
              <a:p>
                <a:pPr marR="0" lvl="0" algn="just" defTabSz="914400" rtl="0" eaLnBrk="0" fontAlgn="base" latinLnBrk="0" hangingPunct="1">
                  <a:lnSpc>
                    <a:spcPct val="100000"/>
                  </a:lnSpc>
                  <a:spcBef>
                    <a:spcPct val="0"/>
                  </a:spcBef>
                  <a:spcAft>
                    <a:spcPct val="0"/>
                  </a:spcAft>
                  <a:buClrTx/>
                  <a:buSzTx/>
                  <a:buFont typeface="Arial" panose="020B0604020202020204" pitchFamily="34" charset="0"/>
                  <a:buNone/>
                  <a:tabLst/>
                  <a:defRPr/>
                </a:pPr>
                <a:r>
                  <a:rPr kumimoji="0" lang="en-GB" sz="1400" u="none" strike="noStrike" kern="1200" cap="none" spc="0" normalizeH="0" baseline="0" noProof="0" dirty="0">
                    <a:ln>
                      <a:noFill/>
                    </a:ln>
                    <a:solidFill>
                      <a:prstClr val="black"/>
                    </a:solidFill>
                    <a:uLnTx/>
                    <a:uFillTx/>
                    <a:latin typeface="Tahoma" panose="020B0604030504040204" pitchFamily="34" charset="0"/>
                    <a:ea typeface="Tahoma" panose="020B0604030504040204" pitchFamily="34" charset="0"/>
                    <a:cs typeface="Tahoma" panose="020B0604030504040204" pitchFamily="34" charset="0"/>
                    <a:sym typeface="Helvetica Light"/>
                  </a:rPr>
                  <a:t>A World Record attempt….</a:t>
                </a:r>
                <a:endParaRPr kumimoji="0" lang="en-GB" sz="140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Helvetica Light"/>
                </a:endParaRPr>
              </a:p>
            </p:txBody>
          </p:sp>
          <p:sp>
            <p:nvSpPr>
              <p:cNvPr id="84" name="Rectangle: Rounded Corners 83">
                <a:extLst>
                  <a:ext uri="{FF2B5EF4-FFF2-40B4-BE49-F238E27FC236}">
                    <a16:creationId xmlns:a16="http://schemas.microsoft.com/office/drawing/2014/main" id="{068AA6AE-8FA6-4911-B25F-83A054182763}"/>
                  </a:ext>
                </a:extLst>
              </p:cNvPr>
              <p:cNvSpPr/>
              <p:nvPr/>
            </p:nvSpPr>
            <p:spPr>
              <a:xfrm>
                <a:off x="3886200" y="3141153"/>
                <a:ext cx="2935623" cy="1709475"/>
              </a:xfrm>
              <a:prstGeom prst="roundRect">
                <a:avLst/>
              </a:prstGeom>
              <a:noFill/>
              <a:ln>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92" name="Picture 2" descr="Guinness World Records - Wikipedia">
              <a:extLst>
                <a:ext uri="{FF2B5EF4-FFF2-40B4-BE49-F238E27FC236}">
                  <a16:creationId xmlns:a16="http://schemas.microsoft.com/office/drawing/2014/main" id="{71642A18-A484-4DF3-91D4-735B67E1EE63}"/>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3563601" y="6832780"/>
              <a:ext cx="914400" cy="9144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9" name="Group 28">
            <a:extLst>
              <a:ext uri="{FF2B5EF4-FFF2-40B4-BE49-F238E27FC236}">
                <a16:creationId xmlns:a16="http://schemas.microsoft.com/office/drawing/2014/main" id="{76D30339-10FC-44AA-8459-B090A8D040AD}"/>
              </a:ext>
            </a:extLst>
          </p:cNvPr>
          <p:cNvGrpSpPr/>
          <p:nvPr/>
        </p:nvGrpSpPr>
        <p:grpSpPr>
          <a:xfrm>
            <a:off x="6812490" y="6711394"/>
            <a:ext cx="4674101" cy="2224030"/>
            <a:chOff x="6812490" y="6711394"/>
            <a:chExt cx="4674101" cy="2224030"/>
          </a:xfrm>
        </p:grpSpPr>
        <p:grpSp>
          <p:nvGrpSpPr>
            <p:cNvPr id="74" name="Group 73">
              <a:extLst>
                <a:ext uri="{FF2B5EF4-FFF2-40B4-BE49-F238E27FC236}">
                  <a16:creationId xmlns:a16="http://schemas.microsoft.com/office/drawing/2014/main" id="{C0925598-1F9E-4B10-8962-0EA7D40BB69F}"/>
                </a:ext>
              </a:extLst>
            </p:cNvPr>
            <p:cNvGrpSpPr/>
            <p:nvPr/>
          </p:nvGrpSpPr>
          <p:grpSpPr>
            <a:xfrm>
              <a:off x="6812490" y="6711394"/>
              <a:ext cx="4674101" cy="2224030"/>
              <a:chOff x="3886199" y="3141153"/>
              <a:chExt cx="2935624" cy="1709475"/>
            </a:xfrm>
          </p:grpSpPr>
          <p:sp>
            <p:nvSpPr>
              <p:cNvPr id="78" name="TextBox 12">
                <a:extLst>
                  <a:ext uri="{FF2B5EF4-FFF2-40B4-BE49-F238E27FC236}">
                    <a16:creationId xmlns:a16="http://schemas.microsoft.com/office/drawing/2014/main" id="{6DC576A2-3BB6-4CAD-9E16-3490072B7B46}"/>
                  </a:ext>
                </a:extLst>
              </p:cNvPr>
              <p:cNvSpPr txBox="1">
                <a:spLocks noChangeArrowheads="1"/>
              </p:cNvSpPr>
              <p:nvPr/>
            </p:nvSpPr>
            <p:spPr bwMode="auto">
              <a:xfrm>
                <a:off x="3886199" y="3924300"/>
                <a:ext cx="2903758" cy="898962"/>
              </a:xfrm>
              <a:prstGeom prst="rect">
                <a:avLst/>
              </a:prstGeom>
              <a:noFill/>
              <a:ln w="12700">
                <a:noFill/>
                <a:prstDash val="solid"/>
                <a:miter lim="800000"/>
                <a:headEnd/>
                <a:tailEnd/>
              </a:ln>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449263" marR="0" lvl="0" indent="-271463" algn="ctr" defTabSz="914400" rtl="0" eaLnBrk="0" fontAlgn="base" latinLnBrk="0" hangingPunct="1">
                  <a:lnSpc>
                    <a:spcPct val="100000"/>
                  </a:lnSpc>
                  <a:spcBef>
                    <a:spcPct val="0"/>
                  </a:spcBef>
                  <a:spcAft>
                    <a:spcPct val="0"/>
                  </a:spcAft>
                  <a:buClrTx/>
                  <a:buSzTx/>
                  <a:buFont typeface="Arial" panose="020B0604020202020204" pitchFamily="34" charset="0"/>
                  <a:buNone/>
                  <a:tabLst/>
                  <a:defRPr/>
                </a:pPr>
                <a:r>
                  <a:rPr lang="en-GB" sz="1400" b="1" dirty="0">
                    <a:solidFill>
                      <a:prstClr val="black"/>
                    </a:solidFill>
                    <a:latin typeface="Tahoma" panose="020B0604030504040204" pitchFamily="34" charset="0"/>
                    <a:ea typeface="Tahoma" panose="020B0604030504040204" pitchFamily="34" charset="0"/>
                    <a:cs typeface="Tahoma" panose="020B0604030504040204" pitchFamily="34" charset="0"/>
                    <a:sym typeface="Helvetica Light"/>
                  </a:rPr>
                  <a:t>This Year – The National FAW Peaks Challenge</a:t>
                </a:r>
              </a:p>
              <a:p>
                <a:pPr algn="just" eaLnBrk="0" fontAlgn="base">
                  <a:lnSpc>
                    <a:spcPct val="100000"/>
                  </a:lnSpc>
                  <a:spcBef>
                    <a:spcPct val="0"/>
                  </a:spcBef>
                  <a:spcAft>
                    <a:spcPct val="0"/>
                  </a:spcAft>
                  <a:buNone/>
                  <a:defRPr/>
                </a:pPr>
                <a:r>
                  <a:rPr kumimoji="0" lang="en-GB" sz="1400" u="none" strike="noStrike" kern="1200" cap="none" spc="0" normalizeH="0" baseline="0" noProof="0" dirty="0">
                    <a:ln>
                      <a:noFill/>
                    </a:ln>
                    <a:solidFill>
                      <a:prstClr val="black"/>
                    </a:solidFill>
                    <a:uLnTx/>
                    <a:uFillTx/>
                    <a:latin typeface="Tahoma" panose="020B0604030504040204" pitchFamily="34" charset="0"/>
                    <a:ea typeface="Tahoma" panose="020B0604030504040204" pitchFamily="34" charset="0"/>
                    <a:cs typeface="Tahoma" panose="020B0604030504040204" pitchFamily="34" charset="0"/>
                    <a:sym typeface="Helvetica Light"/>
                  </a:rPr>
                  <a:t>A team </a:t>
                </a:r>
                <a:r>
                  <a:rPr lang="en-GB" sz="1400" dirty="0">
                    <a:solidFill>
                      <a:prstClr val="black"/>
                    </a:solidFill>
                    <a:latin typeface="Tahoma" panose="020B0604030504040204" pitchFamily="34" charset="0"/>
                    <a:ea typeface="Tahoma" panose="020B0604030504040204" pitchFamily="34" charset="0"/>
                    <a:cs typeface="Tahoma" panose="020B0604030504040204" pitchFamily="34" charset="0"/>
                    <a:sym typeface="Helvetica Light"/>
                  </a:rPr>
                  <a:t>of </a:t>
                </a:r>
                <a:r>
                  <a:rPr kumimoji="0" lang="en-GB" sz="1400" u="none" strike="noStrike" kern="1200" cap="none" spc="0" normalizeH="0" baseline="0" noProof="0" dirty="0">
                    <a:ln>
                      <a:noFill/>
                    </a:ln>
                    <a:solidFill>
                      <a:prstClr val="black"/>
                    </a:solidFill>
                    <a:uLnTx/>
                    <a:uFillTx/>
                    <a:latin typeface="Tahoma" panose="020B0604030504040204" pitchFamily="34" charset="0"/>
                    <a:ea typeface="Tahoma" panose="020B0604030504040204" pitchFamily="34" charset="0"/>
                    <a:cs typeface="Tahoma" panose="020B0604030504040204" pitchFamily="34" charset="0"/>
                    <a:sym typeface="Helvetica Light"/>
                  </a:rPr>
                  <a:t>staff, family members and representatives from partner organisations will be summiting</a:t>
                </a:r>
                <a:r>
                  <a:rPr lang="en-GB" sz="1400" dirty="0">
                    <a:solidFill>
                      <a:prstClr val="black"/>
                    </a:solidFill>
                    <a:latin typeface="Tahoma" panose="020B0604030504040204" pitchFamily="34" charset="0"/>
                    <a:ea typeface="Tahoma" panose="020B0604030504040204" pitchFamily="34" charset="0"/>
                    <a:cs typeface="Tahoma" panose="020B0604030504040204" pitchFamily="34" charset="0"/>
                    <a:sym typeface="Helvetica Light"/>
                  </a:rPr>
                  <a:t> </a:t>
                </a:r>
                <a:r>
                  <a:rPr lang="en-GB" sz="1400" dirty="0">
                    <a:effectLst/>
                    <a:latin typeface="Tahoma" panose="020B0604030504040204" pitchFamily="34" charset="0"/>
                    <a:ea typeface="Tahoma" panose="020B0604030504040204" pitchFamily="34" charset="0"/>
                    <a:cs typeface="Tahoma" panose="020B0604030504040204" pitchFamily="34" charset="0"/>
                  </a:rPr>
                  <a:t>Snowdon, Scafell Pike, Ben Nevis </a:t>
                </a:r>
                <a:r>
                  <a:rPr lang="en-GB" sz="1400" dirty="0" err="1">
                    <a:effectLst/>
                    <a:latin typeface="Tahoma" panose="020B0604030504040204" pitchFamily="34" charset="0"/>
                    <a:ea typeface="Tahoma" panose="020B0604030504040204" pitchFamily="34" charset="0"/>
                    <a:cs typeface="Tahoma" panose="020B0604030504040204" pitchFamily="34" charset="0"/>
                  </a:rPr>
                  <a:t>Slieve</a:t>
                </a:r>
                <a:r>
                  <a:rPr lang="en-GB" sz="1400" dirty="0">
                    <a:effectLst/>
                    <a:latin typeface="Tahoma" panose="020B0604030504040204" pitchFamily="34" charset="0"/>
                    <a:ea typeface="Tahoma" panose="020B0604030504040204" pitchFamily="34" charset="0"/>
                    <a:cs typeface="Tahoma" panose="020B0604030504040204" pitchFamily="34" charset="0"/>
                  </a:rPr>
                  <a:t> </a:t>
                </a:r>
                <a:r>
                  <a:rPr lang="en-GB" sz="1400" dirty="0" err="1">
                    <a:effectLst/>
                    <a:latin typeface="Tahoma" panose="020B0604030504040204" pitchFamily="34" charset="0"/>
                    <a:ea typeface="Tahoma" panose="020B0604030504040204" pitchFamily="34" charset="0"/>
                    <a:cs typeface="Tahoma" panose="020B0604030504040204" pitchFamily="34" charset="0"/>
                  </a:rPr>
                  <a:t>Donard</a:t>
                </a:r>
                <a:r>
                  <a:rPr lang="en-GB" sz="1400" dirty="0">
                    <a:latin typeface="Tahoma" panose="020B0604030504040204" pitchFamily="34" charset="0"/>
                    <a:ea typeface="Tahoma" panose="020B0604030504040204" pitchFamily="34" charset="0"/>
                    <a:cs typeface="Tahoma" panose="020B0604030504040204" pitchFamily="34" charset="0"/>
                  </a:rPr>
                  <a:t>, </a:t>
                </a:r>
                <a:r>
                  <a:rPr lang="en-GB" sz="1400" dirty="0">
                    <a:effectLst/>
                    <a:latin typeface="Tahoma" panose="020B0604030504040204" pitchFamily="34" charset="0"/>
                    <a:ea typeface="Tahoma" panose="020B0604030504040204" pitchFamily="34" charset="0"/>
                    <a:cs typeface="Tahoma" panose="020B0604030504040204" pitchFamily="34" charset="0"/>
                  </a:rPr>
                  <a:t>during Easter ‘24</a:t>
                </a:r>
              </a:p>
              <a:p>
                <a:pPr marR="0" lvl="0" algn="just" defTabSz="914400" rtl="0" eaLnBrk="0" fontAlgn="base" latinLnBrk="0" hangingPunct="1">
                  <a:lnSpc>
                    <a:spcPct val="100000"/>
                  </a:lnSpc>
                  <a:spcBef>
                    <a:spcPct val="0"/>
                  </a:spcBef>
                  <a:spcAft>
                    <a:spcPct val="0"/>
                  </a:spcAft>
                  <a:buClrTx/>
                  <a:buSzTx/>
                  <a:buFont typeface="Arial" panose="020B0604020202020204" pitchFamily="34" charset="0"/>
                  <a:buNone/>
                  <a:tabLst/>
                  <a:defRPr/>
                </a:pPr>
                <a:endParaRPr kumimoji="0" lang="en-GB" sz="140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Helvetica Light"/>
                </a:endParaRPr>
              </a:p>
            </p:txBody>
          </p:sp>
          <p:sp>
            <p:nvSpPr>
              <p:cNvPr id="79" name="Rectangle: Rounded Corners 78">
                <a:extLst>
                  <a:ext uri="{FF2B5EF4-FFF2-40B4-BE49-F238E27FC236}">
                    <a16:creationId xmlns:a16="http://schemas.microsoft.com/office/drawing/2014/main" id="{5FE76836-6B8C-421E-A939-58F665DE26E3}"/>
                  </a:ext>
                </a:extLst>
              </p:cNvPr>
              <p:cNvSpPr/>
              <p:nvPr/>
            </p:nvSpPr>
            <p:spPr>
              <a:xfrm>
                <a:off x="3886200" y="3141153"/>
                <a:ext cx="2935623" cy="1709475"/>
              </a:xfrm>
              <a:prstGeom prst="roundRect">
                <a:avLst/>
              </a:prstGeom>
              <a:noFill/>
              <a:ln>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94" name="Picture 93">
              <a:extLst>
                <a:ext uri="{FF2B5EF4-FFF2-40B4-BE49-F238E27FC236}">
                  <a16:creationId xmlns:a16="http://schemas.microsoft.com/office/drawing/2014/main" id="{8C88D56F-B5EF-4A14-A977-99481354BFCA}"/>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7496533" y="6777304"/>
              <a:ext cx="3400067" cy="804596"/>
            </a:xfrm>
            <a:prstGeom prst="rect">
              <a:avLst/>
            </a:prstGeom>
            <a:noFill/>
            <a:ln>
              <a:noFill/>
            </a:ln>
          </p:spPr>
        </p:pic>
      </p:grpSp>
      <p:grpSp>
        <p:nvGrpSpPr>
          <p:cNvPr id="22" name="Group 21">
            <a:extLst>
              <a:ext uri="{FF2B5EF4-FFF2-40B4-BE49-F238E27FC236}">
                <a16:creationId xmlns:a16="http://schemas.microsoft.com/office/drawing/2014/main" id="{EBE57EA1-425E-472B-8EB8-397786D7D150}"/>
              </a:ext>
            </a:extLst>
          </p:cNvPr>
          <p:cNvGrpSpPr/>
          <p:nvPr/>
        </p:nvGrpSpPr>
        <p:grpSpPr>
          <a:xfrm>
            <a:off x="1955152" y="3627158"/>
            <a:ext cx="3468570" cy="2224031"/>
            <a:chOff x="1955152" y="3627158"/>
            <a:chExt cx="4674247" cy="2224031"/>
          </a:xfrm>
        </p:grpSpPr>
        <p:grpSp>
          <p:nvGrpSpPr>
            <p:cNvPr id="153" name="Group 152">
              <a:extLst>
                <a:ext uri="{FF2B5EF4-FFF2-40B4-BE49-F238E27FC236}">
                  <a16:creationId xmlns:a16="http://schemas.microsoft.com/office/drawing/2014/main" id="{3167B5A3-E5B6-4D44-97C7-F2DEDEB8D486}"/>
                </a:ext>
              </a:extLst>
            </p:cNvPr>
            <p:cNvGrpSpPr/>
            <p:nvPr/>
          </p:nvGrpSpPr>
          <p:grpSpPr>
            <a:xfrm>
              <a:off x="1955152" y="3627158"/>
              <a:ext cx="4674247" cy="2224031"/>
              <a:chOff x="3886200" y="3141153"/>
              <a:chExt cx="2935716" cy="1709475"/>
            </a:xfrm>
          </p:grpSpPr>
          <p:sp>
            <p:nvSpPr>
              <p:cNvPr id="155" name="TextBox 12">
                <a:extLst>
                  <a:ext uri="{FF2B5EF4-FFF2-40B4-BE49-F238E27FC236}">
                    <a16:creationId xmlns:a16="http://schemas.microsoft.com/office/drawing/2014/main" id="{4681DDB7-8053-4242-8693-5A5A530709B2}"/>
                  </a:ext>
                </a:extLst>
              </p:cNvPr>
              <p:cNvSpPr txBox="1">
                <a:spLocks noChangeArrowheads="1"/>
              </p:cNvSpPr>
              <p:nvPr/>
            </p:nvSpPr>
            <p:spPr bwMode="auto">
              <a:xfrm>
                <a:off x="3925205" y="3924300"/>
                <a:ext cx="2896711" cy="733363"/>
              </a:xfrm>
              <a:prstGeom prst="rect">
                <a:avLst/>
              </a:prstGeom>
              <a:noFill/>
              <a:ln w="12700">
                <a:noFill/>
                <a:prstDash val="solid"/>
                <a:miter lim="800000"/>
                <a:headEnd/>
                <a:tailEnd/>
              </a:ln>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449263" marR="0" lvl="0" indent="-271463" algn="ctr" defTabSz="914400" rtl="0" eaLnBrk="0" fontAlgn="base" latinLnBrk="0" hangingPunct="1">
                  <a:lnSpc>
                    <a:spcPct val="100000"/>
                  </a:lnSpc>
                  <a:spcBef>
                    <a:spcPct val="0"/>
                  </a:spcBef>
                  <a:spcAft>
                    <a:spcPct val="0"/>
                  </a:spcAft>
                  <a:buClrTx/>
                  <a:buSzTx/>
                  <a:buFont typeface="Arial" panose="020B0604020202020204" pitchFamily="34" charset="0"/>
                  <a:buNone/>
                  <a:tabLst/>
                  <a:defRPr/>
                </a:pPr>
                <a:r>
                  <a:rPr lang="en-GB" sz="1400" b="1" dirty="0">
                    <a:solidFill>
                      <a:prstClr val="black"/>
                    </a:solidFill>
                    <a:latin typeface="Tahoma" panose="020B0604030504040204" pitchFamily="34" charset="0"/>
                    <a:ea typeface="Tahoma" panose="020B0604030504040204" pitchFamily="34" charset="0"/>
                    <a:cs typeface="Tahoma" panose="020B0604030504040204" pitchFamily="34" charset="0"/>
                    <a:sym typeface="Helvetica Light"/>
                  </a:rPr>
                  <a:t>Performance Psychology</a:t>
                </a:r>
              </a:p>
              <a:p>
                <a:pPr marR="0" lvl="0" algn="just" defTabSz="914400" rtl="0" eaLnBrk="0" fontAlgn="base" latinLnBrk="0" hangingPunct="1">
                  <a:lnSpc>
                    <a:spcPct val="100000"/>
                  </a:lnSpc>
                  <a:spcBef>
                    <a:spcPct val="0"/>
                  </a:spcBef>
                  <a:spcAft>
                    <a:spcPct val="0"/>
                  </a:spcAft>
                  <a:buClrTx/>
                  <a:buSzTx/>
                  <a:buFont typeface="Arial" panose="020B0604020202020204" pitchFamily="34" charset="0"/>
                  <a:buNone/>
                  <a:tabLst/>
                  <a:defRPr/>
                </a:pPr>
                <a:r>
                  <a:rPr lang="en-GB" sz="1400" i="0" dirty="0">
                    <a:effectLst/>
                    <a:latin typeface="Tahoma" panose="020B0604030504040204" pitchFamily="34" charset="0"/>
                    <a:ea typeface="Tahoma" panose="020B0604030504040204" pitchFamily="34" charset="0"/>
                    <a:cs typeface="Tahoma" panose="020B0604030504040204" pitchFamily="34" charset="0"/>
                    <a:sym typeface="Helvetica Light"/>
                  </a:rPr>
                  <a:t>All staff benefit from world class ‘performance psychology’ support and training, from our friends at Mindflick</a:t>
                </a:r>
                <a:endParaRPr kumimoji="0" lang="en-GB" sz="1400" i="0" u="none" strike="noStrike" kern="1200" cap="none" spc="0" normalizeH="0" baseline="0" noProof="0" dirty="0">
                  <a:ln>
                    <a:noFill/>
                  </a:ln>
                  <a:effectLst/>
                  <a:uLnTx/>
                  <a:uFillTx/>
                  <a:latin typeface="Tahoma" panose="020B0604030504040204" pitchFamily="34" charset="0"/>
                  <a:ea typeface="Tahoma" panose="020B0604030504040204" pitchFamily="34" charset="0"/>
                  <a:cs typeface="Tahoma" panose="020B0604030504040204" pitchFamily="34" charset="0"/>
                  <a:sym typeface="Helvetica Light"/>
                </a:endParaRPr>
              </a:p>
            </p:txBody>
          </p:sp>
          <p:sp>
            <p:nvSpPr>
              <p:cNvPr id="156" name="Rectangle: Rounded Corners 155">
                <a:extLst>
                  <a:ext uri="{FF2B5EF4-FFF2-40B4-BE49-F238E27FC236}">
                    <a16:creationId xmlns:a16="http://schemas.microsoft.com/office/drawing/2014/main" id="{3B297B1B-2B58-426D-B948-B1A55E0B4C22}"/>
                  </a:ext>
                </a:extLst>
              </p:cNvPr>
              <p:cNvSpPr/>
              <p:nvPr/>
            </p:nvSpPr>
            <p:spPr>
              <a:xfrm>
                <a:off x="3886200" y="3141153"/>
                <a:ext cx="2935623" cy="1709475"/>
              </a:xfrm>
              <a:prstGeom prst="roundRect">
                <a:avLst/>
              </a:prstGeom>
              <a:noFill/>
              <a:ln>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62" name="Picture 61" descr="Logo, company name&#10;&#10;Description automatically generated">
              <a:extLst>
                <a:ext uri="{FF2B5EF4-FFF2-40B4-BE49-F238E27FC236}">
                  <a16:creationId xmlns:a16="http://schemas.microsoft.com/office/drawing/2014/main" id="{FD87BF28-D3F3-4E70-8DBD-1493FDB7DDF6}"/>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942293" y="3668258"/>
              <a:ext cx="987074" cy="987074"/>
            </a:xfrm>
            <a:prstGeom prst="rect">
              <a:avLst/>
            </a:prstGeom>
          </p:spPr>
        </p:pic>
      </p:grpSp>
      <p:grpSp>
        <p:nvGrpSpPr>
          <p:cNvPr id="21" name="Group 20">
            <a:extLst>
              <a:ext uri="{FF2B5EF4-FFF2-40B4-BE49-F238E27FC236}">
                <a16:creationId xmlns:a16="http://schemas.microsoft.com/office/drawing/2014/main" id="{33EE619F-B351-48D2-8F6A-540671948EA8}"/>
              </a:ext>
            </a:extLst>
          </p:cNvPr>
          <p:cNvGrpSpPr/>
          <p:nvPr/>
        </p:nvGrpSpPr>
        <p:grpSpPr>
          <a:xfrm>
            <a:off x="5596802" y="3641219"/>
            <a:ext cx="3468462" cy="2224031"/>
            <a:chOff x="6862642" y="3641219"/>
            <a:chExt cx="4674101" cy="2224031"/>
          </a:xfrm>
        </p:grpSpPr>
        <p:grpSp>
          <p:nvGrpSpPr>
            <p:cNvPr id="161" name="Group 160">
              <a:extLst>
                <a:ext uri="{FF2B5EF4-FFF2-40B4-BE49-F238E27FC236}">
                  <a16:creationId xmlns:a16="http://schemas.microsoft.com/office/drawing/2014/main" id="{A131FEBD-DE8B-45AA-A188-658058874C10}"/>
                </a:ext>
              </a:extLst>
            </p:cNvPr>
            <p:cNvGrpSpPr/>
            <p:nvPr/>
          </p:nvGrpSpPr>
          <p:grpSpPr>
            <a:xfrm>
              <a:off x="6862642" y="3641219"/>
              <a:ext cx="4674101" cy="2224031"/>
              <a:chOff x="3886199" y="3141153"/>
              <a:chExt cx="2935624" cy="1709475"/>
            </a:xfrm>
          </p:grpSpPr>
          <p:sp>
            <p:nvSpPr>
              <p:cNvPr id="162" name="TextBox 12">
                <a:extLst>
                  <a:ext uri="{FF2B5EF4-FFF2-40B4-BE49-F238E27FC236}">
                    <a16:creationId xmlns:a16="http://schemas.microsoft.com/office/drawing/2014/main" id="{568F51C4-995E-4157-8EF5-215A2EFE1222}"/>
                  </a:ext>
                </a:extLst>
              </p:cNvPr>
              <p:cNvSpPr txBox="1">
                <a:spLocks noChangeArrowheads="1"/>
              </p:cNvSpPr>
              <p:nvPr/>
            </p:nvSpPr>
            <p:spPr bwMode="auto">
              <a:xfrm>
                <a:off x="3886199" y="3924300"/>
                <a:ext cx="2903758" cy="567765"/>
              </a:xfrm>
              <a:prstGeom prst="rect">
                <a:avLst/>
              </a:prstGeom>
              <a:noFill/>
              <a:ln w="12700">
                <a:noFill/>
                <a:prstDash val="solid"/>
                <a:miter lim="800000"/>
                <a:headEnd/>
                <a:tailEnd/>
              </a:ln>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449263" marR="0" lvl="0" indent="-271463" algn="ctr" defTabSz="914400" rtl="0" eaLnBrk="0" fontAlgn="base" latinLnBrk="0" hangingPunct="1">
                  <a:lnSpc>
                    <a:spcPct val="100000"/>
                  </a:lnSpc>
                  <a:spcBef>
                    <a:spcPct val="0"/>
                  </a:spcBef>
                  <a:spcAft>
                    <a:spcPct val="0"/>
                  </a:spcAft>
                  <a:buClrTx/>
                  <a:buSzTx/>
                  <a:buFont typeface="Arial" panose="020B0604020202020204" pitchFamily="34" charset="0"/>
                  <a:buNone/>
                  <a:tabLst/>
                  <a:defRPr/>
                </a:pPr>
                <a:r>
                  <a:rPr lang="en-GB" sz="1400" b="1" dirty="0">
                    <a:solidFill>
                      <a:prstClr val="black"/>
                    </a:solidFill>
                    <a:latin typeface="Tahoma" panose="020B0604030504040204" pitchFamily="34" charset="0"/>
                    <a:ea typeface="Tahoma" panose="020B0604030504040204" pitchFamily="34" charset="0"/>
                    <a:cs typeface="Tahoma" panose="020B0604030504040204" pitchFamily="34" charset="0"/>
                    <a:sym typeface="Helvetica Light"/>
                  </a:rPr>
                  <a:t>World Class Consultants </a:t>
                </a:r>
              </a:p>
              <a:p>
                <a:pPr marR="0" lvl="0" algn="just" defTabSz="914400" rtl="0" eaLnBrk="0" fontAlgn="base" latinLnBrk="0" hangingPunct="1">
                  <a:lnSpc>
                    <a:spcPct val="100000"/>
                  </a:lnSpc>
                  <a:spcBef>
                    <a:spcPct val="0"/>
                  </a:spcBef>
                  <a:spcAft>
                    <a:spcPct val="0"/>
                  </a:spcAft>
                  <a:buClrTx/>
                  <a:buSzTx/>
                  <a:buFont typeface="Arial" panose="020B0604020202020204" pitchFamily="34" charset="0"/>
                  <a:buNone/>
                  <a:tabLst/>
                  <a:defRPr/>
                </a:pPr>
                <a:r>
                  <a:rPr lang="en-GB" sz="1400" i="0" dirty="0">
                    <a:solidFill>
                      <a:prstClr val="black"/>
                    </a:solidFill>
                    <a:effectLst/>
                    <a:latin typeface="Tahoma" panose="020B0604030504040204" pitchFamily="34" charset="0"/>
                    <a:ea typeface="Tahoma" panose="020B0604030504040204" pitchFamily="34" charset="0"/>
                    <a:cs typeface="Tahoma" panose="020B0604030504040204" pitchFamily="34" charset="0"/>
                    <a:sym typeface="Helvetica Light"/>
                  </a:rPr>
                  <a:t>We are supported by a range of global thought leaders such as Emily Rubin, James Kerr, Doctor Ceri Evans</a:t>
                </a:r>
                <a:endParaRPr kumimoji="0" lang="en-GB" sz="140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Helvetica Light"/>
                </a:endParaRPr>
              </a:p>
            </p:txBody>
          </p:sp>
          <p:sp>
            <p:nvSpPr>
              <p:cNvPr id="163" name="Rectangle: Rounded Corners 162">
                <a:extLst>
                  <a:ext uri="{FF2B5EF4-FFF2-40B4-BE49-F238E27FC236}">
                    <a16:creationId xmlns:a16="http://schemas.microsoft.com/office/drawing/2014/main" id="{F48B6FC4-40B5-47A2-937B-636907277606}"/>
                  </a:ext>
                </a:extLst>
              </p:cNvPr>
              <p:cNvSpPr/>
              <p:nvPr/>
            </p:nvSpPr>
            <p:spPr>
              <a:xfrm>
                <a:off x="3886200" y="3141153"/>
                <a:ext cx="2935623" cy="1709475"/>
              </a:xfrm>
              <a:prstGeom prst="roundRect">
                <a:avLst/>
              </a:prstGeom>
              <a:noFill/>
              <a:ln>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63" name="Picture 8" descr="James Kerr speaker - Lincoln Recruitment Specialists">
              <a:extLst>
                <a:ext uri="{FF2B5EF4-FFF2-40B4-BE49-F238E27FC236}">
                  <a16:creationId xmlns:a16="http://schemas.microsoft.com/office/drawing/2014/main" id="{BE50CC49-62AD-47E2-9E50-DB70A227D63A}"/>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8656504" y="3706785"/>
              <a:ext cx="901625" cy="901625"/>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4" descr="Emily Rubin">
              <a:extLst>
                <a:ext uri="{FF2B5EF4-FFF2-40B4-BE49-F238E27FC236}">
                  <a16:creationId xmlns:a16="http://schemas.microsoft.com/office/drawing/2014/main" id="{CEE2DEB7-4F1B-4765-8035-65330DD7609B}"/>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580208" y="3707753"/>
              <a:ext cx="901625" cy="901625"/>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2" descr="How to thrive under pressure, by the man who taught the All Blacks |  Weekend | The Times">
              <a:extLst>
                <a:ext uri="{FF2B5EF4-FFF2-40B4-BE49-F238E27FC236}">
                  <a16:creationId xmlns:a16="http://schemas.microsoft.com/office/drawing/2014/main" id="{F08336EF-66E4-405E-B3AF-DDD219A14492}"/>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9688897" y="3695546"/>
              <a:ext cx="912863" cy="91286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7" name="Group 36">
            <a:extLst>
              <a:ext uri="{FF2B5EF4-FFF2-40B4-BE49-F238E27FC236}">
                <a16:creationId xmlns:a16="http://schemas.microsoft.com/office/drawing/2014/main" id="{1A48B9EF-8F87-4CBC-B83E-30AEA75C42C7}"/>
              </a:ext>
            </a:extLst>
          </p:cNvPr>
          <p:cNvGrpSpPr/>
          <p:nvPr/>
        </p:nvGrpSpPr>
        <p:grpSpPr>
          <a:xfrm>
            <a:off x="9250325" y="3659291"/>
            <a:ext cx="3468462" cy="2224031"/>
            <a:chOff x="9250325" y="3659291"/>
            <a:chExt cx="3468462" cy="2224031"/>
          </a:xfrm>
        </p:grpSpPr>
        <p:pic>
          <p:nvPicPr>
            <p:cNvPr id="8" name="Picture 2" descr="Logo">
              <a:extLst>
                <a:ext uri="{FF2B5EF4-FFF2-40B4-BE49-F238E27FC236}">
                  <a16:creationId xmlns:a16="http://schemas.microsoft.com/office/drawing/2014/main" id="{4781F7B1-A950-4543-81F1-65C49CC833E5}"/>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0730423" y="3891615"/>
              <a:ext cx="1609577" cy="532973"/>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2">
              <a:extLst>
                <a:ext uri="{FF2B5EF4-FFF2-40B4-BE49-F238E27FC236}">
                  <a16:creationId xmlns:a16="http://schemas.microsoft.com/office/drawing/2014/main" id="{2A56868B-E73E-4428-A1BF-0C22772FC789}"/>
                </a:ext>
              </a:extLst>
            </p:cNvPr>
            <p:cNvGrpSpPr/>
            <p:nvPr/>
          </p:nvGrpSpPr>
          <p:grpSpPr>
            <a:xfrm>
              <a:off x="9250325" y="3659291"/>
              <a:ext cx="3468462" cy="2224031"/>
              <a:chOff x="11786133" y="3659291"/>
              <a:chExt cx="4674101" cy="2224031"/>
            </a:xfrm>
          </p:grpSpPr>
          <p:grpSp>
            <p:nvGrpSpPr>
              <p:cNvPr id="205" name="Group 204">
                <a:extLst>
                  <a:ext uri="{FF2B5EF4-FFF2-40B4-BE49-F238E27FC236}">
                    <a16:creationId xmlns:a16="http://schemas.microsoft.com/office/drawing/2014/main" id="{64026355-5F8E-4E0B-9A0C-86A73CCA941C}"/>
                  </a:ext>
                </a:extLst>
              </p:cNvPr>
              <p:cNvGrpSpPr/>
              <p:nvPr/>
            </p:nvGrpSpPr>
            <p:grpSpPr>
              <a:xfrm>
                <a:off x="11786133" y="3659291"/>
                <a:ext cx="4674101" cy="2224031"/>
                <a:chOff x="3886199" y="3141153"/>
                <a:chExt cx="2935624" cy="1709475"/>
              </a:xfrm>
            </p:grpSpPr>
            <p:sp>
              <p:nvSpPr>
                <p:cNvPr id="207" name="TextBox 12">
                  <a:extLst>
                    <a:ext uri="{FF2B5EF4-FFF2-40B4-BE49-F238E27FC236}">
                      <a16:creationId xmlns:a16="http://schemas.microsoft.com/office/drawing/2014/main" id="{065E4492-3DE5-4B49-83C7-B9694E2EFACA}"/>
                    </a:ext>
                  </a:extLst>
                </p:cNvPr>
                <p:cNvSpPr txBox="1">
                  <a:spLocks noChangeArrowheads="1"/>
                </p:cNvSpPr>
                <p:nvPr/>
              </p:nvSpPr>
              <p:spPr bwMode="auto">
                <a:xfrm>
                  <a:off x="3886199" y="3924300"/>
                  <a:ext cx="2935623" cy="567765"/>
                </a:xfrm>
                <a:prstGeom prst="rect">
                  <a:avLst/>
                </a:prstGeom>
                <a:noFill/>
                <a:ln w="12700">
                  <a:noFill/>
                  <a:prstDash val="solid"/>
                  <a:miter lim="800000"/>
                  <a:headEnd/>
                  <a:tailEnd/>
                </a:ln>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449263" marR="0" lvl="0" indent="-271463" algn="ctr" defTabSz="914400" rtl="0" eaLnBrk="0" fontAlgn="base" latinLnBrk="0" hangingPunct="1">
                    <a:lnSpc>
                      <a:spcPct val="100000"/>
                    </a:lnSpc>
                    <a:spcBef>
                      <a:spcPct val="0"/>
                    </a:spcBef>
                    <a:spcAft>
                      <a:spcPct val="0"/>
                    </a:spcAft>
                    <a:buClrTx/>
                    <a:buSzTx/>
                    <a:buFont typeface="Arial" panose="020B0604020202020204" pitchFamily="34" charset="0"/>
                    <a:buNone/>
                    <a:tabLst/>
                    <a:defRPr/>
                  </a:pPr>
                  <a:r>
                    <a:rPr lang="en-GB" sz="1400" b="1" dirty="0">
                      <a:solidFill>
                        <a:prstClr val="black"/>
                      </a:solidFill>
                      <a:latin typeface="Tahoma" panose="020B0604030504040204" pitchFamily="34" charset="0"/>
                      <a:ea typeface="Tahoma" panose="020B0604030504040204" pitchFamily="34" charset="0"/>
                      <a:cs typeface="Tahoma" panose="020B0604030504040204" pitchFamily="34" charset="0"/>
                      <a:sym typeface="Helvetica Light"/>
                    </a:rPr>
                    <a:t>Training &amp; Conferences</a:t>
                  </a:r>
                </a:p>
                <a:p>
                  <a:pPr marR="0" lvl="0" algn="just" defTabSz="914400" rtl="0" eaLnBrk="0" fontAlgn="base" latinLnBrk="0" hangingPunct="1">
                    <a:lnSpc>
                      <a:spcPct val="100000"/>
                    </a:lnSpc>
                    <a:spcBef>
                      <a:spcPct val="0"/>
                    </a:spcBef>
                    <a:spcAft>
                      <a:spcPct val="0"/>
                    </a:spcAft>
                    <a:buClrTx/>
                    <a:buSzTx/>
                    <a:buFont typeface="Arial" panose="020B0604020202020204" pitchFamily="34" charset="0"/>
                    <a:buNone/>
                    <a:tabLst/>
                    <a:defRPr/>
                  </a:pPr>
                  <a:r>
                    <a:rPr kumimoji="0" lang="en-GB" sz="1400" u="none" strike="noStrike" kern="1200" cap="none" spc="0" normalizeH="0" baseline="0" noProof="0" dirty="0">
                      <a:ln>
                        <a:noFill/>
                      </a:ln>
                      <a:solidFill>
                        <a:prstClr val="black"/>
                      </a:solidFill>
                      <a:uLnTx/>
                      <a:uFillTx/>
                      <a:latin typeface="Tahoma" panose="020B0604030504040204" pitchFamily="34" charset="0"/>
                      <a:ea typeface="Tahoma" panose="020B0604030504040204" pitchFamily="34" charset="0"/>
                      <a:cs typeface="Tahoma" panose="020B0604030504040204" pitchFamily="34" charset="0"/>
                      <a:sym typeface="Helvetica Light"/>
                    </a:rPr>
                    <a:t>We regularly </a:t>
                  </a:r>
                  <a:r>
                    <a:rPr lang="en-GB" sz="1400" dirty="0">
                      <a:solidFill>
                        <a:prstClr val="black"/>
                      </a:solidFill>
                      <a:latin typeface="Tahoma" panose="020B0604030504040204" pitchFamily="34" charset="0"/>
                      <a:ea typeface="Tahoma" panose="020B0604030504040204" pitchFamily="34" charset="0"/>
                      <a:cs typeface="Tahoma" panose="020B0604030504040204" pitchFamily="34" charset="0"/>
                      <a:sym typeface="Helvetica Light"/>
                    </a:rPr>
                    <a:t>stage our own training events, </a:t>
                  </a:r>
                  <a:r>
                    <a:rPr kumimoji="0" lang="en-GB" sz="1400" u="none" strike="noStrike" kern="1200" cap="none" spc="0" normalizeH="0" baseline="0" noProof="0" dirty="0">
                      <a:ln>
                        <a:noFill/>
                      </a:ln>
                      <a:solidFill>
                        <a:prstClr val="black"/>
                      </a:solidFill>
                      <a:uLnTx/>
                      <a:uFillTx/>
                      <a:latin typeface="Tahoma" panose="020B0604030504040204" pitchFamily="34" charset="0"/>
                      <a:ea typeface="Tahoma" panose="020B0604030504040204" pitchFamily="34" charset="0"/>
                      <a:cs typeface="Tahoma" panose="020B0604030504040204" pitchFamily="34" charset="0"/>
                      <a:sym typeface="Helvetica Light"/>
                    </a:rPr>
                    <a:t>conferences and ‘summits’ </a:t>
                  </a:r>
                  <a:endParaRPr kumimoji="0" lang="en-GB" sz="140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Helvetica Light"/>
                  </a:endParaRPr>
                </a:p>
              </p:txBody>
            </p:sp>
            <p:sp>
              <p:nvSpPr>
                <p:cNvPr id="208" name="Rectangle: Rounded Corners 207">
                  <a:extLst>
                    <a:ext uri="{FF2B5EF4-FFF2-40B4-BE49-F238E27FC236}">
                      <a16:creationId xmlns:a16="http://schemas.microsoft.com/office/drawing/2014/main" id="{97462734-3E58-481A-BB8C-389C7BFCE65C}"/>
                    </a:ext>
                  </a:extLst>
                </p:cNvPr>
                <p:cNvSpPr/>
                <p:nvPr/>
              </p:nvSpPr>
              <p:spPr>
                <a:xfrm>
                  <a:off x="3886200" y="3141153"/>
                  <a:ext cx="2935623" cy="1709475"/>
                </a:xfrm>
                <a:prstGeom prst="roundRect">
                  <a:avLst/>
                </a:prstGeom>
                <a:noFill/>
                <a:ln>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66" name="Picture 65">
                <a:extLst>
                  <a:ext uri="{FF2B5EF4-FFF2-40B4-BE49-F238E27FC236}">
                    <a16:creationId xmlns:a16="http://schemas.microsoft.com/office/drawing/2014/main" id="{30E86DCE-AD0E-4B79-A649-180623465F5E}"/>
                  </a:ext>
                </a:extLst>
              </p:cNvPr>
              <p:cNvPicPr>
                <a:picLocks noChangeAspect="1"/>
              </p:cNvPicPr>
              <p:nvPr/>
            </p:nvPicPr>
            <p:blipFill>
              <a:blip r:embed="rId18"/>
              <a:stretch>
                <a:fillRect/>
              </a:stretch>
            </p:blipFill>
            <p:spPr>
              <a:xfrm>
                <a:off x="12172685" y="3688874"/>
                <a:ext cx="1704389" cy="926206"/>
              </a:xfrm>
              <a:prstGeom prst="rect">
                <a:avLst/>
              </a:prstGeom>
            </p:spPr>
          </p:pic>
        </p:grpSp>
      </p:grpSp>
      <p:grpSp>
        <p:nvGrpSpPr>
          <p:cNvPr id="36" name="Group 35">
            <a:extLst>
              <a:ext uri="{FF2B5EF4-FFF2-40B4-BE49-F238E27FC236}">
                <a16:creationId xmlns:a16="http://schemas.microsoft.com/office/drawing/2014/main" id="{1F2BF16A-543A-4420-BF2B-D72261B9B82B}"/>
              </a:ext>
            </a:extLst>
          </p:cNvPr>
          <p:cNvGrpSpPr/>
          <p:nvPr/>
        </p:nvGrpSpPr>
        <p:grpSpPr>
          <a:xfrm>
            <a:off x="12941618" y="3443226"/>
            <a:ext cx="3468462" cy="2422023"/>
            <a:chOff x="12941618" y="3443226"/>
            <a:chExt cx="3468462" cy="2422023"/>
          </a:xfrm>
        </p:grpSpPr>
        <p:grpSp>
          <p:nvGrpSpPr>
            <p:cNvPr id="98" name="Group 97">
              <a:extLst>
                <a:ext uri="{FF2B5EF4-FFF2-40B4-BE49-F238E27FC236}">
                  <a16:creationId xmlns:a16="http://schemas.microsoft.com/office/drawing/2014/main" id="{8CF3D0B9-6482-4FB9-B984-A85BDE712856}"/>
                </a:ext>
              </a:extLst>
            </p:cNvPr>
            <p:cNvGrpSpPr/>
            <p:nvPr/>
          </p:nvGrpSpPr>
          <p:grpSpPr>
            <a:xfrm>
              <a:off x="12941618" y="3641218"/>
              <a:ext cx="3468462" cy="2224031"/>
              <a:chOff x="3886199" y="3141153"/>
              <a:chExt cx="2935624" cy="1709475"/>
            </a:xfrm>
          </p:grpSpPr>
          <p:sp>
            <p:nvSpPr>
              <p:cNvPr id="100" name="TextBox 12">
                <a:extLst>
                  <a:ext uri="{FF2B5EF4-FFF2-40B4-BE49-F238E27FC236}">
                    <a16:creationId xmlns:a16="http://schemas.microsoft.com/office/drawing/2014/main" id="{E498790B-15BE-4B3A-BD17-A72259291879}"/>
                  </a:ext>
                </a:extLst>
              </p:cNvPr>
              <p:cNvSpPr txBox="1">
                <a:spLocks noChangeArrowheads="1"/>
              </p:cNvSpPr>
              <p:nvPr/>
            </p:nvSpPr>
            <p:spPr bwMode="auto">
              <a:xfrm>
                <a:off x="3886199" y="3924300"/>
                <a:ext cx="2935623" cy="567765"/>
              </a:xfrm>
              <a:prstGeom prst="rect">
                <a:avLst/>
              </a:prstGeom>
              <a:noFill/>
              <a:ln w="12700">
                <a:noFill/>
                <a:prstDash val="solid"/>
                <a:miter lim="800000"/>
                <a:headEnd/>
                <a:tailEnd/>
              </a:ln>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449263" marR="0" lvl="0" indent="-271463" algn="ctr" defTabSz="914400" rtl="0" eaLnBrk="0" fontAlgn="base" latinLnBrk="0" hangingPunct="1">
                  <a:lnSpc>
                    <a:spcPct val="100000"/>
                  </a:lnSpc>
                  <a:spcBef>
                    <a:spcPct val="0"/>
                  </a:spcBef>
                  <a:spcAft>
                    <a:spcPct val="0"/>
                  </a:spcAft>
                  <a:buClrTx/>
                  <a:buSzTx/>
                  <a:buFont typeface="Arial" panose="020B0604020202020204" pitchFamily="34" charset="0"/>
                  <a:buNone/>
                  <a:tabLst/>
                  <a:defRPr/>
                </a:pPr>
                <a:r>
                  <a:rPr lang="en-GB" sz="1400" b="1" dirty="0">
                    <a:solidFill>
                      <a:prstClr val="black"/>
                    </a:solidFill>
                    <a:latin typeface="Tahoma" panose="020B0604030504040204" pitchFamily="34" charset="0"/>
                    <a:ea typeface="Tahoma" panose="020B0604030504040204" pitchFamily="34" charset="0"/>
                    <a:cs typeface="Tahoma" panose="020B0604030504040204" pitchFamily="34" charset="0"/>
                    <a:sym typeface="Helvetica Light"/>
                  </a:rPr>
                  <a:t>Multi-Disciplinary Team</a:t>
                </a:r>
              </a:p>
              <a:p>
                <a:pPr marR="0" lvl="0" algn="just" defTabSz="914400" rtl="0" eaLnBrk="0" fontAlgn="base" latinLnBrk="0" hangingPunct="1">
                  <a:lnSpc>
                    <a:spcPct val="100000"/>
                  </a:lnSpc>
                  <a:spcBef>
                    <a:spcPct val="0"/>
                  </a:spcBef>
                  <a:spcAft>
                    <a:spcPct val="0"/>
                  </a:spcAft>
                  <a:buClrTx/>
                  <a:buSzTx/>
                  <a:buFont typeface="Arial" panose="020B0604020202020204" pitchFamily="34" charset="0"/>
                  <a:buNone/>
                  <a:tabLst/>
                  <a:defRPr/>
                </a:pPr>
                <a:r>
                  <a:rPr kumimoji="0" lang="en-GB" sz="1400" u="none" strike="noStrike" kern="1200" cap="none" spc="0" normalizeH="0" baseline="0" noProof="0" dirty="0">
                    <a:ln>
                      <a:noFill/>
                    </a:ln>
                    <a:solidFill>
                      <a:prstClr val="black"/>
                    </a:solidFill>
                    <a:uLnTx/>
                    <a:uFillTx/>
                    <a:latin typeface="Tahoma" panose="020B0604030504040204" pitchFamily="34" charset="0"/>
                    <a:ea typeface="Tahoma" panose="020B0604030504040204" pitchFamily="34" charset="0"/>
                    <a:cs typeface="Tahoma" panose="020B0604030504040204" pitchFamily="34" charset="0"/>
                    <a:sym typeface="Helvetica Light"/>
                  </a:rPr>
                  <a:t>We have established a multi-disciplinary team to support our staff and pupils</a:t>
                </a:r>
                <a:endParaRPr kumimoji="0" lang="en-GB" sz="140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Helvetica Light"/>
                </a:endParaRPr>
              </a:p>
            </p:txBody>
          </p:sp>
          <p:sp>
            <p:nvSpPr>
              <p:cNvPr id="101" name="Rectangle: Rounded Corners 100">
                <a:extLst>
                  <a:ext uri="{FF2B5EF4-FFF2-40B4-BE49-F238E27FC236}">
                    <a16:creationId xmlns:a16="http://schemas.microsoft.com/office/drawing/2014/main" id="{97DA268F-60BE-4D7D-8D2B-7CFE74859BD9}"/>
                  </a:ext>
                </a:extLst>
              </p:cNvPr>
              <p:cNvSpPr/>
              <p:nvPr/>
            </p:nvSpPr>
            <p:spPr>
              <a:xfrm>
                <a:off x="3886200" y="3141153"/>
                <a:ext cx="2935623" cy="1709475"/>
              </a:xfrm>
              <a:prstGeom prst="roundRect">
                <a:avLst/>
              </a:prstGeom>
              <a:noFill/>
              <a:ln>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35" name="Picture 34">
              <a:extLst>
                <a:ext uri="{FF2B5EF4-FFF2-40B4-BE49-F238E27FC236}">
                  <a16:creationId xmlns:a16="http://schemas.microsoft.com/office/drawing/2014/main" id="{C6905DA3-C44C-4DC0-8263-0780F428B87E}"/>
                </a:ext>
              </a:extLst>
            </p:cNvPr>
            <p:cNvPicPr>
              <a:picLocks noChangeAspect="1"/>
            </p:cNvPicPr>
            <p:nvPr/>
          </p:nvPicPr>
          <p:blipFill>
            <a:blip r:embed="rId19"/>
            <a:stretch>
              <a:fillRect/>
            </a:stretch>
          </p:blipFill>
          <p:spPr>
            <a:xfrm>
              <a:off x="13912039" y="3443226"/>
              <a:ext cx="1486110" cy="1486110"/>
            </a:xfrm>
            <a:prstGeom prst="rect">
              <a:avLst/>
            </a:prstGeom>
          </p:spPr>
        </p:pic>
      </p:grpSp>
      <p:grpSp>
        <p:nvGrpSpPr>
          <p:cNvPr id="41" name="Group 40">
            <a:extLst>
              <a:ext uri="{FF2B5EF4-FFF2-40B4-BE49-F238E27FC236}">
                <a16:creationId xmlns:a16="http://schemas.microsoft.com/office/drawing/2014/main" id="{5435334C-5750-4986-8FBD-BE253A109745}"/>
              </a:ext>
            </a:extLst>
          </p:cNvPr>
          <p:cNvGrpSpPr/>
          <p:nvPr/>
        </p:nvGrpSpPr>
        <p:grpSpPr>
          <a:xfrm>
            <a:off x="1720526" y="2324100"/>
            <a:ext cx="14967274" cy="6937494"/>
            <a:chOff x="1720526" y="2324100"/>
            <a:chExt cx="14967274" cy="6937494"/>
          </a:xfrm>
        </p:grpSpPr>
        <p:grpSp>
          <p:nvGrpSpPr>
            <p:cNvPr id="38" name="Group 37">
              <a:extLst>
                <a:ext uri="{FF2B5EF4-FFF2-40B4-BE49-F238E27FC236}">
                  <a16:creationId xmlns:a16="http://schemas.microsoft.com/office/drawing/2014/main" id="{8B0B8CED-0A99-4B89-B207-C248AD0C3E17}"/>
                </a:ext>
              </a:extLst>
            </p:cNvPr>
            <p:cNvGrpSpPr/>
            <p:nvPr/>
          </p:nvGrpSpPr>
          <p:grpSpPr>
            <a:xfrm>
              <a:off x="1720526" y="2324100"/>
              <a:ext cx="14967274" cy="6937494"/>
              <a:chOff x="1720526" y="2324100"/>
              <a:chExt cx="14967274" cy="6937494"/>
            </a:xfrm>
          </p:grpSpPr>
          <p:grpSp>
            <p:nvGrpSpPr>
              <p:cNvPr id="88" name="Group 87">
                <a:extLst>
                  <a:ext uri="{FF2B5EF4-FFF2-40B4-BE49-F238E27FC236}">
                    <a16:creationId xmlns:a16="http://schemas.microsoft.com/office/drawing/2014/main" id="{39AF9BD5-510C-4719-B825-4D801F16C4B8}"/>
                  </a:ext>
                </a:extLst>
              </p:cNvPr>
              <p:cNvGrpSpPr/>
              <p:nvPr/>
            </p:nvGrpSpPr>
            <p:grpSpPr>
              <a:xfrm>
                <a:off x="6705600" y="2324100"/>
                <a:ext cx="4866413" cy="1641475"/>
                <a:chOff x="4875714" y="2256489"/>
                <a:chExt cx="3032112" cy="1641475"/>
              </a:xfrm>
            </p:grpSpPr>
            <p:sp>
              <p:nvSpPr>
                <p:cNvPr id="90" name="Rectangle 89">
                  <a:extLst>
                    <a:ext uri="{FF2B5EF4-FFF2-40B4-BE49-F238E27FC236}">
                      <a16:creationId xmlns:a16="http://schemas.microsoft.com/office/drawing/2014/main" id="{7752C036-9ACE-4297-869C-F12EC8D6041F}"/>
                    </a:ext>
                  </a:extLst>
                </p:cNvPr>
                <p:cNvSpPr/>
                <p:nvPr/>
              </p:nvSpPr>
              <p:spPr bwMode="auto">
                <a:xfrm>
                  <a:off x="4875714" y="2744806"/>
                  <a:ext cx="3032112" cy="681932"/>
                </a:xfrm>
                <a:prstGeom prst="rect">
                  <a:avLst/>
                </a:prstGeom>
                <a:solidFill>
                  <a:srgbClr val="00B050"/>
                </a:solidFill>
                <a:ln w="22225" cap="flat" cmpd="sng" algn="ctr">
                  <a:noFill/>
                  <a:prstDash val="solid"/>
                  <a:miter lim="800000"/>
                </a:ln>
                <a:effectLst/>
              </p:spPr>
              <p:txBody>
                <a:bodyPr anchor="ctr"/>
                <a:lstStyle/>
                <a:p>
                  <a:pPr marL="0" marR="0" lvl="0" indent="0" algn="ctr" defTabSz="914400" rtl="0" eaLnBrk="0"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sym typeface="Helvetica Light"/>
                  </a:endParaRPr>
                </a:p>
              </p:txBody>
            </p:sp>
            <p:sp>
              <p:nvSpPr>
                <p:cNvPr id="91" name="TextBox 90">
                  <a:extLst>
                    <a:ext uri="{FF2B5EF4-FFF2-40B4-BE49-F238E27FC236}">
                      <a16:creationId xmlns:a16="http://schemas.microsoft.com/office/drawing/2014/main" id="{56800EBD-4520-4801-A91A-2A7441BA0DD3}"/>
                    </a:ext>
                  </a:extLst>
                </p:cNvPr>
                <p:cNvSpPr txBox="1"/>
                <p:nvPr/>
              </p:nvSpPr>
              <p:spPr>
                <a:xfrm>
                  <a:off x="4875714" y="2256489"/>
                  <a:ext cx="3032112" cy="16414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584200" rtl="0" eaLnBrk="1" fontAlgn="auto" latinLnBrk="0" hangingPunct="0">
                    <a:lnSpc>
                      <a:spcPct val="100000"/>
                    </a:lnSpc>
                    <a:spcBef>
                      <a:spcPts val="0"/>
                    </a:spcBef>
                    <a:spcAft>
                      <a:spcPts val="0"/>
                    </a:spcAft>
                    <a:buClrTx/>
                    <a:buSzTx/>
                    <a:buFontTx/>
                    <a:buNone/>
                    <a:tabLst/>
                    <a:defRPr/>
                  </a:pPr>
                  <a:endParaRPr lang="en-GB" sz="2000" b="1" kern="0" dirty="0">
                    <a:solidFill>
                      <a:srgbClr val="000000"/>
                    </a:solidFill>
                    <a:latin typeface="Tahoma" panose="020B0604030504040204" pitchFamily="34" charset="0"/>
                    <a:ea typeface="Tahoma" panose="020B0604030504040204" pitchFamily="34" charset="0"/>
                    <a:cs typeface="Tahoma" panose="020B0604030504040204" pitchFamily="34" charset="0"/>
                    <a:sym typeface="Helvetica Light"/>
                  </a:endParaRPr>
                </a:p>
                <a:p>
                  <a:pPr marL="0" marR="0" lvl="0" indent="0" algn="ctr" defTabSz="584200" rtl="0" eaLnBrk="1" fontAlgn="auto" latinLnBrk="0" hangingPunct="0">
                    <a:lnSpc>
                      <a:spcPct val="100000"/>
                    </a:lnSpc>
                    <a:spcBef>
                      <a:spcPts val="0"/>
                    </a:spcBef>
                    <a:spcAft>
                      <a:spcPts val="0"/>
                    </a:spcAft>
                    <a:buClrTx/>
                    <a:buSzTx/>
                    <a:buFontTx/>
                    <a:buNone/>
                    <a:tabLst/>
                    <a:defRPr/>
                  </a:pPr>
                  <a:endParaRPr lang="en-GB" sz="2000" b="1" kern="0" dirty="0">
                    <a:solidFill>
                      <a:srgbClr val="000000"/>
                    </a:solidFill>
                    <a:latin typeface="Tahoma" panose="020B0604030504040204" pitchFamily="34" charset="0"/>
                    <a:ea typeface="Tahoma" panose="020B0604030504040204" pitchFamily="34" charset="0"/>
                    <a:cs typeface="Tahoma" panose="020B0604030504040204" pitchFamily="34" charset="0"/>
                    <a:sym typeface="Helvetica Light"/>
                  </a:endParaRPr>
                </a:p>
                <a:p>
                  <a:pPr marL="0" marR="0" lvl="0" indent="0" algn="ctr" defTabSz="584200" rtl="0" eaLnBrk="1" fontAlgn="auto" latinLnBrk="0" hangingPunct="0">
                    <a:lnSpc>
                      <a:spcPct val="100000"/>
                    </a:lnSpc>
                    <a:spcBef>
                      <a:spcPts val="0"/>
                    </a:spcBef>
                    <a:spcAft>
                      <a:spcPts val="0"/>
                    </a:spcAft>
                    <a:buClrTx/>
                    <a:buSzTx/>
                    <a:buFontTx/>
                    <a:buNone/>
                    <a:tabLst/>
                    <a:defRPr/>
                  </a:pPr>
                  <a:r>
                    <a:rPr lang="en-GB" sz="2300" b="1" kern="0" dirty="0">
                      <a:solidFill>
                        <a:srgbClr val="000000"/>
                      </a:solidFill>
                      <a:latin typeface="Tahoma" panose="020B0604030504040204" pitchFamily="34" charset="0"/>
                      <a:ea typeface="Tahoma" panose="020B0604030504040204" pitchFamily="34" charset="0"/>
                      <a:cs typeface="Tahoma" panose="020B0604030504040204" pitchFamily="34" charset="0"/>
                      <a:sym typeface="Helvetica Light"/>
                    </a:rPr>
                    <a:t>Training &amp; Development</a:t>
                  </a:r>
                  <a:endParaRPr kumimoji="0" lang="en-GB" sz="2300" b="1" i="0" u="none" strike="noStrike" kern="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Helvetica Light"/>
                  </a:endParaRPr>
                </a:p>
                <a:p>
                  <a:pPr marL="0" marR="0" lvl="0" indent="0" algn="ctr" defTabSz="584200" rtl="0" eaLnBrk="1" fontAlgn="auto" latinLnBrk="0" hangingPunct="0">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Montserrat" panose="020B0604020202020204" charset="0"/>
                    <a:sym typeface="Helvetica Light"/>
                  </a:endParaRPr>
                </a:p>
                <a:p>
                  <a:pPr marL="0" marR="0" lvl="0" indent="0" algn="ctr" defTabSz="584200" rtl="0" eaLnBrk="1" fontAlgn="auto" latinLnBrk="0" hangingPunct="0">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Montserrat" panose="020B0604020202020204" charset="0"/>
                    <a:sym typeface="Helvetica Light"/>
                  </a:endParaRPr>
                </a:p>
                <a:p>
                  <a:pPr marL="0" marR="0" lvl="0" indent="0" algn="ctr" defTabSz="584200" rtl="0" eaLnBrk="1" fontAlgn="auto" latinLnBrk="0" hangingPunct="0">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Montserrat" panose="020B0604020202020204" charset="0"/>
                    <a:sym typeface="Helvetica Light"/>
                  </a:endParaRPr>
                </a:p>
              </p:txBody>
            </p:sp>
          </p:grpSp>
          <p:sp>
            <p:nvSpPr>
              <p:cNvPr id="93" name="Rectangle: Rounded Corners 92">
                <a:extLst>
                  <a:ext uri="{FF2B5EF4-FFF2-40B4-BE49-F238E27FC236}">
                    <a16:creationId xmlns:a16="http://schemas.microsoft.com/office/drawing/2014/main" id="{B24AC7AF-C78E-4DB9-9351-15BA3B3D77D3}"/>
                  </a:ext>
                </a:extLst>
              </p:cNvPr>
              <p:cNvSpPr/>
              <p:nvPr/>
            </p:nvSpPr>
            <p:spPr>
              <a:xfrm>
                <a:off x="1720526" y="2692351"/>
                <a:ext cx="14967274" cy="6569243"/>
              </a:xfrm>
              <a:prstGeom prst="roundRect">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40" name="Picture 39">
              <a:extLst>
                <a:ext uri="{FF2B5EF4-FFF2-40B4-BE49-F238E27FC236}">
                  <a16:creationId xmlns:a16="http://schemas.microsoft.com/office/drawing/2014/main" id="{DA7C75E1-D7CB-467B-B89E-C8796CAA4DF2}"/>
                </a:ext>
              </a:extLst>
            </p:cNvPr>
            <p:cNvPicPr>
              <a:picLocks noChangeAspect="1"/>
            </p:cNvPicPr>
            <p:nvPr/>
          </p:nvPicPr>
          <p:blipFill>
            <a:blip r:embed="rId20"/>
            <a:stretch>
              <a:fillRect/>
            </a:stretch>
          </p:blipFill>
          <p:spPr>
            <a:xfrm>
              <a:off x="6645897" y="2799109"/>
              <a:ext cx="701024" cy="701024"/>
            </a:xfrm>
            <a:prstGeom prst="rect">
              <a:avLst/>
            </a:prstGeom>
          </p:spPr>
        </p:pic>
      </p:grpSp>
      <p:grpSp>
        <p:nvGrpSpPr>
          <p:cNvPr id="44" name="Group 43">
            <a:extLst>
              <a:ext uri="{FF2B5EF4-FFF2-40B4-BE49-F238E27FC236}">
                <a16:creationId xmlns:a16="http://schemas.microsoft.com/office/drawing/2014/main" id="{A5B02F9E-8665-4F7C-81FF-90A323F0216D}"/>
              </a:ext>
            </a:extLst>
          </p:cNvPr>
          <p:cNvGrpSpPr/>
          <p:nvPr/>
        </p:nvGrpSpPr>
        <p:grpSpPr>
          <a:xfrm>
            <a:off x="6645897" y="5476757"/>
            <a:ext cx="4866413" cy="1641475"/>
            <a:chOff x="6645897" y="5476757"/>
            <a:chExt cx="4866413" cy="1641475"/>
          </a:xfrm>
        </p:grpSpPr>
        <p:grpSp>
          <p:nvGrpSpPr>
            <p:cNvPr id="59" name="Group 58">
              <a:extLst>
                <a:ext uri="{FF2B5EF4-FFF2-40B4-BE49-F238E27FC236}">
                  <a16:creationId xmlns:a16="http://schemas.microsoft.com/office/drawing/2014/main" id="{30FAFCF3-CCB5-43CA-9E87-2F442761FACD}"/>
                </a:ext>
              </a:extLst>
            </p:cNvPr>
            <p:cNvGrpSpPr/>
            <p:nvPr/>
          </p:nvGrpSpPr>
          <p:grpSpPr>
            <a:xfrm>
              <a:off x="6645897" y="5476757"/>
              <a:ext cx="4866413" cy="1641475"/>
              <a:chOff x="4875714" y="2256489"/>
              <a:chExt cx="3032112" cy="1641475"/>
            </a:xfrm>
          </p:grpSpPr>
          <p:sp>
            <p:nvSpPr>
              <p:cNvPr id="60" name="Rectangle 59">
                <a:extLst>
                  <a:ext uri="{FF2B5EF4-FFF2-40B4-BE49-F238E27FC236}">
                    <a16:creationId xmlns:a16="http://schemas.microsoft.com/office/drawing/2014/main" id="{1EB8B735-798E-4C28-BF32-6A0E8F53E3B7}"/>
                  </a:ext>
                </a:extLst>
              </p:cNvPr>
              <p:cNvSpPr/>
              <p:nvPr/>
            </p:nvSpPr>
            <p:spPr bwMode="auto">
              <a:xfrm>
                <a:off x="4875714" y="2744806"/>
                <a:ext cx="3032112" cy="681932"/>
              </a:xfrm>
              <a:prstGeom prst="rect">
                <a:avLst/>
              </a:prstGeom>
              <a:solidFill>
                <a:srgbClr val="00B050"/>
              </a:solidFill>
              <a:ln w="22225" cap="flat" cmpd="sng" algn="ctr">
                <a:noFill/>
                <a:prstDash val="solid"/>
                <a:miter lim="800000"/>
              </a:ln>
              <a:effectLst/>
            </p:spPr>
            <p:txBody>
              <a:bodyPr anchor="ctr"/>
              <a:lstStyle/>
              <a:p>
                <a:pPr marL="0" marR="0" lvl="0" indent="0" algn="ctr" defTabSz="914400" rtl="0" eaLnBrk="0"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sym typeface="Helvetica Light"/>
                </a:endParaRPr>
              </a:p>
            </p:txBody>
          </p:sp>
          <p:sp>
            <p:nvSpPr>
              <p:cNvPr id="61" name="TextBox 60">
                <a:extLst>
                  <a:ext uri="{FF2B5EF4-FFF2-40B4-BE49-F238E27FC236}">
                    <a16:creationId xmlns:a16="http://schemas.microsoft.com/office/drawing/2014/main" id="{A7B4A4AF-4D0A-463B-AD5C-4796B3EF4BF2}"/>
                  </a:ext>
                </a:extLst>
              </p:cNvPr>
              <p:cNvSpPr txBox="1"/>
              <p:nvPr/>
            </p:nvSpPr>
            <p:spPr>
              <a:xfrm>
                <a:off x="4875714" y="2256489"/>
                <a:ext cx="3032112" cy="16414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584200" rtl="0" eaLnBrk="1" fontAlgn="auto" latinLnBrk="0" hangingPunct="0">
                  <a:lnSpc>
                    <a:spcPct val="100000"/>
                  </a:lnSpc>
                  <a:spcBef>
                    <a:spcPts val="0"/>
                  </a:spcBef>
                  <a:spcAft>
                    <a:spcPts val="0"/>
                  </a:spcAft>
                  <a:buClrTx/>
                  <a:buSzTx/>
                  <a:buFontTx/>
                  <a:buNone/>
                  <a:tabLst/>
                  <a:defRPr/>
                </a:pPr>
                <a:endParaRPr lang="en-GB" sz="2000" b="1" kern="0" dirty="0">
                  <a:solidFill>
                    <a:srgbClr val="000000"/>
                  </a:solidFill>
                  <a:latin typeface="Tahoma" panose="020B0604030504040204" pitchFamily="34" charset="0"/>
                  <a:ea typeface="Tahoma" panose="020B0604030504040204" pitchFamily="34" charset="0"/>
                  <a:cs typeface="Tahoma" panose="020B0604030504040204" pitchFamily="34" charset="0"/>
                  <a:sym typeface="Helvetica Light"/>
                </a:endParaRPr>
              </a:p>
              <a:p>
                <a:pPr marL="0" marR="0" lvl="0" indent="0" algn="ctr" defTabSz="584200" rtl="0" eaLnBrk="1" fontAlgn="auto" latinLnBrk="0" hangingPunct="0">
                  <a:lnSpc>
                    <a:spcPct val="100000"/>
                  </a:lnSpc>
                  <a:spcBef>
                    <a:spcPts val="0"/>
                  </a:spcBef>
                  <a:spcAft>
                    <a:spcPts val="0"/>
                  </a:spcAft>
                  <a:buClrTx/>
                  <a:buSzTx/>
                  <a:buFontTx/>
                  <a:buNone/>
                  <a:tabLst/>
                  <a:defRPr/>
                </a:pPr>
                <a:endParaRPr lang="en-GB" sz="2000" b="1" kern="0" dirty="0">
                  <a:solidFill>
                    <a:srgbClr val="000000"/>
                  </a:solidFill>
                  <a:latin typeface="Tahoma" panose="020B0604030504040204" pitchFamily="34" charset="0"/>
                  <a:ea typeface="Tahoma" panose="020B0604030504040204" pitchFamily="34" charset="0"/>
                  <a:cs typeface="Tahoma" panose="020B0604030504040204" pitchFamily="34" charset="0"/>
                  <a:sym typeface="Helvetica Light"/>
                </a:endParaRPr>
              </a:p>
              <a:p>
                <a:pPr marL="0" marR="0" lvl="0" indent="0" algn="ctr" defTabSz="584200" rtl="0" eaLnBrk="1" fontAlgn="auto" latinLnBrk="0" hangingPunct="0">
                  <a:lnSpc>
                    <a:spcPct val="100000"/>
                  </a:lnSpc>
                  <a:spcBef>
                    <a:spcPts val="0"/>
                  </a:spcBef>
                  <a:spcAft>
                    <a:spcPts val="0"/>
                  </a:spcAft>
                  <a:buClrTx/>
                  <a:buSzTx/>
                  <a:buFontTx/>
                  <a:buNone/>
                  <a:tabLst/>
                  <a:defRPr/>
                </a:pPr>
                <a:r>
                  <a:rPr lang="en-GB" sz="2300" b="1" kern="0" dirty="0">
                    <a:solidFill>
                      <a:srgbClr val="000000"/>
                    </a:solidFill>
                    <a:latin typeface="Tahoma" panose="020B0604030504040204" pitchFamily="34" charset="0"/>
                    <a:ea typeface="Tahoma" panose="020B0604030504040204" pitchFamily="34" charset="0"/>
                    <a:cs typeface="Tahoma" panose="020B0604030504040204" pitchFamily="34" charset="0"/>
                    <a:sym typeface="Helvetica Light"/>
                  </a:rPr>
                  <a:t>Challenges</a:t>
                </a:r>
                <a:endParaRPr kumimoji="0" lang="en-GB" sz="2300" b="1" i="0" u="none" strike="noStrike" kern="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Helvetica Light"/>
                </a:endParaRPr>
              </a:p>
              <a:p>
                <a:pPr marL="0" marR="0" lvl="0" indent="0" algn="ctr" defTabSz="584200" rtl="0" eaLnBrk="1" fontAlgn="auto" latinLnBrk="0" hangingPunct="0">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Montserrat" panose="020B0604020202020204" charset="0"/>
                  <a:sym typeface="Helvetica Light"/>
                </a:endParaRPr>
              </a:p>
              <a:p>
                <a:pPr marL="0" marR="0" lvl="0" indent="0" algn="ctr" defTabSz="584200" rtl="0" eaLnBrk="1" fontAlgn="auto" latinLnBrk="0" hangingPunct="0">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Montserrat" panose="020B0604020202020204" charset="0"/>
                  <a:sym typeface="Helvetica Light"/>
                </a:endParaRPr>
              </a:p>
              <a:p>
                <a:pPr marL="0" marR="0" lvl="0" indent="0" algn="ctr" defTabSz="584200" rtl="0" eaLnBrk="1" fontAlgn="auto" latinLnBrk="0" hangingPunct="0">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Montserrat" panose="020B0604020202020204" charset="0"/>
                  <a:sym typeface="Helvetica Light"/>
                </a:endParaRPr>
              </a:p>
            </p:txBody>
          </p:sp>
        </p:grpSp>
        <p:pic>
          <p:nvPicPr>
            <p:cNvPr id="43" name="Picture 42">
              <a:extLst>
                <a:ext uri="{FF2B5EF4-FFF2-40B4-BE49-F238E27FC236}">
                  <a16:creationId xmlns:a16="http://schemas.microsoft.com/office/drawing/2014/main" id="{A3F82782-0AAE-4255-A98C-2A43CB1B5CAA}"/>
                </a:ext>
              </a:extLst>
            </p:cNvPr>
            <p:cNvPicPr>
              <a:picLocks noChangeAspect="1"/>
            </p:cNvPicPr>
            <p:nvPr/>
          </p:nvPicPr>
          <p:blipFill>
            <a:blip r:embed="rId21"/>
            <a:stretch>
              <a:fillRect/>
            </a:stretch>
          </p:blipFill>
          <p:spPr>
            <a:xfrm>
              <a:off x="6869161" y="6015677"/>
              <a:ext cx="537697" cy="537697"/>
            </a:xfrm>
            <a:prstGeom prst="rect">
              <a:avLst/>
            </a:prstGeom>
          </p:spPr>
        </p:pic>
      </p:grpSp>
    </p:spTree>
    <p:extLst>
      <p:ext uri="{BB962C8B-B14F-4D97-AF65-F5344CB8AC3E}">
        <p14:creationId xmlns:p14="http://schemas.microsoft.com/office/powerpoint/2010/main" val="453801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4"/>
                                        </p:tgtEl>
                                        <p:attrNameLst>
                                          <p:attrName>style.visibility</p:attrName>
                                        </p:attrNameLst>
                                      </p:cBhvr>
                                      <p:to>
                                        <p:strVal val="visible"/>
                                      </p:to>
                                    </p:set>
                                  </p:childTnLst>
                                </p:cTn>
                              </p:par>
                            </p:childTnLst>
                          </p:cTn>
                        </p:par>
                        <p:par>
                          <p:cTn id="27" fill="hold">
                            <p:stCondLst>
                              <p:cond delay="0"/>
                            </p:stCondLst>
                            <p:childTnLst>
                              <p:par>
                                <p:cTn id="28" presetID="1" presetClass="entr" presetSubtype="0" fill="hold" nodeType="afterEffect">
                                  <p:stCondLst>
                                    <p:cond delay="500"/>
                                  </p:stCondLst>
                                  <p:childTnLst>
                                    <p:set>
                                      <p:cBhvr>
                                        <p:cTn id="29" dur="1" fill="hold">
                                          <p:stCondLst>
                                            <p:cond delay="0"/>
                                          </p:stCondLst>
                                        </p:cTn>
                                        <p:tgtEl>
                                          <p:spTgt spid="23"/>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29"/>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extLst>
                <a:ext uri="{BEBA8EAE-BF5A-486C-A8C5-ECC9F3942E4B}">
                  <a14:imgProps xmlns:a14="http://schemas.microsoft.com/office/drawing/2010/main">
                    <a14:imgLayer r:embed="rId4">
                      <a14:imgEffect>
                        <a14:colorTemperature colorTemp="6487"/>
                      </a14:imgEffect>
                      <a14:imgEffect>
                        <a14:saturation sat="0"/>
                      </a14:imgEffect>
                    </a14:imgLayer>
                  </a14:imgProps>
                </a:ext>
              </a:extLst>
            </a:blip>
            <a:stretch>
              <a:fillRect l="-3053" t="-3076" r="-3076" b="-3053"/>
            </a:stretch>
          </a:blipFill>
        </p:spPr>
        <p:txBody>
          <a:bodyPr/>
          <a:lstStyle/>
          <a:p>
            <a:endParaRPr lang="en-GB"/>
          </a:p>
        </p:txBody>
      </p:sp>
      <p:grpSp>
        <p:nvGrpSpPr>
          <p:cNvPr id="3" name="Group 3"/>
          <p:cNvGrpSpPr/>
          <p:nvPr/>
        </p:nvGrpSpPr>
        <p:grpSpPr>
          <a:xfrm>
            <a:off x="11572013" y="9353567"/>
            <a:ext cx="6857916" cy="718383"/>
            <a:chOff x="0" y="0"/>
            <a:chExt cx="1806200" cy="189204"/>
          </a:xfrm>
        </p:grpSpPr>
        <p:sp>
          <p:nvSpPr>
            <p:cNvPr id="4" name="Freeform 4"/>
            <p:cNvSpPr/>
            <p:nvPr/>
          </p:nvSpPr>
          <p:spPr>
            <a:xfrm>
              <a:off x="0" y="0"/>
              <a:ext cx="1806200" cy="189204"/>
            </a:xfrm>
            <a:custGeom>
              <a:avLst/>
              <a:gdLst/>
              <a:ahLst/>
              <a:cxnLst/>
              <a:rect l="l" t="t" r="r" b="b"/>
              <a:pathLst>
                <a:path w="1806200" h="189204">
                  <a:moveTo>
                    <a:pt x="0" y="0"/>
                  </a:moveTo>
                  <a:lnTo>
                    <a:pt x="1806200" y="0"/>
                  </a:lnTo>
                  <a:lnTo>
                    <a:pt x="1806200" y="189204"/>
                  </a:lnTo>
                  <a:lnTo>
                    <a:pt x="0" y="189204"/>
                  </a:lnTo>
                  <a:close/>
                </a:path>
              </a:pathLst>
            </a:custGeom>
            <a:solidFill>
              <a:srgbClr val="1B7046"/>
            </a:solidFill>
          </p:spPr>
          <p:txBody>
            <a:bodyPr/>
            <a:lstStyle/>
            <a:p>
              <a:endParaRPr lang="en-GB"/>
            </a:p>
          </p:txBody>
        </p:sp>
        <p:sp>
          <p:nvSpPr>
            <p:cNvPr id="5" name="TextBox 5"/>
            <p:cNvSpPr txBox="1"/>
            <p:nvPr/>
          </p:nvSpPr>
          <p:spPr>
            <a:xfrm>
              <a:off x="0" y="-47625"/>
              <a:ext cx="812800" cy="860425"/>
            </a:xfrm>
            <a:prstGeom prst="rect">
              <a:avLst/>
            </a:prstGeom>
          </p:spPr>
          <p:txBody>
            <a:bodyPr lIns="50800" tIns="50800" rIns="50800" bIns="50800" rtlCol="0" anchor="ctr"/>
            <a:lstStyle/>
            <a:p>
              <a:pPr algn="ctr">
                <a:lnSpc>
                  <a:spcPts val="3499"/>
                </a:lnSpc>
              </a:pPr>
              <a:endParaRPr/>
            </a:p>
          </p:txBody>
        </p:sp>
      </p:grpSp>
      <p:sp>
        <p:nvSpPr>
          <p:cNvPr id="6" name="TextBox 6"/>
          <p:cNvSpPr txBox="1"/>
          <p:nvPr/>
        </p:nvSpPr>
        <p:spPr>
          <a:xfrm>
            <a:off x="11572013" y="9397924"/>
            <a:ext cx="6715987" cy="537696"/>
          </a:xfrm>
          <a:prstGeom prst="rect">
            <a:avLst/>
          </a:prstGeom>
        </p:spPr>
        <p:txBody>
          <a:bodyPr lIns="0" tIns="0" rIns="0" bIns="0" rtlCol="0" anchor="t">
            <a:spAutoFit/>
          </a:bodyPr>
          <a:lstStyle/>
          <a:p>
            <a:pPr algn="ctr">
              <a:lnSpc>
                <a:spcPts val="4480"/>
              </a:lnSpc>
            </a:pPr>
            <a:r>
              <a:rPr lang="en-US" sz="3200" dirty="0">
                <a:solidFill>
                  <a:srgbClr val="FCFEFF"/>
                </a:solidFill>
                <a:latin typeface="Tahoma"/>
              </a:rPr>
              <a:t>IQM National Inclusion Conference</a:t>
            </a:r>
          </a:p>
        </p:txBody>
      </p:sp>
      <p:sp>
        <p:nvSpPr>
          <p:cNvPr id="7" name="TextBox 3">
            <a:extLst>
              <a:ext uri="{FF2B5EF4-FFF2-40B4-BE49-F238E27FC236}">
                <a16:creationId xmlns:a16="http://schemas.microsoft.com/office/drawing/2014/main" id="{C906D055-F990-415E-AEAD-4275B0211040}"/>
              </a:ext>
            </a:extLst>
          </p:cNvPr>
          <p:cNvSpPr txBox="1"/>
          <p:nvPr/>
        </p:nvSpPr>
        <p:spPr>
          <a:xfrm>
            <a:off x="0" y="382959"/>
            <a:ext cx="18288000" cy="1126847"/>
          </a:xfrm>
          <a:prstGeom prst="rect">
            <a:avLst/>
          </a:prstGeom>
        </p:spPr>
        <p:txBody>
          <a:bodyPr lIns="0" tIns="0" rIns="0" bIns="0" rtlCol="0" anchor="t">
            <a:spAutoFit/>
          </a:bodyPr>
          <a:lstStyle/>
          <a:p>
            <a:pPr algn="ctr">
              <a:lnSpc>
                <a:spcPts val="9799"/>
              </a:lnSpc>
            </a:pPr>
            <a:r>
              <a:rPr lang="en-US" sz="6999" dirty="0">
                <a:latin typeface="Tahoma Bold"/>
              </a:rPr>
              <a:t>Context</a:t>
            </a:r>
          </a:p>
        </p:txBody>
      </p:sp>
      <p:sp>
        <p:nvSpPr>
          <p:cNvPr id="16" name="TextBox 15">
            <a:extLst>
              <a:ext uri="{FF2B5EF4-FFF2-40B4-BE49-F238E27FC236}">
                <a16:creationId xmlns:a16="http://schemas.microsoft.com/office/drawing/2014/main" id="{9225B4B6-3E31-4BD2-AF97-F1A243CBE556}"/>
              </a:ext>
            </a:extLst>
          </p:cNvPr>
          <p:cNvSpPr txBox="1">
            <a:spLocks noChangeArrowheads="1"/>
          </p:cNvSpPr>
          <p:nvPr/>
        </p:nvSpPr>
        <p:spPr bwMode="auto">
          <a:xfrm>
            <a:off x="14781452" y="2570668"/>
            <a:ext cx="2551120"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584200" rtl="0" eaLnBrk="1" fontAlgn="auto" latinLnBrk="0" hangingPunct="0">
              <a:lnSpc>
                <a:spcPct val="100000"/>
              </a:lnSpc>
              <a:spcBef>
                <a:spcPct val="0"/>
              </a:spcBef>
              <a:spcAft>
                <a:spcPts val="0"/>
              </a:spcAft>
              <a:buClrTx/>
              <a:buSzTx/>
              <a:buFontTx/>
              <a:buNone/>
              <a:tabLst/>
              <a:defRPr/>
            </a:pPr>
            <a:r>
              <a:rPr kumimoji="0" lang="en-GB" altLang="en-US" sz="1400" b="0" i="0" u="none" strike="noStrike" kern="0" cap="none" spc="0" normalizeH="0" baseline="0" noProof="0" dirty="0">
                <a:ln>
                  <a:noFill/>
                </a:ln>
                <a:solidFill>
                  <a:srgbClr val="FFFFFF"/>
                </a:solidFill>
                <a:effectLst/>
                <a:uLnTx/>
                <a:uFillTx/>
                <a:latin typeface="Montserrat" panose="020B0604020202020204" charset="0"/>
                <a:cs typeface="Montserrat" panose="020B0604020202020204" charset="0"/>
                <a:sym typeface="Helvetica Light"/>
              </a:rPr>
              <a:t>Teaching School (LEAF)</a:t>
            </a:r>
          </a:p>
          <a:p>
            <a:pPr marL="0" marR="0" lvl="0" indent="0" algn="ctr" defTabSz="584200" rtl="0" eaLnBrk="1" fontAlgn="auto" latinLnBrk="0" hangingPunct="0">
              <a:lnSpc>
                <a:spcPct val="100000"/>
              </a:lnSpc>
              <a:spcBef>
                <a:spcPct val="0"/>
              </a:spcBef>
              <a:spcAft>
                <a:spcPts val="0"/>
              </a:spcAft>
              <a:buClrTx/>
              <a:buSzTx/>
              <a:buFontTx/>
              <a:buNone/>
              <a:tabLst/>
              <a:defRPr/>
            </a:pPr>
            <a:r>
              <a:rPr lang="en-GB" altLang="en-US" sz="1400" dirty="0">
                <a:solidFill>
                  <a:srgbClr val="FFFFFF"/>
                </a:solidFill>
                <a:latin typeface="Montserrat" panose="020B0604020202020204" charset="0"/>
                <a:cs typeface="Montserrat" panose="020B0604020202020204" charset="0"/>
              </a:rPr>
              <a:t>Foundation School,</a:t>
            </a:r>
          </a:p>
          <a:p>
            <a:pPr marL="0" marR="0" lvl="0" indent="0" algn="ctr" defTabSz="584200" rtl="0" eaLnBrk="1" fontAlgn="auto" latinLnBrk="0" hangingPunct="0">
              <a:lnSpc>
                <a:spcPct val="100000"/>
              </a:lnSpc>
              <a:spcBef>
                <a:spcPct val="0"/>
              </a:spcBef>
              <a:spcAft>
                <a:spcPts val="0"/>
              </a:spcAft>
              <a:buClrTx/>
              <a:buSzTx/>
              <a:buFontTx/>
              <a:buNone/>
              <a:tabLst/>
              <a:defRPr/>
            </a:pPr>
            <a:r>
              <a:rPr kumimoji="0" lang="en-GB" altLang="en-US" sz="1400" b="0" i="0" u="none" strike="noStrike" kern="0" cap="none" spc="0" normalizeH="0" baseline="0" noProof="0" dirty="0">
                <a:ln>
                  <a:noFill/>
                </a:ln>
                <a:solidFill>
                  <a:srgbClr val="FFFFFF"/>
                </a:solidFill>
                <a:effectLst/>
                <a:uLnTx/>
                <a:uFillTx/>
                <a:latin typeface="Montserrat" panose="020B0604020202020204" charset="0"/>
                <a:cs typeface="Montserrat" panose="020B0604020202020204" charset="0"/>
                <a:sym typeface="Helvetica Light"/>
              </a:rPr>
              <a:t>Member of KSENT Co-Operative Trust,</a:t>
            </a:r>
          </a:p>
          <a:p>
            <a:pPr marL="0" marR="0" lvl="0" indent="0" algn="ctr" defTabSz="584200" rtl="0" eaLnBrk="1" fontAlgn="auto" latinLnBrk="0" hangingPunct="0">
              <a:lnSpc>
                <a:spcPct val="100000"/>
              </a:lnSpc>
              <a:spcBef>
                <a:spcPct val="0"/>
              </a:spcBef>
              <a:spcAft>
                <a:spcPts val="0"/>
              </a:spcAft>
              <a:buClrTx/>
              <a:buSzTx/>
              <a:buFontTx/>
              <a:buNone/>
              <a:tabLst/>
              <a:defRPr/>
            </a:pPr>
            <a:r>
              <a:rPr lang="en-GB" altLang="en-US" sz="1400" dirty="0">
                <a:solidFill>
                  <a:srgbClr val="FFFFFF"/>
                </a:solidFill>
                <a:latin typeface="Montserrat" panose="020B0604020202020204" charset="0"/>
                <a:cs typeface="Montserrat" panose="020B0604020202020204" charset="0"/>
              </a:rPr>
              <a:t>Hold the SLA for STLS</a:t>
            </a:r>
            <a:endParaRPr kumimoji="0" lang="en-GB" altLang="en-US" sz="1400" b="0" i="0" u="none" strike="noStrike" kern="0" cap="none" spc="0" normalizeH="0" baseline="0" noProof="0" dirty="0">
              <a:ln>
                <a:noFill/>
              </a:ln>
              <a:solidFill>
                <a:srgbClr val="FFFFFF"/>
              </a:solidFill>
              <a:effectLst/>
              <a:uLnTx/>
              <a:uFillTx/>
              <a:latin typeface="Montserrat" panose="020B0604020202020204" charset="0"/>
              <a:cs typeface="Montserrat" panose="020B0604020202020204" charset="0"/>
              <a:sym typeface="Helvetica Light"/>
            </a:endParaRPr>
          </a:p>
        </p:txBody>
      </p:sp>
      <p:grpSp>
        <p:nvGrpSpPr>
          <p:cNvPr id="26" name="Group 25">
            <a:extLst>
              <a:ext uri="{FF2B5EF4-FFF2-40B4-BE49-F238E27FC236}">
                <a16:creationId xmlns:a16="http://schemas.microsoft.com/office/drawing/2014/main" id="{7B74F0AE-0FC1-4974-A799-148954F96998}"/>
              </a:ext>
            </a:extLst>
          </p:cNvPr>
          <p:cNvGrpSpPr/>
          <p:nvPr/>
        </p:nvGrpSpPr>
        <p:grpSpPr>
          <a:xfrm>
            <a:off x="457200" y="9372022"/>
            <a:ext cx="2001693" cy="681471"/>
            <a:chOff x="0" y="0"/>
            <a:chExt cx="2525396" cy="769620"/>
          </a:xfrm>
        </p:grpSpPr>
        <p:pic>
          <p:nvPicPr>
            <p:cNvPr id="27" name="Picture 26" descr="Logo&#10;&#10;Description automatically generated">
              <a:extLst>
                <a:ext uri="{FF2B5EF4-FFF2-40B4-BE49-F238E27FC236}">
                  <a16:creationId xmlns:a16="http://schemas.microsoft.com/office/drawing/2014/main" id="{79F7BD93-8BD5-4439-B62F-63E24F94973A}"/>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2800" y="6350"/>
              <a:ext cx="781050" cy="763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27" descr="Shape, arrow&#10;&#10;Description automatically generated">
              <a:extLst>
                <a:ext uri="{FF2B5EF4-FFF2-40B4-BE49-F238E27FC236}">
                  <a16:creationId xmlns:a16="http://schemas.microsoft.com/office/drawing/2014/main" id="{848A831C-C46F-427C-85EC-CF5C66F7251B}"/>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0"/>
              <a:ext cx="728345" cy="763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28" descr="Text, logo&#10;&#10;Description automatically generated">
              <a:extLst>
                <a:ext uri="{FF2B5EF4-FFF2-40B4-BE49-F238E27FC236}">
                  <a16:creationId xmlns:a16="http://schemas.microsoft.com/office/drawing/2014/main" id="{1B859B8C-0C11-48A8-85B2-B77018540070}"/>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638301" y="19049"/>
              <a:ext cx="887095" cy="750571"/>
            </a:xfrm>
            <a:prstGeom prst="rect">
              <a:avLst/>
            </a:prstGeom>
            <a:noFill/>
            <a:ln>
              <a:noFill/>
            </a:ln>
          </p:spPr>
        </p:pic>
      </p:grpSp>
      <p:grpSp>
        <p:nvGrpSpPr>
          <p:cNvPr id="12" name="Group 11">
            <a:extLst>
              <a:ext uri="{FF2B5EF4-FFF2-40B4-BE49-F238E27FC236}">
                <a16:creationId xmlns:a16="http://schemas.microsoft.com/office/drawing/2014/main" id="{2D3A38AD-AD30-491D-B93B-1D4E07117C16}"/>
              </a:ext>
            </a:extLst>
          </p:cNvPr>
          <p:cNvGrpSpPr/>
          <p:nvPr/>
        </p:nvGrpSpPr>
        <p:grpSpPr>
          <a:xfrm>
            <a:off x="1527470" y="1514305"/>
            <a:ext cx="3882730" cy="3666281"/>
            <a:chOff x="1527470" y="1514305"/>
            <a:chExt cx="3882730" cy="3666281"/>
          </a:xfrm>
        </p:grpSpPr>
        <p:grpSp>
          <p:nvGrpSpPr>
            <p:cNvPr id="100" name="Group 99">
              <a:extLst>
                <a:ext uri="{FF2B5EF4-FFF2-40B4-BE49-F238E27FC236}">
                  <a16:creationId xmlns:a16="http://schemas.microsoft.com/office/drawing/2014/main" id="{155D1BB5-752A-4814-B4A4-3454E84FAAD6}"/>
                </a:ext>
              </a:extLst>
            </p:cNvPr>
            <p:cNvGrpSpPr/>
            <p:nvPr/>
          </p:nvGrpSpPr>
          <p:grpSpPr>
            <a:xfrm>
              <a:off x="1527470" y="1562100"/>
              <a:ext cx="3882730" cy="3618486"/>
              <a:chOff x="1838752" y="1562100"/>
              <a:chExt cx="3882730" cy="3618486"/>
            </a:xfrm>
          </p:grpSpPr>
          <p:pic>
            <p:nvPicPr>
              <p:cNvPr id="77" name="Picture 76" descr="A close up of a leaf&#10;&#10;Description automatically generated">
                <a:extLst>
                  <a:ext uri="{FF2B5EF4-FFF2-40B4-BE49-F238E27FC236}">
                    <a16:creationId xmlns:a16="http://schemas.microsoft.com/office/drawing/2014/main" id="{6DAECD76-AC34-4244-9235-536F9CEA4D0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838752" y="1562100"/>
                <a:ext cx="3882730" cy="3618486"/>
              </a:xfrm>
              <a:prstGeom prst="rect">
                <a:avLst/>
              </a:prstGeom>
            </p:spPr>
          </p:pic>
          <p:sp>
            <p:nvSpPr>
              <p:cNvPr id="80" name="TextBox 79">
                <a:extLst>
                  <a:ext uri="{FF2B5EF4-FFF2-40B4-BE49-F238E27FC236}">
                    <a16:creationId xmlns:a16="http://schemas.microsoft.com/office/drawing/2014/main" id="{84B18423-C2CE-4F9E-83C6-3CB3BEC1212B}"/>
                  </a:ext>
                </a:extLst>
              </p:cNvPr>
              <p:cNvSpPr txBox="1"/>
              <p:nvPr/>
            </p:nvSpPr>
            <p:spPr>
              <a:xfrm>
                <a:off x="2342082" y="2620527"/>
                <a:ext cx="2801403" cy="2215991"/>
              </a:xfrm>
              <a:prstGeom prst="rect">
                <a:avLst/>
              </a:prstGeom>
              <a:noFill/>
            </p:spPr>
            <p:txBody>
              <a:bodyPr wrap="square" rtlCol="0">
                <a:spAutoFit/>
              </a:bodyPr>
              <a:lstStyle/>
              <a:p>
                <a:pPr marL="0" marR="0" lvl="0" indent="0" algn="ctr" defTabSz="584200" rtl="0" eaLnBrk="1" fontAlgn="auto" latinLnBrk="0" hangingPunct="0">
                  <a:lnSpc>
                    <a:spcPct val="100000"/>
                  </a:lnSpc>
                  <a:spcBef>
                    <a:spcPct val="0"/>
                  </a:spcBef>
                  <a:spcAft>
                    <a:spcPts val="0"/>
                  </a:spcAft>
                  <a:buClrTx/>
                  <a:buSzTx/>
                  <a:buFontTx/>
                  <a:buNone/>
                  <a:tabLst/>
                  <a:defRPr/>
                </a:pPr>
                <a:r>
                  <a:rPr lang="en-GB" altLang="en-US" sz="2000" dirty="0">
                    <a:latin typeface="Tahoma" panose="020B0604030504040204" pitchFamily="34" charset="0"/>
                    <a:ea typeface="Tahoma" panose="020B0604030504040204" pitchFamily="34" charset="0"/>
                    <a:cs typeface="Tahoma" panose="020B0604030504040204" pitchFamily="34" charset="0"/>
                  </a:rPr>
                  <a:t>2 – 19 PSCN District Special School  </a:t>
                </a:r>
              </a:p>
              <a:p>
                <a:pPr marL="0" marR="0" lvl="0" indent="0" algn="ctr" defTabSz="584200" rtl="0" eaLnBrk="1" fontAlgn="auto" latinLnBrk="0" hangingPunct="0">
                  <a:lnSpc>
                    <a:spcPct val="100000"/>
                  </a:lnSpc>
                  <a:spcBef>
                    <a:spcPct val="0"/>
                  </a:spcBef>
                  <a:spcAft>
                    <a:spcPts val="0"/>
                  </a:spcAft>
                  <a:buClrTx/>
                  <a:buSzTx/>
                  <a:buFontTx/>
                  <a:buNone/>
                  <a:tabLst/>
                  <a:defRPr/>
                </a:pPr>
                <a:endParaRPr lang="en-GB" altLang="en-US" sz="2000" dirty="0">
                  <a:latin typeface="Tahoma" panose="020B0604030504040204" pitchFamily="34" charset="0"/>
                  <a:ea typeface="Tahoma" panose="020B0604030504040204" pitchFamily="34" charset="0"/>
                  <a:cs typeface="Tahoma" panose="020B0604030504040204" pitchFamily="34" charset="0"/>
                </a:endParaRPr>
              </a:p>
              <a:p>
                <a:pPr marL="0" marR="0" lvl="0" indent="0" algn="ctr" defTabSz="584200" rtl="0" eaLnBrk="1" fontAlgn="auto" latinLnBrk="0" hangingPunct="0">
                  <a:lnSpc>
                    <a:spcPct val="100000"/>
                  </a:lnSpc>
                  <a:spcBef>
                    <a:spcPct val="0"/>
                  </a:spcBef>
                  <a:spcAft>
                    <a:spcPts val="0"/>
                  </a:spcAft>
                  <a:buClrTx/>
                  <a:buSzTx/>
                  <a:buFontTx/>
                  <a:buNone/>
                  <a:tabLst/>
                  <a:defRPr/>
                </a:pPr>
                <a:r>
                  <a:rPr lang="en-GB" altLang="en-US" sz="2000" dirty="0">
                    <a:latin typeface="Tahoma" panose="020B0604030504040204" pitchFamily="34" charset="0"/>
                    <a:ea typeface="Tahoma" panose="020B0604030504040204" pitchFamily="34" charset="0"/>
                    <a:cs typeface="Tahoma" panose="020B0604030504040204" pitchFamily="34" charset="0"/>
                  </a:rPr>
                  <a:t>(plus a 15 f/t equivalent nursery and 19+ College)</a:t>
                </a:r>
                <a:endParaRPr kumimoji="0" lang="en-GB" altLang="en-US" sz="2000" b="0" i="0" u="none" strike="noStrike" kern="0" cap="none" spc="0" normalizeH="0" baseline="0" noProof="0" dirty="0">
                  <a:ln>
                    <a:noFill/>
                  </a:ln>
                  <a:effectLst/>
                  <a:uLnTx/>
                  <a:uFillTx/>
                  <a:latin typeface="Tahoma" panose="020B0604030504040204" pitchFamily="34" charset="0"/>
                  <a:ea typeface="Tahoma" panose="020B0604030504040204" pitchFamily="34" charset="0"/>
                  <a:cs typeface="Tahoma" panose="020B0604030504040204" pitchFamily="34" charset="0"/>
                  <a:sym typeface="Helvetica Light"/>
                </a:endParaRPr>
              </a:p>
              <a:p>
                <a:endParaRPr lang="en-GB" dirty="0"/>
              </a:p>
            </p:txBody>
          </p:sp>
        </p:grpSp>
        <p:pic>
          <p:nvPicPr>
            <p:cNvPr id="9" name="Picture 8">
              <a:extLst>
                <a:ext uri="{FF2B5EF4-FFF2-40B4-BE49-F238E27FC236}">
                  <a16:creationId xmlns:a16="http://schemas.microsoft.com/office/drawing/2014/main" id="{D33B2B66-C21E-49D6-823F-D0D118CF73C3}"/>
                </a:ext>
              </a:extLst>
            </p:cNvPr>
            <p:cNvPicPr>
              <a:picLocks noChangeAspect="1"/>
            </p:cNvPicPr>
            <p:nvPr/>
          </p:nvPicPr>
          <p:blipFill>
            <a:blip r:embed="rId9"/>
            <a:stretch>
              <a:fillRect/>
            </a:stretch>
          </p:blipFill>
          <p:spPr>
            <a:xfrm>
              <a:off x="2910303" y="1514305"/>
              <a:ext cx="1117063" cy="1117063"/>
            </a:xfrm>
            <a:prstGeom prst="rect">
              <a:avLst/>
            </a:prstGeom>
          </p:spPr>
        </p:pic>
      </p:grpSp>
      <p:grpSp>
        <p:nvGrpSpPr>
          <p:cNvPr id="13" name="Group 12">
            <a:extLst>
              <a:ext uri="{FF2B5EF4-FFF2-40B4-BE49-F238E27FC236}">
                <a16:creationId xmlns:a16="http://schemas.microsoft.com/office/drawing/2014/main" id="{61C4C86E-ECF3-4368-AC8F-EDD4EC97DBD2}"/>
              </a:ext>
            </a:extLst>
          </p:cNvPr>
          <p:cNvGrpSpPr/>
          <p:nvPr/>
        </p:nvGrpSpPr>
        <p:grpSpPr>
          <a:xfrm>
            <a:off x="7167452" y="1601214"/>
            <a:ext cx="3882730" cy="3618486"/>
            <a:chOff x="7167452" y="1601214"/>
            <a:chExt cx="3882730" cy="3618486"/>
          </a:xfrm>
        </p:grpSpPr>
        <p:grpSp>
          <p:nvGrpSpPr>
            <p:cNvPr id="102" name="Group 101">
              <a:extLst>
                <a:ext uri="{FF2B5EF4-FFF2-40B4-BE49-F238E27FC236}">
                  <a16:creationId xmlns:a16="http://schemas.microsoft.com/office/drawing/2014/main" id="{95F32887-0F3F-4602-B478-EDBAB1D32F71}"/>
                </a:ext>
              </a:extLst>
            </p:cNvPr>
            <p:cNvGrpSpPr/>
            <p:nvPr/>
          </p:nvGrpSpPr>
          <p:grpSpPr>
            <a:xfrm>
              <a:off x="7167452" y="1601214"/>
              <a:ext cx="3882730" cy="3618486"/>
              <a:chOff x="7167452" y="1601214"/>
              <a:chExt cx="3882730" cy="3618486"/>
            </a:xfrm>
          </p:grpSpPr>
          <p:pic>
            <p:nvPicPr>
              <p:cNvPr id="87" name="Picture 86" descr="A close up of a leaf&#10;&#10;Description automatically generated">
                <a:extLst>
                  <a:ext uri="{FF2B5EF4-FFF2-40B4-BE49-F238E27FC236}">
                    <a16:creationId xmlns:a16="http://schemas.microsoft.com/office/drawing/2014/main" id="{5B12C818-13C6-4F6E-8E64-2796A6BE3CE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167452" y="1601214"/>
                <a:ext cx="3882730" cy="3618486"/>
              </a:xfrm>
              <a:prstGeom prst="rect">
                <a:avLst/>
              </a:prstGeom>
            </p:spPr>
          </p:pic>
          <p:sp>
            <p:nvSpPr>
              <p:cNvPr id="90" name="TextBox 89">
                <a:extLst>
                  <a:ext uri="{FF2B5EF4-FFF2-40B4-BE49-F238E27FC236}">
                    <a16:creationId xmlns:a16="http://schemas.microsoft.com/office/drawing/2014/main" id="{E11BF288-E7F8-4D48-8B42-5142E42F71A1}"/>
                  </a:ext>
                </a:extLst>
              </p:cNvPr>
              <p:cNvSpPr txBox="1"/>
              <p:nvPr/>
            </p:nvSpPr>
            <p:spPr>
              <a:xfrm>
                <a:off x="7670782" y="2659641"/>
                <a:ext cx="2801403" cy="984885"/>
              </a:xfrm>
              <a:prstGeom prst="rect">
                <a:avLst/>
              </a:prstGeom>
              <a:noFill/>
            </p:spPr>
            <p:txBody>
              <a:bodyPr wrap="square" rtlCol="0">
                <a:spAutoFit/>
              </a:bodyPr>
              <a:lstStyle/>
              <a:p>
                <a:pPr marL="0" marR="0" lvl="0" indent="0" algn="ctr" defTabSz="584200" rtl="0" eaLnBrk="1" fontAlgn="auto" latinLnBrk="0" hangingPunct="0">
                  <a:lnSpc>
                    <a:spcPct val="100000"/>
                  </a:lnSpc>
                  <a:spcBef>
                    <a:spcPct val="0"/>
                  </a:spcBef>
                  <a:spcAft>
                    <a:spcPts val="0"/>
                  </a:spcAft>
                  <a:buClrTx/>
                  <a:buSzTx/>
                  <a:buFontTx/>
                  <a:buNone/>
                  <a:tabLst/>
                  <a:defRPr/>
                </a:pPr>
                <a:r>
                  <a:rPr lang="en-GB" altLang="en-US" sz="2000" dirty="0">
                    <a:latin typeface="Tahoma" panose="020B0604030504040204" pitchFamily="34" charset="0"/>
                    <a:ea typeface="Tahoma" panose="020B0604030504040204" pitchFamily="34" charset="0"/>
                    <a:cs typeface="Tahoma" panose="020B0604030504040204" pitchFamily="34" charset="0"/>
                  </a:rPr>
                  <a:t>1 of 12 similarly designated in Kent</a:t>
                </a:r>
                <a:endParaRPr kumimoji="0" lang="en-GB" altLang="en-US" sz="2000" b="0" i="0" u="none" strike="noStrike" kern="0" cap="none" spc="0" normalizeH="0" baseline="0" noProof="0" dirty="0">
                  <a:ln>
                    <a:noFill/>
                  </a:ln>
                  <a:effectLst/>
                  <a:uLnTx/>
                  <a:uFillTx/>
                  <a:latin typeface="Tahoma" panose="020B0604030504040204" pitchFamily="34" charset="0"/>
                  <a:ea typeface="Tahoma" panose="020B0604030504040204" pitchFamily="34" charset="0"/>
                  <a:cs typeface="Tahoma" panose="020B0604030504040204" pitchFamily="34" charset="0"/>
                  <a:sym typeface="Helvetica Light"/>
                </a:endParaRPr>
              </a:p>
              <a:p>
                <a:endParaRPr lang="en-GB" dirty="0"/>
              </a:p>
            </p:txBody>
          </p:sp>
        </p:grpSp>
        <p:pic>
          <p:nvPicPr>
            <p:cNvPr id="11" name="Picture 10">
              <a:extLst>
                <a:ext uri="{FF2B5EF4-FFF2-40B4-BE49-F238E27FC236}">
                  <a16:creationId xmlns:a16="http://schemas.microsoft.com/office/drawing/2014/main" id="{70EE5AAF-A368-4D37-BDEB-AD6311E74E1D}"/>
                </a:ext>
              </a:extLst>
            </p:cNvPr>
            <p:cNvPicPr>
              <a:picLocks noChangeAspect="1"/>
            </p:cNvPicPr>
            <p:nvPr/>
          </p:nvPicPr>
          <p:blipFill>
            <a:blip r:embed="rId10"/>
            <a:stretch>
              <a:fillRect/>
            </a:stretch>
          </p:blipFill>
          <p:spPr>
            <a:xfrm>
              <a:off x="8642644" y="1694353"/>
              <a:ext cx="1002711" cy="1002711"/>
            </a:xfrm>
            <a:prstGeom prst="rect">
              <a:avLst/>
            </a:prstGeom>
          </p:spPr>
        </p:pic>
      </p:grpSp>
      <p:grpSp>
        <p:nvGrpSpPr>
          <p:cNvPr id="31" name="Group 30">
            <a:extLst>
              <a:ext uri="{FF2B5EF4-FFF2-40B4-BE49-F238E27FC236}">
                <a16:creationId xmlns:a16="http://schemas.microsoft.com/office/drawing/2014/main" id="{C4C1DCBC-F294-46AF-B982-F2010BE4E6A9}"/>
              </a:ext>
            </a:extLst>
          </p:cNvPr>
          <p:cNvGrpSpPr/>
          <p:nvPr/>
        </p:nvGrpSpPr>
        <p:grpSpPr>
          <a:xfrm>
            <a:off x="12963952" y="1599913"/>
            <a:ext cx="3882730" cy="3618486"/>
            <a:chOff x="12963952" y="1599913"/>
            <a:chExt cx="3882730" cy="3618486"/>
          </a:xfrm>
        </p:grpSpPr>
        <p:grpSp>
          <p:nvGrpSpPr>
            <p:cNvPr id="104" name="Group 103">
              <a:extLst>
                <a:ext uri="{FF2B5EF4-FFF2-40B4-BE49-F238E27FC236}">
                  <a16:creationId xmlns:a16="http://schemas.microsoft.com/office/drawing/2014/main" id="{CEAE0C3A-8A83-4D4C-A036-E4C698DC9A23}"/>
                </a:ext>
              </a:extLst>
            </p:cNvPr>
            <p:cNvGrpSpPr/>
            <p:nvPr/>
          </p:nvGrpSpPr>
          <p:grpSpPr>
            <a:xfrm>
              <a:off x="12963952" y="1599913"/>
              <a:ext cx="3882730" cy="3618486"/>
              <a:chOff x="12549489" y="1599913"/>
              <a:chExt cx="3882730" cy="3618486"/>
            </a:xfrm>
          </p:grpSpPr>
          <p:pic>
            <p:nvPicPr>
              <p:cNvPr id="92" name="Picture 91" descr="A close up of a leaf&#10;&#10;Description automatically generated">
                <a:extLst>
                  <a:ext uri="{FF2B5EF4-FFF2-40B4-BE49-F238E27FC236}">
                    <a16:creationId xmlns:a16="http://schemas.microsoft.com/office/drawing/2014/main" id="{A7FF23E4-8E5D-4B42-8F19-A675A432D48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549489" y="1599913"/>
                <a:ext cx="3882730" cy="3618486"/>
              </a:xfrm>
              <a:prstGeom prst="rect">
                <a:avLst/>
              </a:prstGeom>
            </p:spPr>
          </p:pic>
          <p:sp>
            <p:nvSpPr>
              <p:cNvPr id="95" name="TextBox 94">
                <a:extLst>
                  <a:ext uri="{FF2B5EF4-FFF2-40B4-BE49-F238E27FC236}">
                    <a16:creationId xmlns:a16="http://schemas.microsoft.com/office/drawing/2014/main" id="{AA7F5A96-B935-4D21-B9EE-373A6F5D72FC}"/>
                  </a:ext>
                </a:extLst>
              </p:cNvPr>
              <p:cNvSpPr txBox="1"/>
              <p:nvPr/>
            </p:nvSpPr>
            <p:spPr>
              <a:xfrm>
                <a:off x="13112912" y="2658340"/>
                <a:ext cx="2965288" cy="1600438"/>
              </a:xfrm>
              <a:prstGeom prst="rect">
                <a:avLst/>
              </a:prstGeom>
              <a:noFill/>
            </p:spPr>
            <p:txBody>
              <a:bodyPr wrap="square" rtlCol="0">
                <a:spAutoFit/>
              </a:bodyPr>
              <a:lstStyle/>
              <a:p>
                <a:pPr marL="0" marR="0" lvl="0" indent="0" algn="ctr" defTabSz="584200" rtl="0" eaLnBrk="1" fontAlgn="auto" latinLnBrk="0" hangingPunct="0">
                  <a:lnSpc>
                    <a:spcPct val="100000"/>
                  </a:lnSpc>
                  <a:spcBef>
                    <a:spcPct val="0"/>
                  </a:spcBef>
                  <a:spcAft>
                    <a:spcPts val="0"/>
                  </a:spcAft>
                  <a:buClrTx/>
                  <a:buSzTx/>
                  <a:buFontTx/>
                  <a:buNone/>
                  <a:tabLst/>
                  <a:defRPr/>
                </a:pPr>
                <a:r>
                  <a:rPr kumimoji="0" lang="en-GB" altLang="en-US" sz="2000" b="0" i="0" u="none" strike="noStrike" kern="0" cap="none" spc="0" normalizeH="0" baseline="0" noProof="0" dirty="0">
                    <a:ln>
                      <a:noFill/>
                    </a:ln>
                    <a:effectLst/>
                    <a:uLnTx/>
                    <a:uFillTx/>
                    <a:latin typeface="Tahoma" panose="020B0604030504040204" pitchFamily="34" charset="0"/>
                    <a:ea typeface="Tahoma" panose="020B0604030504040204" pitchFamily="34" charset="0"/>
                    <a:cs typeface="Tahoma" panose="020B0604030504040204" pitchFamily="34" charset="0"/>
                    <a:sym typeface="Helvetica Light"/>
                  </a:rPr>
                  <a:t>Teaching School (LEAF),</a:t>
                </a:r>
              </a:p>
              <a:p>
                <a:pPr marL="0" marR="0" lvl="0" indent="0" algn="ctr" defTabSz="584200" rtl="0" eaLnBrk="1" fontAlgn="auto" latinLnBrk="0" hangingPunct="0">
                  <a:lnSpc>
                    <a:spcPct val="100000"/>
                  </a:lnSpc>
                  <a:spcBef>
                    <a:spcPct val="0"/>
                  </a:spcBef>
                  <a:spcAft>
                    <a:spcPts val="0"/>
                  </a:spcAft>
                  <a:buClrTx/>
                  <a:buSzTx/>
                  <a:buFontTx/>
                  <a:buNone/>
                  <a:tabLst/>
                  <a:defRPr/>
                </a:pPr>
                <a:r>
                  <a:rPr lang="en-GB" altLang="en-US" sz="2000" kern="0" dirty="0">
                    <a:latin typeface="Tahoma" panose="020B0604030504040204" pitchFamily="34" charset="0"/>
                    <a:ea typeface="Tahoma" panose="020B0604030504040204" pitchFamily="34" charset="0"/>
                    <a:cs typeface="Tahoma" panose="020B0604030504040204" pitchFamily="34" charset="0"/>
                    <a:sym typeface="Helvetica Light"/>
                  </a:rPr>
                  <a:t>Foundation School,</a:t>
                </a:r>
              </a:p>
              <a:p>
                <a:pPr marL="0" marR="0" lvl="0" indent="0" algn="ctr" defTabSz="584200" rtl="0" eaLnBrk="1" fontAlgn="auto" latinLnBrk="0" hangingPunct="0">
                  <a:lnSpc>
                    <a:spcPct val="100000"/>
                  </a:lnSpc>
                  <a:spcBef>
                    <a:spcPct val="0"/>
                  </a:spcBef>
                  <a:spcAft>
                    <a:spcPts val="0"/>
                  </a:spcAft>
                  <a:buClrTx/>
                  <a:buSzTx/>
                  <a:buFontTx/>
                  <a:buNone/>
                  <a:tabLst/>
                  <a:defRPr/>
                </a:pPr>
                <a:r>
                  <a:rPr kumimoji="0" lang="en-GB" altLang="en-US" sz="2000" b="0" i="0" u="none" strike="noStrike" kern="0" cap="none" spc="0" normalizeH="0" baseline="0" noProof="0" dirty="0">
                    <a:ln>
                      <a:noFill/>
                    </a:ln>
                    <a:effectLst/>
                    <a:uLnTx/>
                    <a:uFillTx/>
                    <a:latin typeface="Tahoma" panose="020B0604030504040204" pitchFamily="34" charset="0"/>
                    <a:ea typeface="Tahoma" panose="020B0604030504040204" pitchFamily="34" charset="0"/>
                    <a:cs typeface="Tahoma" panose="020B0604030504040204" pitchFamily="34" charset="0"/>
                    <a:sym typeface="Helvetica Light"/>
                  </a:rPr>
                  <a:t>Member Of KSENT,</a:t>
                </a:r>
              </a:p>
              <a:p>
                <a:pPr marL="0" marR="0" lvl="0" indent="0" algn="ctr" defTabSz="584200" rtl="0" eaLnBrk="1" fontAlgn="auto" latinLnBrk="0" hangingPunct="0">
                  <a:lnSpc>
                    <a:spcPct val="100000"/>
                  </a:lnSpc>
                  <a:spcBef>
                    <a:spcPct val="0"/>
                  </a:spcBef>
                  <a:spcAft>
                    <a:spcPts val="0"/>
                  </a:spcAft>
                  <a:buClrTx/>
                  <a:buSzTx/>
                  <a:buFontTx/>
                  <a:buNone/>
                  <a:tabLst/>
                  <a:defRPr/>
                </a:pPr>
                <a:r>
                  <a:rPr lang="en-GB" altLang="en-US" sz="2000" kern="0" dirty="0">
                    <a:latin typeface="Tahoma" panose="020B0604030504040204" pitchFamily="34" charset="0"/>
                    <a:ea typeface="Tahoma" panose="020B0604030504040204" pitchFamily="34" charset="0"/>
                    <a:cs typeface="Tahoma" panose="020B0604030504040204" pitchFamily="34" charset="0"/>
                    <a:sym typeface="Helvetica Light"/>
                  </a:rPr>
                  <a:t>SLA holder for STLS</a:t>
                </a:r>
                <a:endParaRPr kumimoji="0" lang="en-GB" altLang="en-US" sz="2000" b="0" i="0" u="none" strike="noStrike" kern="0" cap="none" spc="0" normalizeH="0" baseline="0" noProof="0" dirty="0">
                  <a:ln>
                    <a:noFill/>
                  </a:ln>
                  <a:effectLst/>
                  <a:uLnTx/>
                  <a:uFillTx/>
                  <a:latin typeface="Tahoma" panose="020B0604030504040204" pitchFamily="34" charset="0"/>
                  <a:ea typeface="Tahoma" panose="020B0604030504040204" pitchFamily="34" charset="0"/>
                  <a:cs typeface="Tahoma" panose="020B0604030504040204" pitchFamily="34" charset="0"/>
                  <a:sym typeface="Helvetica Light"/>
                </a:endParaRPr>
              </a:p>
              <a:p>
                <a:endParaRPr lang="en-GB" dirty="0"/>
              </a:p>
            </p:txBody>
          </p:sp>
        </p:grpSp>
        <p:pic>
          <p:nvPicPr>
            <p:cNvPr id="15" name="Picture 14">
              <a:extLst>
                <a:ext uri="{FF2B5EF4-FFF2-40B4-BE49-F238E27FC236}">
                  <a16:creationId xmlns:a16="http://schemas.microsoft.com/office/drawing/2014/main" id="{D8F42AA5-15EA-46D3-B6C4-4D694DBE4C22}"/>
                </a:ext>
              </a:extLst>
            </p:cNvPr>
            <p:cNvPicPr>
              <a:picLocks noChangeAspect="1"/>
            </p:cNvPicPr>
            <p:nvPr/>
          </p:nvPicPr>
          <p:blipFill>
            <a:blip r:embed="rId11"/>
            <a:stretch>
              <a:fillRect/>
            </a:stretch>
          </p:blipFill>
          <p:spPr>
            <a:xfrm>
              <a:off x="14507454" y="1791058"/>
              <a:ext cx="845104" cy="845104"/>
            </a:xfrm>
            <a:prstGeom prst="rect">
              <a:avLst/>
            </a:prstGeom>
          </p:spPr>
        </p:pic>
      </p:grpSp>
      <p:grpSp>
        <p:nvGrpSpPr>
          <p:cNvPr id="20" name="Group 19">
            <a:extLst>
              <a:ext uri="{FF2B5EF4-FFF2-40B4-BE49-F238E27FC236}">
                <a16:creationId xmlns:a16="http://schemas.microsoft.com/office/drawing/2014/main" id="{2766EB32-C850-4F52-AABD-3D48EDD344A8}"/>
              </a:ext>
            </a:extLst>
          </p:cNvPr>
          <p:cNvGrpSpPr/>
          <p:nvPr/>
        </p:nvGrpSpPr>
        <p:grpSpPr>
          <a:xfrm>
            <a:off x="1517518" y="5188759"/>
            <a:ext cx="3882730" cy="3688541"/>
            <a:chOff x="1517518" y="5188759"/>
            <a:chExt cx="3882730" cy="3688541"/>
          </a:xfrm>
        </p:grpSpPr>
        <p:grpSp>
          <p:nvGrpSpPr>
            <p:cNvPr id="101" name="Group 100">
              <a:extLst>
                <a:ext uri="{FF2B5EF4-FFF2-40B4-BE49-F238E27FC236}">
                  <a16:creationId xmlns:a16="http://schemas.microsoft.com/office/drawing/2014/main" id="{58978B64-6373-4E62-B49F-E6D3A7451ED3}"/>
                </a:ext>
              </a:extLst>
            </p:cNvPr>
            <p:cNvGrpSpPr/>
            <p:nvPr/>
          </p:nvGrpSpPr>
          <p:grpSpPr>
            <a:xfrm>
              <a:off x="1517518" y="5258814"/>
              <a:ext cx="3882730" cy="3618486"/>
              <a:chOff x="1828800" y="5258814"/>
              <a:chExt cx="3882730" cy="3618486"/>
            </a:xfrm>
          </p:grpSpPr>
          <p:pic>
            <p:nvPicPr>
              <p:cNvPr id="81" name="Picture 80" descr="A close up of a leaf&#10;&#10;Description automatically generated">
                <a:extLst>
                  <a:ext uri="{FF2B5EF4-FFF2-40B4-BE49-F238E27FC236}">
                    <a16:creationId xmlns:a16="http://schemas.microsoft.com/office/drawing/2014/main" id="{AA7393CA-4B03-4C23-BC7B-5341A1DADAA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828800" y="5258814"/>
                <a:ext cx="3882730" cy="3618486"/>
              </a:xfrm>
              <a:prstGeom prst="rect">
                <a:avLst/>
              </a:prstGeom>
            </p:spPr>
          </p:pic>
          <p:sp>
            <p:nvSpPr>
              <p:cNvPr id="82" name="TextBox 81">
                <a:extLst>
                  <a:ext uri="{FF2B5EF4-FFF2-40B4-BE49-F238E27FC236}">
                    <a16:creationId xmlns:a16="http://schemas.microsoft.com/office/drawing/2014/main" id="{9AC8216E-0646-4201-BB13-54845AA367E4}"/>
                  </a:ext>
                </a:extLst>
              </p:cNvPr>
              <p:cNvSpPr txBox="1"/>
              <p:nvPr/>
            </p:nvSpPr>
            <p:spPr>
              <a:xfrm>
                <a:off x="2332130" y="5905500"/>
                <a:ext cx="2801403" cy="2831544"/>
              </a:xfrm>
              <a:prstGeom prst="rect">
                <a:avLst/>
              </a:prstGeom>
              <a:noFill/>
            </p:spPr>
            <p:txBody>
              <a:bodyPr wrap="square" rtlCol="0">
                <a:spAutoFit/>
              </a:bodyPr>
              <a:lstStyle/>
              <a:p>
                <a:pPr marL="0" marR="0" lvl="0" indent="0" algn="ctr" defTabSz="584200" rtl="0" eaLnBrk="1" fontAlgn="auto" latinLnBrk="0" hangingPunct="0">
                  <a:lnSpc>
                    <a:spcPct val="100000"/>
                  </a:lnSpc>
                  <a:spcBef>
                    <a:spcPct val="0"/>
                  </a:spcBef>
                  <a:spcAft>
                    <a:spcPts val="0"/>
                  </a:spcAft>
                  <a:buClrTx/>
                  <a:buSzTx/>
                  <a:buFontTx/>
                  <a:buNone/>
                  <a:tabLst/>
                  <a:defRPr/>
                </a:pPr>
                <a:endParaRPr lang="en-GB" altLang="en-US" sz="2000" dirty="0">
                  <a:latin typeface="Tahoma" panose="020B0604030504040204" pitchFamily="34" charset="0"/>
                  <a:ea typeface="Tahoma" panose="020B0604030504040204" pitchFamily="34" charset="0"/>
                  <a:cs typeface="Tahoma" panose="020B0604030504040204" pitchFamily="34" charset="0"/>
                </a:endParaRPr>
              </a:p>
              <a:p>
                <a:pPr marL="0" marR="0" lvl="0" indent="0" algn="ctr" defTabSz="584200" rtl="0" eaLnBrk="1" fontAlgn="auto" latinLnBrk="0" hangingPunct="0">
                  <a:lnSpc>
                    <a:spcPct val="100000"/>
                  </a:lnSpc>
                  <a:spcBef>
                    <a:spcPct val="0"/>
                  </a:spcBef>
                  <a:spcAft>
                    <a:spcPts val="0"/>
                  </a:spcAft>
                  <a:buClrTx/>
                  <a:buSzTx/>
                  <a:buFontTx/>
                  <a:buNone/>
                  <a:tabLst/>
                  <a:defRPr/>
                </a:pPr>
                <a:r>
                  <a:rPr lang="en-GB" altLang="en-US" sz="2000" dirty="0">
                    <a:latin typeface="Tahoma" panose="020B0604030504040204" pitchFamily="34" charset="0"/>
                    <a:ea typeface="Tahoma" panose="020B0604030504040204" pitchFamily="34" charset="0"/>
                    <a:cs typeface="Tahoma" panose="020B0604030504040204" pitchFamily="34" charset="0"/>
                  </a:rPr>
                  <a:t>Rapid increase in population:</a:t>
                </a:r>
              </a:p>
              <a:p>
                <a:pPr marL="0" marR="0" lvl="0" indent="0" algn="ctr" defTabSz="584200" rtl="0" eaLnBrk="1" fontAlgn="auto" latinLnBrk="0" hangingPunct="0">
                  <a:lnSpc>
                    <a:spcPct val="100000"/>
                  </a:lnSpc>
                  <a:spcBef>
                    <a:spcPct val="0"/>
                  </a:spcBef>
                  <a:spcAft>
                    <a:spcPts val="0"/>
                  </a:spcAft>
                  <a:buClrTx/>
                  <a:buSzTx/>
                  <a:buFontTx/>
                  <a:buNone/>
                  <a:tabLst/>
                  <a:defRPr/>
                </a:pPr>
                <a:r>
                  <a:rPr kumimoji="0" lang="en-GB" altLang="en-US" sz="2000" b="0" i="0" u="none" strike="noStrike" kern="0" cap="none" spc="0" normalizeH="0" baseline="0" noProof="0" dirty="0">
                    <a:ln>
                      <a:noFill/>
                    </a:ln>
                    <a:effectLst/>
                    <a:uLnTx/>
                    <a:uFillTx/>
                    <a:latin typeface="Tahoma" panose="020B0604030504040204" pitchFamily="34" charset="0"/>
                    <a:ea typeface="Tahoma" panose="020B0604030504040204" pitchFamily="34" charset="0"/>
                    <a:cs typeface="Tahoma" panose="020B0604030504040204" pitchFamily="34" charset="0"/>
                    <a:sym typeface="Helvetica Light"/>
                  </a:rPr>
                  <a:t>Sept </a:t>
                </a:r>
                <a:r>
                  <a:rPr lang="en-GB" altLang="en-US" sz="2000" kern="0" dirty="0">
                    <a:latin typeface="Tahoma" panose="020B0604030504040204" pitchFamily="34" charset="0"/>
                    <a:ea typeface="Tahoma" panose="020B0604030504040204" pitchFamily="34" charset="0"/>
                    <a:cs typeface="Tahoma" panose="020B0604030504040204" pitchFamily="34" charset="0"/>
                    <a:sym typeface="Helvetica Light"/>
                  </a:rPr>
                  <a:t>2008 – 119</a:t>
                </a:r>
              </a:p>
              <a:p>
                <a:pPr marL="0" marR="0" lvl="0" indent="0" algn="ctr" defTabSz="584200" rtl="0" eaLnBrk="1" fontAlgn="auto" latinLnBrk="0" hangingPunct="0">
                  <a:lnSpc>
                    <a:spcPct val="100000"/>
                  </a:lnSpc>
                  <a:spcBef>
                    <a:spcPct val="0"/>
                  </a:spcBef>
                  <a:spcAft>
                    <a:spcPts val="0"/>
                  </a:spcAft>
                  <a:buClrTx/>
                  <a:buSzTx/>
                  <a:buFontTx/>
                  <a:buNone/>
                  <a:tabLst/>
                  <a:defRPr/>
                </a:pPr>
                <a:r>
                  <a:rPr kumimoji="0" lang="en-GB" altLang="en-US" sz="2000" b="0" i="0" u="none" strike="noStrike" kern="0" cap="none" spc="0" normalizeH="0" baseline="0" noProof="0" dirty="0">
                    <a:ln>
                      <a:noFill/>
                    </a:ln>
                    <a:effectLst/>
                    <a:uLnTx/>
                    <a:uFillTx/>
                    <a:latin typeface="Tahoma" panose="020B0604030504040204" pitchFamily="34" charset="0"/>
                    <a:ea typeface="Tahoma" panose="020B0604030504040204" pitchFamily="34" charset="0"/>
                    <a:cs typeface="Tahoma" panose="020B0604030504040204" pitchFamily="34" charset="0"/>
                    <a:sym typeface="Helvetica Light"/>
                  </a:rPr>
                  <a:t>Sept 2015 – 269</a:t>
                </a:r>
              </a:p>
              <a:p>
                <a:pPr marL="0" marR="0" lvl="0" indent="0" algn="ctr" defTabSz="584200" rtl="0" eaLnBrk="1" fontAlgn="auto" latinLnBrk="0" hangingPunct="0">
                  <a:lnSpc>
                    <a:spcPct val="100000"/>
                  </a:lnSpc>
                  <a:spcBef>
                    <a:spcPct val="0"/>
                  </a:spcBef>
                  <a:spcAft>
                    <a:spcPts val="0"/>
                  </a:spcAft>
                  <a:buClrTx/>
                  <a:buSzTx/>
                  <a:buFontTx/>
                  <a:buNone/>
                  <a:tabLst/>
                  <a:defRPr/>
                </a:pPr>
                <a:r>
                  <a:rPr lang="en-GB" altLang="en-US" sz="2000" kern="0" dirty="0">
                    <a:latin typeface="Tahoma" panose="020B0604030504040204" pitchFamily="34" charset="0"/>
                    <a:ea typeface="Tahoma" panose="020B0604030504040204" pitchFamily="34" charset="0"/>
                    <a:cs typeface="Tahoma" panose="020B0604030504040204" pitchFamily="34" charset="0"/>
                    <a:sym typeface="Helvetica Light"/>
                  </a:rPr>
                  <a:t>Sept 2017 – 330</a:t>
                </a:r>
              </a:p>
              <a:p>
                <a:pPr marL="0" marR="0" lvl="0" indent="0" algn="ctr" defTabSz="584200" rtl="0" eaLnBrk="1" fontAlgn="auto" latinLnBrk="0" hangingPunct="0">
                  <a:lnSpc>
                    <a:spcPct val="100000"/>
                  </a:lnSpc>
                  <a:spcBef>
                    <a:spcPct val="0"/>
                  </a:spcBef>
                  <a:spcAft>
                    <a:spcPts val="0"/>
                  </a:spcAft>
                  <a:buClrTx/>
                  <a:buSzTx/>
                  <a:buFontTx/>
                  <a:buNone/>
                  <a:tabLst/>
                  <a:defRPr/>
                </a:pPr>
                <a:r>
                  <a:rPr lang="en-GB" altLang="en-US" sz="2000" kern="0" dirty="0">
                    <a:latin typeface="Tahoma" panose="020B0604030504040204" pitchFamily="34" charset="0"/>
                    <a:ea typeface="Tahoma" panose="020B0604030504040204" pitchFamily="34" charset="0"/>
                    <a:cs typeface="Tahoma" panose="020B0604030504040204" pitchFamily="34" charset="0"/>
                    <a:sym typeface="Helvetica Light"/>
                  </a:rPr>
                  <a:t>Sept 2022 – 700+</a:t>
                </a:r>
              </a:p>
              <a:p>
                <a:pPr marL="0" marR="0" lvl="0" indent="0" algn="ctr" defTabSz="584200" rtl="0" eaLnBrk="1" fontAlgn="auto" latinLnBrk="0" hangingPunct="0">
                  <a:lnSpc>
                    <a:spcPct val="100000"/>
                  </a:lnSpc>
                  <a:spcBef>
                    <a:spcPct val="0"/>
                  </a:spcBef>
                  <a:spcAft>
                    <a:spcPts val="0"/>
                  </a:spcAft>
                  <a:buClrTx/>
                  <a:buSzTx/>
                  <a:buFontTx/>
                  <a:buNone/>
                  <a:tabLst/>
                  <a:defRPr/>
                </a:pPr>
                <a:r>
                  <a:rPr kumimoji="0" lang="en-GB" altLang="en-US" sz="2000" b="0" i="0" u="none" strike="noStrike" kern="0" cap="none" spc="0" normalizeH="0" baseline="0" noProof="0" dirty="0">
                    <a:ln>
                      <a:noFill/>
                    </a:ln>
                    <a:effectLst/>
                    <a:uLnTx/>
                    <a:uFillTx/>
                    <a:latin typeface="Tahoma" panose="020B0604030504040204" pitchFamily="34" charset="0"/>
                    <a:ea typeface="Tahoma" panose="020B0604030504040204" pitchFamily="34" charset="0"/>
                    <a:cs typeface="Tahoma" panose="020B0604030504040204" pitchFamily="34" charset="0"/>
                    <a:sym typeface="Helvetica Light"/>
                  </a:rPr>
                  <a:t>Sept 2023 - 840</a:t>
                </a:r>
              </a:p>
              <a:p>
                <a:endParaRPr lang="en-GB" dirty="0"/>
              </a:p>
            </p:txBody>
          </p:sp>
        </p:grpSp>
        <p:pic>
          <p:nvPicPr>
            <p:cNvPr id="19" name="Picture 18">
              <a:extLst>
                <a:ext uri="{FF2B5EF4-FFF2-40B4-BE49-F238E27FC236}">
                  <a16:creationId xmlns:a16="http://schemas.microsoft.com/office/drawing/2014/main" id="{1D2727B5-DEBB-4571-A57C-18C6D90212B1}"/>
                </a:ext>
              </a:extLst>
            </p:cNvPr>
            <p:cNvPicPr>
              <a:picLocks noChangeAspect="1"/>
            </p:cNvPicPr>
            <p:nvPr/>
          </p:nvPicPr>
          <p:blipFill>
            <a:blip r:embed="rId12"/>
            <a:stretch>
              <a:fillRect/>
            </a:stretch>
          </p:blipFill>
          <p:spPr>
            <a:xfrm>
              <a:off x="2913107" y="5188759"/>
              <a:ext cx="1114259" cy="1114259"/>
            </a:xfrm>
            <a:prstGeom prst="rect">
              <a:avLst/>
            </a:prstGeom>
          </p:spPr>
        </p:pic>
      </p:grpSp>
      <p:grpSp>
        <p:nvGrpSpPr>
          <p:cNvPr id="23" name="Group 22">
            <a:extLst>
              <a:ext uri="{FF2B5EF4-FFF2-40B4-BE49-F238E27FC236}">
                <a16:creationId xmlns:a16="http://schemas.microsoft.com/office/drawing/2014/main" id="{3510182D-EBE6-4FA4-913E-E71DF73BAE17}"/>
              </a:ext>
            </a:extLst>
          </p:cNvPr>
          <p:cNvGrpSpPr/>
          <p:nvPr/>
        </p:nvGrpSpPr>
        <p:grpSpPr>
          <a:xfrm>
            <a:off x="7157500" y="5297928"/>
            <a:ext cx="3882730" cy="3618486"/>
            <a:chOff x="7157500" y="5297928"/>
            <a:chExt cx="3882730" cy="3618486"/>
          </a:xfrm>
        </p:grpSpPr>
        <p:grpSp>
          <p:nvGrpSpPr>
            <p:cNvPr id="103" name="Group 102">
              <a:extLst>
                <a:ext uri="{FF2B5EF4-FFF2-40B4-BE49-F238E27FC236}">
                  <a16:creationId xmlns:a16="http://schemas.microsoft.com/office/drawing/2014/main" id="{4F7BB139-4AFB-48BD-9683-6D39D54E9F34}"/>
                </a:ext>
              </a:extLst>
            </p:cNvPr>
            <p:cNvGrpSpPr/>
            <p:nvPr/>
          </p:nvGrpSpPr>
          <p:grpSpPr>
            <a:xfrm>
              <a:off x="7157500" y="5297928"/>
              <a:ext cx="3882730" cy="3618486"/>
              <a:chOff x="7157500" y="5297928"/>
              <a:chExt cx="3882730" cy="3618486"/>
            </a:xfrm>
          </p:grpSpPr>
          <p:pic>
            <p:nvPicPr>
              <p:cNvPr id="88" name="Picture 87" descr="A close up of a leaf&#10;&#10;Description automatically generated">
                <a:extLst>
                  <a:ext uri="{FF2B5EF4-FFF2-40B4-BE49-F238E27FC236}">
                    <a16:creationId xmlns:a16="http://schemas.microsoft.com/office/drawing/2014/main" id="{80148192-E654-427C-9722-2E0EAD4E0CD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157500" y="5297928"/>
                <a:ext cx="3882730" cy="3618486"/>
              </a:xfrm>
              <a:prstGeom prst="rect">
                <a:avLst/>
              </a:prstGeom>
            </p:spPr>
          </p:pic>
          <p:sp>
            <p:nvSpPr>
              <p:cNvPr id="89" name="TextBox 88">
                <a:extLst>
                  <a:ext uri="{FF2B5EF4-FFF2-40B4-BE49-F238E27FC236}">
                    <a16:creationId xmlns:a16="http://schemas.microsoft.com/office/drawing/2014/main" id="{E07002C6-0C75-4453-9E92-4C4CF47B97F1}"/>
                  </a:ext>
                </a:extLst>
              </p:cNvPr>
              <p:cNvSpPr txBox="1"/>
              <p:nvPr/>
            </p:nvSpPr>
            <p:spPr>
              <a:xfrm>
                <a:off x="7660830" y="5944614"/>
                <a:ext cx="2801403" cy="1292662"/>
              </a:xfrm>
              <a:prstGeom prst="rect">
                <a:avLst/>
              </a:prstGeom>
              <a:noFill/>
            </p:spPr>
            <p:txBody>
              <a:bodyPr wrap="square" rtlCol="0">
                <a:spAutoFit/>
              </a:bodyPr>
              <a:lstStyle/>
              <a:p>
                <a:pPr marL="0" marR="0" lvl="0" indent="0" algn="ctr" defTabSz="584200" rtl="0" eaLnBrk="1" fontAlgn="auto" latinLnBrk="0" hangingPunct="0">
                  <a:lnSpc>
                    <a:spcPct val="100000"/>
                  </a:lnSpc>
                  <a:spcBef>
                    <a:spcPct val="0"/>
                  </a:spcBef>
                  <a:spcAft>
                    <a:spcPts val="0"/>
                  </a:spcAft>
                  <a:buClrTx/>
                  <a:buSzTx/>
                  <a:buFontTx/>
                  <a:buNone/>
                  <a:tabLst/>
                  <a:defRPr/>
                </a:pPr>
                <a:endParaRPr lang="en-GB" altLang="en-US" sz="2000" dirty="0">
                  <a:latin typeface="Tahoma" panose="020B0604030504040204" pitchFamily="34" charset="0"/>
                  <a:ea typeface="Tahoma" panose="020B0604030504040204" pitchFamily="34" charset="0"/>
                  <a:cs typeface="Tahoma" panose="020B0604030504040204" pitchFamily="34" charset="0"/>
                </a:endParaRPr>
              </a:p>
              <a:p>
                <a:pPr marL="0" marR="0" lvl="0" indent="0" algn="ctr" defTabSz="584200" rtl="0" eaLnBrk="1" fontAlgn="auto" latinLnBrk="0" hangingPunct="0">
                  <a:lnSpc>
                    <a:spcPct val="100000"/>
                  </a:lnSpc>
                  <a:spcBef>
                    <a:spcPct val="0"/>
                  </a:spcBef>
                  <a:spcAft>
                    <a:spcPts val="0"/>
                  </a:spcAft>
                  <a:buClrTx/>
                  <a:buSzTx/>
                  <a:buFontTx/>
                  <a:buNone/>
                  <a:tabLst/>
                  <a:defRPr/>
                </a:pPr>
                <a:r>
                  <a:rPr lang="en-GB" altLang="en-US" sz="2000" dirty="0">
                    <a:latin typeface="Tahoma" panose="020B0604030504040204" pitchFamily="34" charset="0"/>
                    <a:ea typeface="Tahoma" panose="020B0604030504040204" pitchFamily="34" charset="0"/>
                    <a:cs typeface="Tahoma" panose="020B0604030504040204" pitchFamily="34" charset="0"/>
                  </a:rPr>
                  <a:t>Approximately 460 staff</a:t>
                </a:r>
                <a:endParaRPr kumimoji="0" lang="en-GB" altLang="en-US" sz="2000" b="0" i="0" u="none" strike="noStrike" kern="0" cap="none" spc="0" normalizeH="0" baseline="0" noProof="0" dirty="0">
                  <a:ln>
                    <a:noFill/>
                  </a:ln>
                  <a:effectLst/>
                  <a:uLnTx/>
                  <a:uFillTx/>
                  <a:latin typeface="Tahoma" panose="020B0604030504040204" pitchFamily="34" charset="0"/>
                  <a:ea typeface="Tahoma" panose="020B0604030504040204" pitchFamily="34" charset="0"/>
                  <a:cs typeface="Tahoma" panose="020B0604030504040204" pitchFamily="34" charset="0"/>
                  <a:sym typeface="Helvetica Light"/>
                </a:endParaRPr>
              </a:p>
              <a:p>
                <a:endParaRPr lang="en-GB" dirty="0"/>
              </a:p>
            </p:txBody>
          </p:sp>
        </p:grpSp>
        <p:pic>
          <p:nvPicPr>
            <p:cNvPr id="22" name="Picture 21">
              <a:extLst>
                <a:ext uri="{FF2B5EF4-FFF2-40B4-BE49-F238E27FC236}">
                  <a16:creationId xmlns:a16="http://schemas.microsoft.com/office/drawing/2014/main" id="{A805BA0D-3E0D-4AA6-B0A2-E2D813F198B6}"/>
                </a:ext>
              </a:extLst>
            </p:cNvPr>
            <p:cNvPicPr>
              <a:picLocks noChangeAspect="1"/>
            </p:cNvPicPr>
            <p:nvPr/>
          </p:nvPicPr>
          <p:blipFill>
            <a:blip r:embed="rId13"/>
            <a:stretch>
              <a:fillRect/>
            </a:stretch>
          </p:blipFill>
          <p:spPr>
            <a:xfrm>
              <a:off x="8577561" y="5331965"/>
              <a:ext cx="1132876" cy="1132876"/>
            </a:xfrm>
            <a:prstGeom prst="rect">
              <a:avLst/>
            </a:prstGeom>
          </p:spPr>
        </p:pic>
      </p:grpSp>
      <p:grpSp>
        <p:nvGrpSpPr>
          <p:cNvPr id="30" name="Group 29">
            <a:extLst>
              <a:ext uri="{FF2B5EF4-FFF2-40B4-BE49-F238E27FC236}">
                <a16:creationId xmlns:a16="http://schemas.microsoft.com/office/drawing/2014/main" id="{F04D2F02-B622-427A-BECF-039E1EC50541}"/>
              </a:ext>
            </a:extLst>
          </p:cNvPr>
          <p:cNvGrpSpPr/>
          <p:nvPr/>
        </p:nvGrpSpPr>
        <p:grpSpPr>
          <a:xfrm>
            <a:off x="12954000" y="5296627"/>
            <a:ext cx="3882730" cy="3786008"/>
            <a:chOff x="12954000" y="5296627"/>
            <a:chExt cx="3882730" cy="3786008"/>
          </a:xfrm>
        </p:grpSpPr>
        <p:grpSp>
          <p:nvGrpSpPr>
            <p:cNvPr id="105" name="Group 104">
              <a:extLst>
                <a:ext uri="{FF2B5EF4-FFF2-40B4-BE49-F238E27FC236}">
                  <a16:creationId xmlns:a16="http://schemas.microsoft.com/office/drawing/2014/main" id="{0534CF11-557E-4FC1-8E82-375E6FB1A5E6}"/>
                </a:ext>
              </a:extLst>
            </p:cNvPr>
            <p:cNvGrpSpPr/>
            <p:nvPr/>
          </p:nvGrpSpPr>
          <p:grpSpPr>
            <a:xfrm>
              <a:off x="12954000" y="5296627"/>
              <a:ext cx="3882730" cy="3786008"/>
              <a:chOff x="12539537" y="5296627"/>
              <a:chExt cx="3882730" cy="3786008"/>
            </a:xfrm>
          </p:grpSpPr>
          <p:pic>
            <p:nvPicPr>
              <p:cNvPr id="93" name="Picture 92" descr="A close up of a leaf&#10;&#10;Description automatically generated">
                <a:extLst>
                  <a:ext uri="{FF2B5EF4-FFF2-40B4-BE49-F238E27FC236}">
                    <a16:creationId xmlns:a16="http://schemas.microsoft.com/office/drawing/2014/main" id="{81C381C0-AD98-46F1-A3F7-9547124A7D0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539537" y="5296627"/>
                <a:ext cx="3882730" cy="3618486"/>
              </a:xfrm>
              <a:prstGeom prst="rect">
                <a:avLst/>
              </a:prstGeom>
            </p:spPr>
          </p:pic>
          <p:sp>
            <p:nvSpPr>
              <p:cNvPr id="94" name="TextBox 93">
                <a:extLst>
                  <a:ext uri="{FF2B5EF4-FFF2-40B4-BE49-F238E27FC236}">
                    <a16:creationId xmlns:a16="http://schemas.microsoft.com/office/drawing/2014/main" id="{DE3344EA-5A57-49A0-8174-3F39E69A243E}"/>
                  </a:ext>
                </a:extLst>
              </p:cNvPr>
              <p:cNvSpPr txBox="1"/>
              <p:nvPr/>
            </p:nvSpPr>
            <p:spPr>
              <a:xfrm>
                <a:off x="12801600" y="5943314"/>
                <a:ext cx="3352800" cy="3139321"/>
              </a:xfrm>
              <a:prstGeom prst="rect">
                <a:avLst/>
              </a:prstGeom>
              <a:noFill/>
            </p:spPr>
            <p:txBody>
              <a:bodyPr wrap="square" rtlCol="0">
                <a:spAutoFit/>
              </a:bodyPr>
              <a:lstStyle/>
              <a:p>
                <a:pPr marL="0" marR="0" lvl="0" indent="0" algn="ctr" defTabSz="584200" rtl="0" eaLnBrk="1" fontAlgn="auto" latinLnBrk="0" hangingPunct="0">
                  <a:lnSpc>
                    <a:spcPct val="100000"/>
                  </a:lnSpc>
                  <a:spcBef>
                    <a:spcPct val="0"/>
                  </a:spcBef>
                  <a:spcAft>
                    <a:spcPts val="0"/>
                  </a:spcAft>
                  <a:buClrTx/>
                  <a:buSzTx/>
                  <a:buFontTx/>
                  <a:buNone/>
                  <a:tabLst/>
                  <a:defRPr/>
                </a:pPr>
                <a:endParaRPr kumimoji="0" lang="en-GB" altLang="en-US" sz="2000" b="0" i="0" u="none" strike="noStrike" kern="0" cap="none" spc="0" normalizeH="0" baseline="0" noProof="0" dirty="0">
                  <a:ln>
                    <a:noFill/>
                  </a:ln>
                  <a:effectLst/>
                  <a:uLnTx/>
                  <a:uFillTx/>
                  <a:latin typeface="Tahoma" panose="020B0604030504040204" pitchFamily="34" charset="0"/>
                  <a:ea typeface="Tahoma" panose="020B0604030504040204" pitchFamily="34" charset="0"/>
                  <a:cs typeface="Tahoma" panose="020B0604030504040204" pitchFamily="34" charset="0"/>
                  <a:sym typeface="Helvetica Light"/>
                </a:endParaRPr>
              </a:p>
              <a:p>
                <a:pPr marL="0" marR="0" lvl="0" indent="0" algn="ctr" defTabSz="584200" rtl="0" eaLnBrk="1" fontAlgn="auto" latinLnBrk="0" hangingPunct="0">
                  <a:lnSpc>
                    <a:spcPct val="100000"/>
                  </a:lnSpc>
                  <a:spcBef>
                    <a:spcPct val="0"/>
                  </a:spcBef>
                  <a:spcAft>
                    <a:spcPts val="0"/>
                  </a:spcAft>
                  <a:buClrTx/>
                  <a:buSzTx/>
                  <a:buFontTx/>
                  <a:buNone/>
                  <a:tabLst/>
                  <a:defRPr/>
                </a:pPr>
                <a:r>
                  <a:rPr kumimoji="0" lang="en-GB" altLang="en-US" sz="2000" b="0" i="0" u="none" strike="noStrike" kern="0" cap="none" spc="0" normalizeH="0" baseline="0" noProof="0" dirty="0">
                    <a:ln>
                      <a:noFill/>
                    </a:ln>
                    <a:effectLst/>
                    <a:uLnTx/>
                    <a:uFillTx/>
                    <a:latin typeface="Tahoma" panose="020B0604030504040204" pitchFamily="34" charset="0"/>
                    <a:ea typeface="Tahoma" panose="020B0604030504040204" pitchFamily="34" charset="0"/>
                    <a:cs typeface="Tahoma" panose="020B0604030504040204" pitchFamily="34" charset="0"/>
                    <a:sym typeface="Helvetica Light"/>
                  </a:rPr>
                  <a:t>Cohort sizes </a:t>
                </a:r>
              </a:p>
              <a:p>
                <a:pPr marL="0" marR="0" lvl="0" indent="0" algn="ctr" defTabSz="584200" rtl="0" eaLnBrk="1" fontAlgn="auto" latinLnBrk="0" hangingPunct="0">
                  <a:lnSpc>
                    <a:spcPct val="100000"/>
                  </a:lnSpc>
                  <a:spcBef>
                    <a:spcPct val="0"/>
                  </a:spcBef>
                  <a:spcAft>
                    <a:spcPts val="0"/>
                  </a:spcAft>
                  <a:buClrTx/>
                  <a:buSzTx/>
                  <a:buFontTx/>
                  <a:buNone/>
                  <a:tabLst/>
                  <a:defRPr/>
                </a:pPr>
                <a:r>
                  <a:rPr lang="en-GB" altLang="en-US" sz="2000" kern="0" dirty="0">
                    <a:latin typeface="Tahoma" panose="020B0604030504040204" pitchFamily="34" charset="0"/>
                    <a:ea typeface="Tahoma" panose="020B0604030504040204" pitchFamily="34" charset="0"/>
                    <a:cs typeface="Tahoma" panose="020B0604030504040204" pitchFamily="34" charset="0"/>
                    <a:sym typeface="Helvetica Light"/>
                  </a:rPr>
                  <a:t>ASD – 48%, PMLD – 5%, MLD – 10%, SLD – 15%, PD – 5%, </a:t>
                </a:r>
              </a:p>
              <a:p>
                <a:pPr marL="0" marR="0" lvl="0" indent="0" algn="ctr" defTabSz="584200" rtl="0" eaLnBrk="1" fontAlgn="auto" latinLnBrk="0" hangingPunct="0">
                  <a:lnSpc>
                    <a:spcPct val="100000"/>
                  </a:lnSpc>
                  <a:spcBef>
                    <a:spcPct val="0"/>
                  </a:spcBef>
                  <a:spcAft>
                    <a:spcPts val="0"/>
                  </a:spcAft>
                  <a:buClrTx/>
                  <a:buSzTx/>
                  <a:buFontTx/>
                  <a:buNone/>
                  <a:tabLst/>
                  <a:defRPr/>
                </a:pPr>
                <a:r>
                  <a:rPr lang="en-GB" altLang="en-US" sz="2000" kern="0" dirty="0">
                    <a:latin typeface="Tahoma" panose="020B0604030504040204" pitchFamily="34" charset="0"/>
                    <a:ea typeface="Tahoma" panose="020B0604030504040204" pitchFamily="34" charset="0"/>
                    <a:cs typeface="Tahoma" panose="020B0604030504040204" pitchFamily="34" charset="0"/>
                    <a:sym typeface="Helvetica Light"/>
                  </a:rPr>
                  <a:t>SLCN – 17%</a:t>
                </a:r>
              </a:p>
              <a:p>
                <a:pPr marL="0" marR="0" lvl="0" indent="0" algn="ctr" defTabSz="584200" rtl="0" eaLnBrk="1" fontAlgn="auto" latinLnBrk="0" hangingPunct="0">
                  <a:lnSpc>
                    <a:spcPct val="100000"/>
                  </a:lnSpc>
                  <a:spcBef>
                    <a:spcPct val="0"/>
                  </a:spcBef>
                  <a:spcAft>
                    <a:spcPts val="0"/>
                  </a:spcAft>
                  <a:buClrTx/>
                  <a:buSzTx/>
                  <a:buFontTx/>
                  <a:buNone/>
                  <a:tabLst/>
                  <a:defRPr/>
                </a:pPr>
                <a:endParaRPr kumimoji="0" lang="en-GB" altLang="en-US" sz="2000" b="0" i="0" u="none" strike="noStrike" kern="0" cap="none" spc="0" normalizeH="0" baseline="0" noProof="0" dirty="0">
                  <a:ln>
                    <a:noFill/>
                  </a:ln>
                  <a:effectLst/>
                  <a:uLnTx/>
                  <a:uFillTx/>
                  <a:latin typeface="Tahoma" panose="020B0604030504040204" pitchFamily="34" charset="0"/>
                  <a:ea typeface="Tahoma" panose="020B0604030504040204" pitchFamily="34" charset="0"/>
                  <a:cs typeface="Tahoma" panose="020B0604030504040204" pitchFamily="34" charset="0"/>
                  <a:sym typeface="Helvetica Light"/>
                </a:endParaRPr>
              </a:p>
              <a:p>
                <a:pPr marL="0" marR="0" lvl="0" indent="0" algn="ctr" defTabSz="584200" rtl="0" eaLnBrk="1" fontAlgn="auto" latinLnBrk="0" hangingPunct="0">
                  <a:lnSpc>
                    <a:spcPct val="100000"/>
                  </a:lnSpc>
                  <a:spcBef>
                    <a:spcPct val="0"/>
                  </a:spcBef>
                  <a:spcAft>
                    <a:spcPts val="0"/>
                  </a:spcAft>
                  <a:buClrTx/>
                  <a:buSzTx/>
                  <a:buFontTx/>
                  <a:buNone/>
                  <a:tabLst/>
                  <a:defRPr/>
                </a:pPr>
                <a:r>
                  <a:rPr lang="en-GB" altLang="en-US" sz="2000" kern="0" dirty="0">
                    <a:latin typeface="Tahoma" panose="020B0604030504040204" pitchFamily="34" charset="0"/>
                    <a:ea typeface="Tahoma" panose="020B0604030504040204" pitchFamily="34" charset="0"/>
                    <a:cs typeface="Tahoma" panose="020B0604030504040204" pitchFamily="34" charset="0"/>
                    <a:sym typeface="Helvetica Light"/>
                  </a:rPr>
                  <a:t>FSM – 32%, PP – 38%, </a:t>
                </a:r>
              </a:p>
              <a:p>
                <a:pPr marL="0" marR="0" lvl="0" indent="0" algn="ctr" defTabSz="584200" rtl="0" eaLnBrk="1" fontAlgn="auto" latinLnBrk="0" hangingPunct="0">
                  <a:lnSpc>
                    <a:spcPct val="100000"/>
                  </a:lnSpc>
                  <a:spcBef>
                    <a:spcPct val="0"/>
                  </a:spcBef>
                  <a:spcAft>
                    <a:spcPts val="0"/>
                  </a:spcAft>
                  <a:buClrTx/>
                  <a:buSzTx/>
                  <a:buFontTx/>
                  <a:buNone/>
                  <a:tabLst/>
                  <a:defRPr/>
                </a:pPr>
                <a:r>
                  <a:rPr lang="en-GB" altLang="en-US" sz="2000" kern="0" dirty="0">
                    <a:latin typeface="Tahoma" panose="020B0604030504040204" pitchFamily="34" charset="0"/>
                    <a:ea typeface="Tahoma" panose="020B0604030504040204" pitchFamily="34" charset="0"/>
                    <a:cs typeface="Tahoma" panose="020B0604030504040204" pitchFamily="34" charset="0"/>
                    <a:sym typeface="Helvetica Light"/>
                  </a:rPr>
                  <a:t>EAL – 6%</a:t>
                </a:r>
                <a:endParaRPr kumimoji="0" lang="en-GB" altLang="en-US" sz="2000" b="0" i="0" u="none" strike="noStrike" kern="0" cap="none" spc="0" normalizeH="0" baseline="0" noProof="0" dirty="0">
                  <a:ln>
                    <a:noFill/>
                  </a:ln>
                  <a:effectLst/>
                  <a:uLnTx/>
                  <a:uFillTx/>
                  <a:latin typeface="Tahoma" panose="020B0604030504040204" pitchFamily="34" charset="0"/>
                  <a:ea typeface="Tahoma" panose="020B0604030504040204" pitchFamily="34" charset="0"/>
                  <a:cs typeface="Tahoma" panose="020B0604030504040204" pitchFamily="34" charset="0"/>
                  <a:sym typeface="Helvetica Light"/>
                </a:endParaRPr>
              </a:p>
              <a:p>
                <a:endParaRPr lang="en-GB" dirty="0"/>
              </a:p>
            </p:txBody>
          </p:sp>
        </p:grpSp>
        <p:pic>
          <p:nvPicPr>
            <p:cNvPr id="25" name="Picture 24">
              <a:extLst>
                <a:ext uri="{FF2B5EF4-FFF2-40B4-BE49-F238E27FC236}">
                  <a16:creationId xmlns:a16="http://schemas.microsoft.com/office/drawing/2014/main" id="{9B23C017-1D4A-42E0-A156-272AA70F3280}"/>
                </a:ext>
              </a:extLst>
            </p:cNvPr>
            <p:cNvPicPr>
              <a:picLocks noChangeAspect="1"/>
            </p:cNvPicPr>
            <p:nvPr/>
          </p:nvPicPr>
          <p:blipFill>
            <a:blip r:embed="rId14"/>
            <a:stretch>
              <a:fillRect/>
            </a:stretch>
          </p:blipFill>
          <p:spPr>
            <a:xfrm>
              <a:off x="14485817" y="5413942"/>
              <a:ext cx="889076" cy="889076"/>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11430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3053" t="-3076" r="-3076" b="-3053"/>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TextBox 3"/>
          <p:cNvSpPr txBox="1"/>
          <p:nvPr/>
        </p:nvSpPr>
        <p:spPr>
          <a:xfrm>
            <a:off x="0" y="382959"/>
            <a:ext cx="18288000" cy="1126847"/>
          </a:xfrm>
          <a:prstGeom prst="rect">
            <a:avLst/>
          </a:prstGeom>
        </p:spPr>
        <p:txBody>
          <a:bodyPr lIns="0" tIns="0" rIns="0" bIns="0" rtlCol="0" anchor="t">
            <a:spAutoFit/>
          </a:bodyPr>
          <a:lstStyle/>
          <a:p>
            <a:pPr marL="0" marR="0" lvl="0" indent="0" algn="ctr" defTabSz="914400" rtl="0" eaLnBrk="1" fontAlgn="auto" latinLnBrk="0" hangingPunct="1">
              <a:lnSpc>
                <a:spcPts val="9799"/>
              </a:lnSpc>
              <a:spcBef>
                <a:spcPts val="0"/>
              </a:spcBef>
              <a:spcAft>
                <a:spcPts val="0"/>
              </a:spcAft>
              <a:buClrTx/>
              <a:buSzTx/>
              <a:buFontTx/>
              <a:buNone/>
              <a:tabLst/>
              <a:defRPr/>
            </a:pPr>
            <a:r>
              <a:rPr kumimoji="0" lang="en-US" sz="6999" b="0" i="0" u="none" strike="noStrike" kern="1200" cap="none" spc="0" normalizeH="0" baseline="0" noProof="0" dirty="0">
                <a:ln>
                  <a:noFill/>
                </a:ln>
                <a:solidFill>
                  <a:srgbClr val="000000"/>
                </a:solidFill>
                <a:effectLst/>
                <a:uLnTx/>
                <a:uFillTx/>
                <a:latin typeface="Tahoma Bold"/>
                <a:ea typeface="+mn-ea"/>
                <a:cs typeface="+mn-cs"/>
              </a:rPr>
              <a:t>Quick Wins (or Key Takeaways)</a:t>
            </a:r>
          </a:p>
        </p:txBody>
      </p:sp>
      <p:grpSp>
        <p:nvGrpSpPr>
          <p:cNvPr id="4" name="Group 4"/>
          <p:cNvGrpSpPr/>
          <p:nvPr/>
        </p:nvGrpSpPr>
        <p:grpSpPr>
          <a:xfrm>
            <a:off x="11572013" y="9353567"/>
            <a:ext cx="6857916" cy="718383"/>
            <a:chOff x="0" y="0"/>
            <a:chExt cx="1806200" cy="189204"/>
          </a:xfrm>
        </p:grpSpPr>
        <p:sp>
          <p:nvSpPr>
            <p:cNvPr id="5" name="Freeform 5"/>
            <p:cNvSpPr/>
            <p:nvPr/>
          </p:nvSpPr>
          <p:spPr>
            <a:xfrm>
              <a:off x="0" y="0"/>
              <a:ext cx="1806200" cy="189204"/>
            </a:xfrm>
            <a:custGeom>
              <a:avLst/>
              <a:gdLst/>
              <a:ahLst/>
              <a:cxnLst/>
              <a:rect l="l" t="t" r="r" b="b"/>
              <a:pathLst>
                <a:path w="1806200" h="189204">
                  <a:moveTo>
                    <a:pt x="0" y="0"/>
                  </a:moveTo>
                  <a:lnTo>
                    <a:pt x="1806200" y="0"/>
                  </a:lnTo>
                  <a:lnTo>
                    <a:pt x="1806200" y="189204"/>
                  </a:lnTo>
                  <a:lnTo>
                    <a:pt x="0" y="189204"/>
                  </a:lnTo>
                  <a:close/>
                </a:path>
              </a:pathLst>
            </a:custGeom>
            <a:solidFill>
              <a:srgbClr val="1B7046"/>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p:cNvSpPr txBox="1"/>
            <p:nvPr/>
          </p:nvSpPr>
          <p:spPr>
            <a:xfrm>
              <a:off x="0" y="-47625"/>
              <a:ext cx="812800" cy="860425"/>
            </a:xfrm>
            <a:prstGeom prst="rect">
              <a:avLst/>
            </a:prstGeom>
          </p:spPr>
          <p:txBody>
            <a:bodyPr lIns="50800" tIns="50800" rIns="50800" bIns="50800" rtlCol="0" anchor="ctr"/>
            <a:lstStyle/>
            <a:p>
              <a:pPr marL="0" marR="0" lvl="0" indent="0" algn="ctr" defTabSz="914400" rtl="0" eaLnBrk="1" fontAlgn="auto" latinLnBrk="0" hangingPunct="1">
                <a:lnSpc>
                  <a:spcPts val="349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7" name="TextBox 7"/>
          <p:cNvSpPr txBox="1"/>
          <p:nvPr/>
        </p:nvSpPr>
        <p:spPr>
          <a:xfrm>
            <a:off x="11572013" y="9397924"/>
            <a:ext cx="6715987" cy="537696"/>
          </a:xfrm>
          <a:prstGeom prst="rect">
            <a:avLst/>
          </a:prstGeom>
        </p:spPr>
        <p:txBody>
          <a:bodyPr lIns="0" tIns="0" rIns="0" bIns="0" rtlCol="0" anchor="t">
            <a:spAutoFit/>
          </a:bodyPr>
          <a:lstStyle/>
          <a:p>
            <a:pPr marL="0" marR="0" lvl="0" indent="0" algn="ctr" defTabSz="914400" rtl="0" eaLnBrk="1" fontAlgn="auto" latinLnBrk="0" hangingPunct="1">
              <a:lnSpc>
                <a:spcPts val="4480"/>
              </a:lnSpc>
              <a:spcBef>
                <a:spcPts val="0"/>
              </a:spcBef>
              <a:spcAft>
                <a:spcPts val="0"/>
              </a:spcAft>
              <a:buClrTx/>
              <a:buSzTx/>
              <a:buFontTx/>
              <a:buNone/>
              <a:tabLst/>
              <a:defRPr/>
            </a:pPr>
            <a:r>
              <a:rPr kumimoji="0" lang="en-US" sz="3200" b="0" i="0" u="none" strike="noStrike" kern="1200" cap="none" spc="0" normalizeH="0" baseline="0" noProof="0">
                <a:ln>
                  <a:noFill/>
                </a:ln>
                <a:solidFill>
                  <a:srgbClr val="FCFEFF"/>
                </a:solidFill>
                <a:effectLst/>
                <a:uLnTx/>
                <a:uFillTx/>
                <a:latin typeface="Tahoma"/>
                <a:ea typeface="+mn-ea"/>
                <a:cs typeface="+mn-cs"/>
              </a:rPr>
              <a:t>IQM National Inclusion Conference</a:t>
            </a:r>
          </a:p>
        </p:txBody>
      </p:sp>
      <p:pic>
        <p:nvPicPr>
          <p:cNvPr id="21" name="Picture 20">
            <a:extLst>
              <a:ext uri="{FF2B5EF4-FFF2-40B4-BE49-F238E27FC236}">
                <a16:creationId xmlns:a16="http://schemas.microsoft.com/office/drawing/2014/main" id="{8F237193-D1BC-481E-9BB9-9C55B0DC3B0C}"/>
              </a:ext>
            </a:extLst>
          </p:cNvPr>
          <p:cNvPicPr>
            <a:picLocks noChangeAspect="1"/>
          </p:cNvPicPr>
          <p:nvPr/>
        </p:nvPicPr>
        <p:blipFill>
          <a:blip r:embed="rId4"/>
          <a:stretch>
            <a:fillRect/>
          </a:stretch>
        </p:blipFill>
        <p:spPr>
          <a:xfrm>
            <a:off x="947364" y="1826693"/>
            <a:ext cx="2019300" cy="2019300"/>
          </a:xfrm>
          <a:prstGeom prst="rect">
            <a:avLst/>
          </a:prstGeom>
        </p:spPr>
      </p:pic>
      <p:grpSp>
        <p:nvGrpSpPr>
          <p:cNvPr id="24" name="Group 23">
            <a:extLst>
              <a:ext uri="{FF2B5EF4-FFF2-40B4-BE49-F238E27FC236}">
                <a16:creationId xmlns:a16="http://schemas.microsoft.com/office/drawing/2014/main" id="{57483D70-4671-4D86-8E2F-156751B08CDE}"/>
              </a:ext>
            </a:extLst>
          </p:cNvPr>
          <p:cNvGrpSpPr/>
          <p:nvPr/>
        </p:nvGrpSpPr>
        <p:grpSpPr>
          <a:xfrm>
            <a:off x="3661563" y="1775351"/>
            <a:ext cx="13483437" cy="2225149"/>
            <a:chOff x="3890163" y="1775351"/>
            <a:chExt cx="13483437" cy="2225149"/>
          </a:xfrm>
        </p:grpSpPr>
        <p:grpSp>
          <p:nvGrpSpPr>
            <p:cNvPr id="10" name="Group 9">
              <a:extLst>
                <a:ext uri="{FF2B5EF4-FFF2-40B4-BE49-F238E27FC236}">
                  <a16:creationId xmlns:a16="http://schemas.microsoft.com/office/drawing/2014/main" id="{2D8223E6-F673-4AE5-9BD5-DB905153B8DA}"/>
                </a:ext>
              </a:extLst>
            </p:cNvPr>
            <p:cNvGrpSpPr/>
            <p:nvPr/>
          </p:nvGrpSpPr>
          <p:grpSpPr>
            <a:xfrm>
              <a:off x="3890163" y="1775351"/>
              <a:ext cx="13483437" cy="2225149"/>
              <a:chOff x="1166949" y="2257677"/>
              <a:chExt cx="9635918" cy="3646489"/>
            </a:xfrm>
          </p:grpSpPr>
          <p:sp>
            <p:nvSpPr>
              <p:cNvPr id="12" name="Rounded Rectangle 3">
                <a:extLst>
                  <a:ext uri="{FF2B5EF4-FFF2-40B4-BE49-F238E27FC236}">
                    <a16:creationId xmlns:a16="http://schemas.microsoft.com/office/drawing/2014/main" id="{60C80D99-C212-4BFF-89F8-15B99F64979E}"/>
                  </a:ext>
                </a:extLst>
              </p:cNvPr>
              <p:cNvSpPr/>
              <p:nvPr/>
            </p:nvSpPr>
            <p:spPr>
              <a:xfrm>
                <a:off x="1166949" y="2257677"/>
                <a:ext cx="9635918" cy="3646489"/>
              </a:xfrm>
              <a:prstGeom prst="round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84200" rtl="0" eaLnBrk="1" fontAlgn="auto" latinLnBrk="0" hangingPunct="0">
                  <a:lnSpc>
                    <a:spcPct val="100000"/>
                  </a:lnSpc>
                  <a:spcBef>
                    <a:spcPts val="0"/>
                  </a:spcBef>
                  <a:spcAft>
                    <a:spcPts val="0"/>
                  </a:spcAft>
                  <a:buClrTx/>
                  <a:buSzTx/>
                  <a:buFontTx/>
                  <a:buNone/>
                  <a:tabLst/>
                  <a:defRPr/>
                </a:pPr>
                <a:endParaRPr kumimoji="0" lang="en-GB" sz="3600" b="0" i="0" u="none" strike="noStrike" kern="0" cap="none" spc="0" normalizeH="0" baseline="0" noProof="0">
                  <a:ln>
                    <a:noFill/>
                  </a:ln>
                  <a:solidFill>
                    <a:prstClr val="white"/>
                  </a:solidFill>
                  <a:effectLst/>
                  <a:uLnTx/>
                  <a:uFillTx/>
                  <a:latin typeface="Calibri"/>
                  <a:ea typeface="+mn-ea"/>
                  <a:cs typeface="+mn-cs"/>
                  <a:sym typeface="Helvetica Light"/>
                </a:endParaRPr>
              </a:p>
            </p:txBody>
          </p:sp>
          <p:sp>
            <p:nvSpPr>
              <p:cNvPr id="13" name="TextBox 12">
                <a:extLst>
                  <a:ext uri="{FF2B5EF4-FFF2-40B4-BE49-F238E27FC236}">
                    <a16:creationId xmlns:a16="http://schemas.microsoft.com/office/drawing/2014/main" id="{FBBC7916-FB53-48BA-959A-240F6EC9DA0B}"/>
                  </a:ext>
                </a:extLst>
              </p:cNvPr>
              <p:cNvSpPr txBox="1"/>
              <p:nvPr/>
            </p:nvSpPr>
            <p:spPr>
              <a:xfrm>
                <a:off x="1542374" y="2469349"/>
                <a:ext cx="7320795" cy="2168801"/>
              </a:xfrm>
              <a:prstGeom prst="rect">
                <a:avLst/>
              </a:prstGeom>
              <a:noFill/>
            </p:spPr>
            <p:txBody>
              <a:bodyPr wrap="square" rtlCol="0">
                <a:spAutoFit/>
              </a:bodyPr>
              <a:lstStyle/>
              <a:p>
                <a:pPr lvl="0" algn="just">
                  <a:defRPr/>
                </a:pPr>
                <a:r>
                  <a:rPr lang="en-GB" sz="4000" dirty="0">
                    <a:latin typeface="Tahoma" panose="020B0604030504040204" pitchFamily="34" charset="0"/>
                    <a:ea typeface="Tahoma" panose="020B0604030504040204" pitchFamily="34" charset="0"/>
                    <a:cs typeface="Tahoma" panose="020B0604030504040204" pitchFamily="34" charset="0"/>
                  </a:rPr>
                  <a:t>See everyone as an individual – including staff</a:t>
                </a:r>
                <a:endParaRPr kumimoji="0" lang="en-GB" sz="4000" b="0" i="0" u="none" strike="noStrike" kern="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Helvetica Light"/>
                </a:endParaRPr>
              </a:p>
            </p:txBody>
          </p:sp>
        </p:grpSp>
        <p:pic>
          <p:nvPicPr>
            <p:cNvPr id="23" name="Picture 22">
              <a:extLst>
                <a:ext uri="{FF2B5EF4-FFF2-40B4-BE49-F238E27FC236}">
                  <a16:creationId xmlns:a16="http://schemas.microsoft.com/office/drawing/2014/main" id="{A226A172-7B99-43F4-A54B-84DCE25D3423}"/>
                </a:ext>
              </a:extLst>
            </p:cNvPr>
            <p:cNvPicPr>
              <a:picLocks noChangeAspect="1"/>
            </p:cNvPicPr>
            <p:nvPr/>
          </p:nvPicPr>
          <p:blipFill>
            <a:blip r:embed="rId5"/>
            <a:stretch>
              <a:fillRect/>
            </a:stretch>
          </p:blipFill>
          <p:spPr>
            <a:xfrm>
              <a:off x="15001085" y="1918970"/>
              <a:ext cx="1776730" cy="1776730"/>
            </a:xfrm>
            <a:prstGeom prst="rect">
              <a:avLst/>
            </a:prstGeom>
          </p:spPr>
        </p:pic>
      </p:grpSp>
      <p:grpSp>
        <p:nvGrpSpPr>
          <p:cNvPr id="38" name="Group 37">
            <a:extLst>
              <a:ext uri="{FF2B5EF4-FFF2-40B4-BE49-F238E27FC236}">
                <a16:creationId xmlns:a16="http://schemas.microsoft.com/office/drawing/2014/main" id="{71C5879A-6793-4DFD-A75D-84865B20585D}"/>
              </a:ext>
            </a:extLst>
          </p:cNvPr>
          <p:cNvGrpSpPr/>
          <p:nvPr/>
        </p:nvGrpSpPr>
        <p:grpSpPr>
          <a:xfrm>
            <a:off x="3661563" y="4128604"/>
            <a:ext cx="13483437" cy="2225149"/>
            <a:chOff x="3890163" y="4128604"/>
            <a:chExt cx="13483437" cy="2225149"/>
          </a:xfrm>
        </p:grpSpPr>
        <p:grpSp>
          <p:nvGrpSpPr>
            <p:cNvPr id="27" name="Group 26">
              <a:extLst>
                <a:ext uri="{FF2B5EF4-FFF2-40B4-BE49-F238E27FC236}">
                  <a16:creationId xmlns:a16="http://schemas.microsoft.com/office/drawing/2014/main" id="{A7A88820-1F32-43F4-B962-69D8DA6A5D40}"/>
                </a:ext>
              </a:extLst>
            </p:cNvPr>
            <p:cNvGrpSpPr/>
            <p:nvPr/>
          </p:nvGrpSpPr>
          <p:grpSpPr>
            <a:xfrm>
              <a:off x="3890163" y="4128604"/>
              <a:ext cx="13483437" cy="2225149"/>
              <a:chOff x="1166949" y="2257677"/>
              <a:chExt cx="9635918" cy="3646489"/>
            </a:xfrm>
          </p:grpSpPr>
          <p:sp>
            <p:nvSpPr>
              <p:cNvPr id="29" name="Rounded Rectangle 3">
                <a:extLst>
                  <a:ext uri="{FF2B5EF4-FFF2-40B4-BE49-F238E27FC236}">
                    <a16:creationId xmlns:a16="http://schemas.microsoft.com/office/drawing/2014/main" id="{9F869D16-E9C2-4136-B07A-64B2B0E5B4FC}"/>
                  </a:ext>
                </a:extLst>
              </p:cNvPr>
              <p:cNvSpPr/>
              <p:nvPr/>
            </p:nvSpPr>
            <p:spPr>
              <a:xfrm>
                <a:off x="1166949" y="2257677"/>
                <a:ext cx="9635918" cy="3646489"/>
              </a:xfrm>
              <a:prstGeom prst="round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84200" rtl="0" eaLnBrk="1" fontAlgn="auto" latinLnBrk="0" hangingPunct="0">
                  <a:lnSpc>
                    <a:spcPct val="100000"/>
                  </a:lnSpc>
                  <a:spcBef>
                    <a:spcPts val="0"/>
                  </a:spcBef>
                  <a:spcAft>
                    <a:spcPts val="0"/>
                  </a:spcAft>
                  <a:buClrTx/>
                  <a:buSzTx/>
                  <a:buFontTx/>
                  <a:buNone/>
                  <a:tabLst/>
                  <a:defRPr/>
                </a:pPr>
                <a:endParaRPr kumimoji="0" lang="en-GB" sz="3600" b="0" i="0" u="none" strike="noStrike" kern="0" cap="none" spc="0" normalizeH="0" baseline="0" noProof="0">
                  <a:ln>
                    <a:noFill/>
                  </a:ln>
                  <a:solidFill>
                    <a:prstClr val="white"/>
                  </a:solidFill>
                  <a:effectLst/>
                  <a:uLnTx/>
                  <a:uFillTx/>
                  <a:latin typeface="Calibri"/>
                  <a:ea typeface="+mn-ea"/>
                  <a:cs typeface="+mn-cs"/>
                  <a:sym typeface="Helvetica Light"/>
                </a:endParaRPr>
              </a:p>
            </p:txBody>
          </p:sp>
          <p:sp>
            <p:nvSpPr>
              <p:cNvPr id="30" name="TextBox 29">
                <a:extLst>
                  <a:ext uri="{FF2B5EF4-FFF2-40B4-BE49-F238E27FC236}">
                    <a16:creationId xmlns:a16="http://schemas.microsoft.com/office/drawing/2014/main" id="{560DE8B5-1786-4418-A969-A80E3944CC0C}"/>
                  </a:ext>
                </a:extLst>
              </p:cNvPr>
              <p:cNvSpPr txBox="1"/>
              <p:nvPr/>
            </p:nvSpPr>
            <p:spPr>
              <a:xfrm>
                <a:off x="1542374" y="2469349"/>
                <a:ext cx="7320795" cy="2168801"/>
              </a:xfrm>
              <a:prstGeom prst="rect">
                <a:avLst/>
              </a:prstGeom>
              <a:noFill/>
            </p:spPr>
            <p:txBody>
              <a:bodyPr wrap="square" rtlCol="0">
                <a:spAutoFit/>
              </a:bodyPr>
              <a:lstStyle/>
              <a:p>
                <a:pPr lvl="0" algn="just">
                  <a:defRPr/>
                </a:pPr>
                <a:r>
                  <a:rPr lang="en-GB" sz="4000" dirty="0">
                    <a:latin typeface="Tahoma" panose="020B0604030504040204" pitchFamily="34" charset="0"/>
                    <a:ea typeface="Tahoma" panose="020B0604030504040204" pitchFamily="34" charset="0"/>
                    <a:cs typeface="Tahoma" panose="020B0604030504040204" pitchFamily="34" charset="0"/>
                  </a:rPr>
                  <a:t>Focus on innovation, calculated risks and ‘absurd ideas’</a:t>
                </a:r>
                <a:endParaRPr kumimoji="0" lang="en-GB" sz="4000" b="0" i="0" u="none" strike="noStrike" kern="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Helvetica Light"/>
                </a:endParaRPr>
              </a:p>
            </p:txBody>
          </p:sp>
        </p:grpSp>
        <p:pic>
          <p:nvPicPr>
            <p:cNvPr id="37" name="Picture 36">
              <a:extLst>
                <a:ext uri="{FF2B5EF4-FFF2-40B4-BE49-F238E27FC236}">
                  <a16:creationId xmlns:a16="http://schemas.microsoft.com/office/drawing/2014/main" id="{128FFA3D-CD49-412D-99A8-709B7D67F0E3}"/>
                </a:ext>
              </a:extLst>
            </p:cNvPr>
            <p:cNvPicPr>
              <a:picLocks noChangeAspect="1"/>
            </p:cNvPicPr>
            <p:nvPr/>
          </p:nvPicPr>
          <p:blipFill>
            <a:blip r:embed="rId6"/>
            <a:stretch>
              <a:fillRect/>
            </a:stretch>
          </p:blipFill>
          <p:spPr>
            <a:xfrm>
              <a:off x="14907529" y="4300256"/>
              <a:ext cx="1932671" cy="1932671"/>
            </a:xfrm>
            <a:prstGeom prst="rect">
              <a:avLst/>
            </a:prstGeom>
          </p:spPr>
        </p:pic>
      </p:grpSp>
      <p:pic>
        <p:nvPicPr>
          <p:cNvPr id="39" name="Picture 38">
            <a:extLst>
              <a:ext uri="{FF2B5EF4-FFF2-40B4-BE49-F238E27FC236}">
                <a16:creationId xmlns:a16="http://schemas.microsoft.com/office/drawing/2014/main" id="{7282B4A2-CB27-4235-BDA3-0F203E4B90FF}"/>
              </a:ext>
            </a:extLst>
          </p:cNvPr>
          <p:cNvPicPr>
            <a:picLocks noChangeAspect="1"/>
          </p:cNvPicPr>
          <p:nvPr/>
        </p:nvPicPr>
        <p:blipFill>
          <a:blip r:embed="rId4"/>
          <a:stretch>
            <a:fillRect/>
          </a:stretch>
        </p:blipFill>
        <p:spPr>
          <a:xfrm>
            <a:off x="947364" y="4213627"/>
            <a:ext cx="2019300" cy="2019300"/>
          </a:xfrm>
          <a:prstGeom prst="rect">
            <a:avLst/>
          </a:prstGeom>
        </p:spPr>
      </p:pic>
      <p:pic>
        <p:nvPicPr>
          <p:cNvPr id="40" name="Picture 39">
            <a:extLst>
              <a:ext uri="{FF2B5EF4-FFF2-40B4-BE49-F238E27FC236}">
                <a16:creationId xmlns:a16="http://schemas.microsoft.com/office/drawing/2014/main" id="{3D86D04F-6F9A-4571-9239-A7053527F1A9}"/>
              </a:ext>
            </a:extLst>
          </p:cNvPr>
          <p:cNvPicPr>
            <a:picLocks noChangeAspect="1"/>
          </p:cNvPicPr>
          <p:nvPr/>
        </p:nvPicPr>
        <p:blipFill>
          <a:blip r:embed="rId4"/>
          <a:stretch>
            <a:fillRect/>
          </a:stretch>
        </p:blipFill>
        <p:spPr>
          <a:xfrm>
            <a:off x="947363" y="6663745"/>
            <a:ext cx="2019300" cy="2019300"/>
          </a:xfrm>
          <a:prstGeom prst="rect">
            <a:avLst/>
          </a:prstGeom>
        </p:spPr>
      </p:pic>
      <p:grpSp>
        <p:nvGrpSpPr>
          <p:cNvPr id="43" name="Group 42">
            <a:extLst>
              <a:ext uri="{FF2B5EF4-FFF2-40B4-BE49-F238E27FC236}">
                <a16:creationId xmlns:a16="http://schemas.microsoft.com/office/drawing/2014/main" id="{49EBED29-824A-4C39-8D2B-0130B15127A1}"/>
              </a:ext>
            </a:extLst>
          </p:cNvPr>
          <p:cNvGrpSpPr/>
          <p:nvPr/>
        </p:nvGrpSpPr>
        <p:grpSpPr>
          <a:xfrm>
            <a:off x="3661562" y="6534579"/>
            <a:ext cx="13483437" cy="2225149"/>
            <a:chOff x="3890162" y="6534579"/>
            <a:chExt cx="13483437" cy="2225149"/>
          </a:xfrm>
        </p:grpSpPr>
        <p:grpSp>
          <p:nvGrpSpPr>
            <p:cNvPr id="32" name="Group 31">
              <a:extLst>
                <a:ext uri="{FF2B5EF4-FFF2-40B4-BE49-F238E27FC236}">
                  <a16:creationId xmlns:a16="http://schemas.microsoft.com/office/drawing/2014/main" id="{81EC3E3C-B6F2-4A55-B5CB-7FB2FBA5A030}"/>
                </a:ext>
              </a:extLst>
            </p:cNvPr>
            <p:cNvGrpSpPr/>
            <p:nvPr/>
          </p:nvGrpSpPr>
          <p:grpSpPr>
            <a:xfrm>
              <a:off x="3890162" y="6534579"/>
              <a:ext cx="13483437" cy="2225149"/>
              <a:chOff x="1166949" y="2257677"/>
              <a:chExt cx="9635918" cy="3646489"/>
            </a:xfrm>
          </p:grpSpPr>
          <p:sp>
            <p:nvSpPr>
              <p:cNvPr id="34" name="Rounded Rectangle 3">
                <a:extLst>
                  <a:ext uri="{FF2B5EF4-FFF2-40B4-BE49-F238E27FC236}">
                    <a16:creationId xmlns:a16="http://schemas.microsoft.com/office/drawing/2014/main" id="{1AB32E7B-EE80-4B2D-80ED-422465C7681B}"/>
                  </a:ext>
                </a:extLst>
              </p:cNvPr>
              <p:cNvSpPr/>
              <p:nvPr/>
            </p:nvSpPr>
            <p:spPr>
              <a:xfrm>
                <a:off x="1166949" y="2257677"/>
                <a:ext cx="9635918" cy="3646489"/>
              </a:xfrm>
              <a:prstGeom prst="round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84200" rtl="0" eaLnBrk="1" fontAlgn="auto" latinLnBrk="0" hangingPunct="0">
                  <a:lnSpc>
                    <a:spcPct val="100000"/>
                  </a:lnSpc>
                  <a:spcBef>
                    <a:spcPts val="0"/>
                  </a:spcBef>
                  <a:spcAft>
                    <a:spcPts val="0"/>
                  </a:spcAft>
                  <a:buClrTx/>
                  <a:buSzTx/>
                  <a:buFontTx/>
                  <a:buNone/>
                  <a:tabLst/>
                  <a:defRPr/>
                </a:pPr>
                <a:endParaRPr kumimoji="0" lang="en-GB" sz="3600" b="0" i="0" u="none" strike="noStrike" kern="0" cap="none" spc="0" normalizeH="0" baseline="0" noProof="0">
                  <a:ln>
                    <a:noFill/>
                  </a:ln>
                  <a:solidFill>
                    <a:prstClr val="white"/>
                  </a:solidFill>
                  <a:effectLst/>
                  <a:uLnTx/>
                  <a:uFillTx/>
                  <a:latin typeface="Calibri"/>
                  <a:ea typeface="+mn-ea"/>
                  <a:cs typeface="+mn-cs"/>
                  <a:sym typeface="Helvetica Light"/>
                </a:endParaRPr>
              </a:p>
            </p:txBody>
          </p:sp>
          <p:sp>
            <p:nvSpPr>
              <p:cNvPr id="35" name="TextBox 34">
                <a:extLst>
                  <a:ext uri="{FF2B5EF4-FFF2-40B4-BE49-F238E27FC236}">
                    <a16:creationId xmlns:a16="http://schemas.microsoft.com/office/drawing/2014/main" id="{EF156938-17A8-4191-8066-44770A41E406}"/>
                  </a:ext>
                </a:extLst>
              </p:cNvPr>
              <p:cNvSpPr txBox="1"/>
              <p:nvPr/>
            </p:nvSpPr>
            <p:spPr>
              <a:xfrm>
                <a:off x="1542374" y="2469349"/>
                <a:ext cx="7320795" cy="1160056"/>
              </a:xfrm>
              <a:prstGeom prst="rect">
                <a:avLst/>
              </a:prstGeom>
              <a:noFill/>
            </p:spPr>
            <p:txBody>
              <a:bodyPr wrap="square" rtlCol="0">
                <a:spAutoFit/>
              </a:bodyPr>
              <a:lstStyle/>
              <a:p>
                <a:pPr lvl="0" algn="just">
                  <a:defRPr/>
                </a:pPr>
                <a:r>
                  <a:rPr kumimoji="0" lang="en-GB" sz="4000" b="0" i="0" u="none" strike="noStrike" kern="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Helvetica Light"/>
                  </a:rPr>
                  <a:t>Develop strong partnerships</a:t>
                </a:r>
              </a:p>
            </p:txBody>
          </p:sp>
        </p:grpSp>
        <p:pic>
          <p:nvPicPr>
            <p:cNvPr id="42" name="Picture 41">
              <a:extLst>
                <a:ext uri="{FF2B5EF4-FFF2-40B4-BE49-F238E27FC236}">
                  <a16:creationId xmlns:a16="http://schemas.microsoft.com/office/drawing/2014/main" id="{310B7240-F84A-44D1-8D54-368C5C055F50}"/>
                </a:ext>
              </a:extLst>
            </p:cNvPr>
            <p:cNvPicPr>
              <a:picLocks noChangeAspect="1"/>
            </p:cNvPicPr>
            <p:nvPr/>
          </p:nvPicPr>
          <p:blipFill>
            <a:blip r:embed="rId7"/>
            <a:stretch>
              <a:fillRect/>
            </a:stretch>
          </p:blipFill>
          <p:spPr>
            <a:xfrm>
              <a:off x="14847648" y="6695514"/>
              <a:ext cx="1967531" cy="1967531"/>
            </a:xfrm>
            <a:prstGeom prst="rect">
              <a:avLst/>
            </a:prstGeom>
          </p:spPr>
        </p:pic>
      </p:grpSp>
      <p:grpSp>
        <p:nvGrpSpPr>
          <p:cNvPr id="44" name="Group 43">
            <a:extLst>
              <a:ext uri="{FF2B5EF4-FFF2-40B4-BE49-F238E27FC236}">
                <a16:creationId xmlns:a16="http://schemas.microsoft.com/office/drawing/2014/main" id="{87F9C0A8-D6A8-4991-A08A-6F13C8DB9D9E}"/>
              </a:ext>
            </a:extLst>
          </p:cNvPr>
          <p:cNvGrpSpPr/>
          <p:nvPr/>
        </p:nvGrpSpPr>
        <p:grpSpPr>
          <a:xfrm>
            <a:off x="457200" y="9372022"/>
            <a:ext cx="2001693" cy="681471"/>
            <a:chOff x="0" y="0"/>
            <a:chExt cx="2525396" cy="769620"/>
          </a:xfrm>
        </p:grpSpPr>
        <p:pic>
          <p:nvPicPr>
            <p:cNvPr id="45" name="Picture 44" descr="Logo&#10;&#10;Description automatically generated">
              <a:extLst>
                <a:ext uri="{FF2B5EF4-FFF2-40B4-BE49-F238E27FC236}">
                  <a16:creationId xmlns:a16="http://schemas.microsoft.com/office/drawing/2014/main" id="{F7148DAF-CC9C-4C5B-A67B-6C8B7C9C752F}"/>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12800" y="6350"/>
              <a:ext cx="781050" cy="763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 name="Picture 45" descr="Shape, arrow&#10;&#10;Description automatically generated">
              <a:extLst>
                <a:ext uri="{FF2B5EF4-FFF2-40B4-BE49-F238E27FC236}">
                  <a16:creationId xmlns:a16="http://schemas.microsoft.com/office/drawing/2014/main" id="{E6D4BF87-7BBE-484D-BA74-5A2D5FD2F4D6}"/>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0" y="0"/>
              <a:ext cx="728345" cy="763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 name="Picture 46" descr="Text, logo&#10;&#10;Description automatically generated">
              <a:extLst>
                <a:ext uri="{FF2B5EF4-FFF2-40B4-BE49-F238E27FC236}">
                  <a16:creationId xmlns:a16="http://schemas.microsoft.com/office/drawing/2014/main" id="{2D8D3743-86B7-4382-ABC9-7D537CF5891F}"/>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638301" y="19049"/>
              <a:ext cx="887095" cy="750571"/>
            </a:xfrm>
            <a:prstGeom prst="rect">
              <a:avLst/>
            </a:prstGeom>
            <a:noFill/>
            <a:ln>
              <a:noFill/>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500"/>
                                  </p:stCondLst>
                                  <p:childTnLst>
                                    <p:set>
                                      <p:cBhvr>
                                        <p:cTn id="9" dur="1" fill="hold">
                                          <p:stCondLst>
                                            <p:cond delay="0"/>
                                          </p:stCondLst>
                                        </p:cTn>
                                        <p:tgtEl>
                                          <p:spTgt spid="21"/>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38"/>
                                        </p:tgtEl>
                                        <p:attrNameLst>
                                          <p:attrName>style.visibility</p:attrName>
                                        </p:attrNameLst>
                                      </p:cBhvr>
                                      <p:to>
                                        <p:strVal val="visible"/>
                                      </p:to>
                                    </p:set>
                                  </p:childTnLst>
                                </p:cTn>
                              </p:par>
                            </p:childTnLst>
                          </p:cTn>
                        </p:par>
                        <p:par>
                          <p:cTn id="14" fill="hold">
                            <p:stCondLst>
                              <p:cond delay="0"/>
                            </p:stCondLst>
                            <p:childTnLst>
                              <p:par>
                                <p:cTn id="15" presetID="1" presetClass="entr" presetSubtype="0" fill="hold" nodeType="afterEffect">
                                  <p:stCondLst>
                                    <p:cond delay="500"/>
                                  </p:stCondLst>
                                  <p:childTnLst>
                                    <p:set>
                                      <p:cBhvr>
                                        <p:cTn id="16" dur="1" fill="hold">
                                          <p:stCondLst>
                                            <p:cond delay="0"/>
                                          </p:stCondLst>
                                        </p:cTn>
                                        <p:tgtEl>
                                          <p:spTgt spid="3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3"/>
                                        </p:tgtEl>
                                        <p:attrNameLst>
                                          <p:attrName>style.visibility</p:attrName>
                                        </p:attrNameLst>
                                      </p:cBhvr>
                                      <p:to>
                                        <p:strVal val="visible"/>
                                      </p:to>
                                    </p:set>
                                  </p:childTnLst>
                                </p:cTn>
                              </p:par>
                            </p:childTnLst>
                          </p:cTn>
                        </p:par>
                        <p:par>
                          <p:cTn id="21" fill="hold">
                            <p:stCondLst>
                              <p:cond delay="0"/>
                            </p:stCondLst>
                            <p:childTnLst>
                              <p:par>
                                <p:cTn id="22" presetID="1" presetClass="entr" presetSubtype="0" fill="hold" nodeType="afterEffect">
                                  <p:stCondLst>
                                    <p:cond delay="500"/>
                                  </p:stCondLst>
                                  <p:childTnLst>
                                    <p:set>
                                      <p:cBhvr>
                                        <p:cTn id="23"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3053" t="-3076" r="-3076" b="-3053"/>
            </a:stretch>
          </a:blipFill>
        </p:spPr>
        <p:txBody>
          <a:bodyPr/>
          <a:lstStyle/>
          <a:p>
            <a:endParaRPr lang="en-GB"/>
          </a:p>
        </p:txBody>
      </p:sp>
      <p:grpSp>
        <p:nvGrpSpPr>
          <p:cNvPr id="3" name="Group 3"/>
          <p:cNvGrpSpPr/>
          <p:nvPr/>
        </p:nvGrpSpPr>
        <p:grpSpPr>
          <a:xfrm>
            <a:off x="11572013" y="9353567"/>
            <a:ext cx="6857916" cy="718383"/>
            <a:chOff x="0" y="0"/>
            <a:chExt cx="1806200" cy="189204"/>
          </a:xfrm>
        </p:grpSpPr>
        <p:sp>
          <p:nvSpPr>
            <p:cNvPr id="4" name="Freeform 4"/>
            <p:cNvSpPr/>
            <p:nvPr/>
          </p:nvSpPr>
          <p:spPr>
            <a:xfrm>
              <a:off x="0" y="0"/>
              <a:ext cx="1806200" cy="189204"/>
            </a:xfrm>
            <a:custGeom>
              <a:avLst/>
              <a:gdLst/>
              <a:ahLst/>
              <a:cxnLst/>
              <a:rect l="l" t="t" r="r" b="b"/>
              <a:pathLst>
                <a:path w="1806200" h="189204">
                  <a:moveTo>
                    <a:pt x="0" y="0"/>
                  </a:moveTo>
                  <a:lnTo>
                    <a:pt x="1806200" y="0"/>
                  </a:lnTo>
                  <a:lnTo>
                    <a:pt x="1806200" y="189204"/>
                  </a:lnTo>
                  <a:lnTo>
                    <a:pt x="0" y="189204"/>
                  </a:lnTo>
                  <a:close/>
                </a:path>
              </a:pathLst>
            </a:custGeom>
            <a:solidFill>
              <a:srgbClr val="1B7046"/>
            </a:solidFill>
          </p:spPr>
          <p:txBody>
            <a:bodyPr/>
            <a:lstStyle/>
            <a:p>
              <a:endParaRPr lang="en-GB"/>
            </a:p>
          </p:txBody>
        </p:sp>
        <p:sp>
          <p:nvSpPr>
            <p:cNvPr id="5" name="TextBox 5"/>
            <p:cNvSpPr txBox="1"/>
            <p:nvPr/>
          </p:nvSpPr>
          <p:spPr>
            <a:xfrm>
              <a:off x="0" y="-47625"/>
              <a:ext cx="812800" cy="860425"/>
            </a:xfrm>
            <a:prstGeom prst="rect">
              <a:avLst/>
            </a:prstGeom>
          </p:spPr>
          <p:txBody>
            <a:bodyPr lIns="50800" tIns="50800" rIns="50800" bIns="50800" rtlCol="0" anchor="ctr"/>
            <a:lstStyle/>
            <a:p>
              <a:pPr algn="ctr">
                <a:lnSpc>
                  <a:spcPts val="3499"/>
                </a:lnSpc>
              </a:pPr>
              <a:endParaRPr/>
            </a:p>
          </p:txBody>
        </p:sp>
      </p:grpSp>
      <p:sp>
        <p:nvSpPr>
          <p:cNvPr id="6" name="TextBox 6"/>
          <p:cNvSpPr txBox="1"/>
          <p:nvPr/>
        </p:nvSpPr>
        <p:spPr>
          <a:xfrm>
            <a:off x="11572013" y="9397924"/>
            <a:ext cx="6715987" cy="537696"/>
          </a:xfrm>
          <a:prstGeom prst="rect">
            <a:avLst/>
          </a:prstGeom>
        </p:spPr>
        <p:txBody>
          <a:bodyPr lIns="0" tIns="0" rIns="0" bIns="0" rtlCol="0" anchor="t">
            <a:spAutoFit/>
          </a:bodyPr>
          <a:lstStyle/>
          <a:p>
            <a:pPr algn="ctr">
              <a:lnSpc>
                <a:spcPts val="4480"/>
              </a:lnSpc>
            </a:pPr>
            <a:r>
              <a:rPr lang="en-US" sz="3200">
                <a:solidFill>
                  <a:srgbClr val="FCFEFF"/>
                </a:solidFill>
                <a:latin typeface="Tahoma"/>
              </a:rPr>
              <a:t>IQM National Inclusion Conference</a:t>
            </a:r>
          </a:p>
        </p:txBody>
      </p:sp>
      <p:sp>
        <p:nvSpPr>
          <p:cNvPr id="7" name="Freeform 7"/>
          <p:cNvSpPr/>
          <p:nvPr/>
        </p:nvSpPr>
        <p:spPr>
          <a:xfrm>
            <a:off x="6344329" y="1410395"/>
            <a:ext cx="5227684" cy="4495809"/>
          </a:xfrm>
          <a:custGeom>
            <a:avLst/>
            <a:gdLst/>
            <a:ahLst/>
            <a:cxnLst/>
            <a:rect l="l" t="t" r="r" b="b"/>
            <a:pathLst>
              <a:path w="5227684" h="4495809">
                <a:moveTo>
                  <a:pt x="0" y="0"/>
                </a:moveTo>
                <a:lnTo>
                  <a:pt x="5227684" y="0"/>
                </a:lnTo>
                <a:lnTo>
                  <a:pt x="5227684" y="4495808"/>
                </a:lnTo>
                <a:lnTo>
                  <a:pt x="0" y="449580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8" name="TextBox 8"/>
          <p:cNvSpPr txBox="1"/>
          <p:nvPr/>
        </p:nvSpPr>
        <p:spPr>
          <a:xfrm>
            <a:off x="141929" y="5734753"/>
            <a:ext cx="18288000" cy="1599579"/>
          </a:xfrm>
          <a:prstGeom prst="rect">
            <a:avLst/>
          </a:prstGeom>
        </p:spPr>
        <p:txBody>
          <a:bodyPr lIns="0" tIns="0" rIns="0" bIns="0" rtlCol="0" anchor="t">
            <a:spAutoFit/>
          </a:bodyPr>
          <a:lstStyle/>
          <a:p>
            <a:pPr algn="ctr">
              <a:lnSpc>
                <a:spcPts val="13159"/>
              </a:lnSpc>
            </a:pPr>
            <a:r>
              <a:rPr lang="en-US" sz="9399">
                <a:solidFill>
                  <a:srgbClr val="000000"/>
                </a:solidFill>
                <a:latin typeface="Tahoma Bold"/>
              </a:rPr>
              <a:t>Questions</a:t>
            </a:r>
          </a:p>
        </p:txBody>
      </p:sp>
      <p:sp>
        <p:nvSpPr>
          <p:cNvPr id="9" name="TextBox 9"/>
          <p:cNvSpPr txBox="1"/>
          <p:nvPr/>
        </p:nvSpPr>
        <p:spPr>
          <a:xfrm>
            <a:off x="269680" y="9581178"/>
            <a:ext cx="1963837" cy="490773"/>
          </a:xfrm>
          <a:prstGeom prst="rect">
            <a:avLst/>
          </a:prstGeom>
        </p:spPr>
        <p:txBody>
          <a:bodyPr lIns="0" tIns="0" rIns="0" bIns="0" rtlCol="0" anchor="t">
            <a:spAutoFit/>
          </a:bodyPr>
          <a:lstStyle/>
          <a:p>
            <a:pPr algn="l">
              <a:lnSpc>
                <a:spcPts val="3918"/>
              </a:lnSpc>
            </a:pPr>
            <a:r>
              <a:rPr lang="en-US" sz="2799">
                <a:solidFill>
                  <a:srgbClr val="000000"/>
                </a:solidFill>
                <a:latin typeface="Tahoma"/>
              </a:rPr>
              <a:t>#IQMFamily</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7620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3053" t="-3076" r="-3076" b="-3053"/>
            </a:stretch>
          </a:blipFill>
        </p:spPr>
        <p:txBody>
          <a:bodyPr/>
          <a:lstStyle/>
          <a:p>
            <a:endParaRPr lang="en-GB"/>
          </a:p>
        </p:txBody>
      </p:sp>
      <p:sp>
        <p:nvSpPr>
          <p:cNvPr id="3" name="TextBox 3"/>
          <p:cNvSpPr txBox="1"/>
          <p:nvPr/>
        </p:nvSpPr>
        <p:spPr>
          <a:xfrm>
            <a:off x="0" y="382959"/>
            <a:ext cx="18288000" cy="1126847"/>
          </a:xfrm>
          <a:prstGeom prst="rect">
            <a:avLst/>
          </a:prstGeom>
        </p:spPr>
        <p:txBody>
          <a:bodyPr lIns="0" tIns="0" rIns="0" bIns="0" rtlCol="0" anchor="t">
            <a:spAutoFit/>
          </a:bodyPr>
          <a:lstStyle/>
          <a:p>
            <a:pPr algn="ctr">
              <a:lnSpc>
                <a:spcPts val="9799"/>
              </a:lnSpc>
            </a:pPr>
            <a:r>
              <a:rPr lang="en-US" sz="6999" dirty="0">
                <a:latin typeface="Tahoma Bold"/>
              </a:rPr>
              <a:t>One Wood, Many Trees</a:t>
            </a:r>
          </a:p>
        </p:txBody>
      </p:sp>
      <p:grpSp>
        <p:nvGrpSpPr>
          <p:cNvPr id="4" name="Group 4"/>
          <p:cNvGrpSpPr/>
          <p:nvPr/>
        </p:nvGrpSpPr>
        <p:grpSpPr>
          <a:xfrm>
            <a:off x="11572013" y="9353567"/>
            <a:ext cx="6857916" cy="718383"/>
            <a:chOff x="0" y="0"/>
            <a:chExt cx="1806200" cy="189204"/>
          </a:xfrm>
        </p:grpSpPr>
        <p:sp>
          <p:nvSpPr>
            <p:cNvPr id="5" name="Freeform 5"/>
            <p:cNvSpPr/>
            <p:nvPr/>
          </p:nvSpPr>
          <p:spPr>
            <a:xfrm>
              <a:off x="0" y="0"/>
              <a:ext cx="1806200" cy="189204"/>
            </a:xfrm>
            <a:custGeom>
              <a:avLst/>
              <a:gdLst/>
              <a:ahLst/>
              <a:cxnLst/>
              <a:rect l="l" t="t" r="r" b="b"/>
              <a:pathLst>
                <a:path w="1806200" h="189204">
                  <a:moveTo>
                    <a:pt x="0" y="0"/>
                  </a:moveTo>
                  <a:lnTo>
                    <a:pt x="1806200" y="0"/>
                  </a:lnTo>
                  <a:lnTo>
                    <a:pt x="1806200" y="189204"/>
                  </a:lnTo>
                  <a:lnTo>
                    <a:pt x="0" y="189204"/>
                  </a:lnTo>
                  <a:close/>
                </a:path>
              </a:pathLst>
            </a:custGeom>
            <a:solidFill>
              <a:srgbClr val="1B7046"/>
            </a:solidFill>
          </p:spPr>
          <p:txBody>
            <a:bodyPr/>
            <a:lstStyle/>
            <a:p>
              <a:endParaRPr lang="en-GB"/>
            </a:p>
          </p:txBody>
        </p:sp>
        <p:sp>
          <p:nvSpPr>
            <p:cNvPr id="6" name="TextBox 6"/>
            <p:cNvSpPr txBox="1"/>
            <p:nvPr/>
          </p:nvSpPr>
          <p:spPr>
            <a:xfrm>
              <a:off x="0" y="-47625"/>
              <a:ext cx="812800" cy="860425"/>
            </a:xfrm>
            <a:prstGeom prst="rect">
              <a:avLst/>
            </a:prstGeom>
          </p:spPr>
          <p:txBody>
            <a:bodyPr lIns="50800" tIns="50800" rIns="50800" bIns="50800" rtlCol="0" anchor="ctr"/>
            <a:lstStyle/>
            <a:p>
              <a:pPr algn="ctr">
                <a:lnSpc>
                  <a:spcPts val="3499"/>
                </a:lnSpc>
              </a:pPr>
              <a:endParaRPr/>
            </a:p>
          </p:txBody>
        </p:sp>
      </p:grpSp>
      <p:sp>
        <p:nvSpPr>
          <p:cNvPr id="7" name="TextBox 7"/>
          <p:cNvSpPr txBox="1"/>
          <p:nvPr/>
        </p:nvSpPr>
        <p:spPr>
          <a:xfrm>
            <a:off x="11572013" y="9397924"/>
            <a:ext cx="6715987" cy="537696"/>
          </a:xfrm>
          <a:prstGeom prst="rect">
            <a:avLst/>
          </a:prstGeom>
        </p:spPr>
        <p:txBody>
          <a:bodyPr lIns="0" tIns="0" rIns="0" bIns="0" rtlCol="0" anchor="t">
            <a:spAutoFit/>
          </a:bodyPr>
          <a:lstStyle/>
          <a:p>
            <a:pPr algn="ctr">
              <a:lnSpc>
                <a:spcPts val="4480"/>
              </a:lnSpc>
            </a:pPr>
            <a:r>
              <a:rPr lang="en-US" sz="3200">
                <a:solidFill>
                  <a:srgbClr val="FCFEFF"/>
                </a:solidFill>
                <a:latin typeface="Tahoma"/>
              </a:rPr>
              <a:t>IQM National Inclusion Conference</a:t>
            </a:r>
          </a:p>
        </p:txBody>
      </p:sp>
      <p:grpSp>
        <p:nvGrpSpPr>
          <p:cNvPr id="11" name="Group 29">
            <a:extLst>
              <a:ext uri="{FF2B5EF4-FFF2-40B4-BE49-F238E27FC236}">
                <a16:creationId xmlns:a16="http://schemas.microsoft.com/office/drawing/2014/main" id="{0F1E6B36-69D3-4410-B8B6-E6E01C8972DC}"/>
              </a:ext>
            </a:extLst>
          </p:cNvPr>
          <p:cNvGrpSpPr>
            <a:grpSpLocks/>
          </p:cNvGrpSpPr>
          <p:nvPr/>
        </p:nvGrpSpPr>
        <p:grpSpPr bwMode="auto">
          <a:xfrm>
            <a:off x="1258015" y="2019300"/>
            <a:ext cx="6428304" cy="3212708"/>
            <a:chOff x="747108" y="3059586"/>
            <a:chExt cx="4662009" cy="2667109"/>
          </a:xfrm>
        </p:grpSpPr>
        <p:pic>
          <p:nvPicPr>
            <p:cNvPr id="12" name="Picture 50">
              <a:extLst>
                <a:ext uri="{FF2B5EF4-FFF2-40B4-BE49-F238E27FC236}">
                  <a16:creationId xmlns:a16="http://schemas.microsoft.com/office/drawing/2014/main" id="{25616F2F-8CAE-4667-BDB8-C350CA5C5C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8422" t="23875" r="18124" b="43782"/>
            <a:stretch>
              <a:fillRect/>
            </a:stretch>
          </p:blipFill>
          <p:spPr bwMode="auto">
            <a:xfrm>
              <a:off x="1255956" y="3059587"/>
              <a:ext cx="3630743" cy="18505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52">
              <a:extLst>
                <a:ext uri="{FF2B5EF4-FFF2-40B4-BE49-F238E27FC236}">
                  <a16:creationId xmlns:a16="http://schemas.microsoft.com/office/drawing/2014/main" id="{B13F16AF-3D83-4504-BB05-730C1D537F36}"/>
                </a:ext>
              </a:extLst>
            </p:cNvPr>
            <p:cNvSpPr>
              <a:spLocks noChangeArrowheads="1"/>
            </p:cNvSpPr>
            <p:nvPr/>
          </p:nvSpPr>
          <p:spPr bwMode="auto">
            <a:xfrm>
              <a:off x="747108" y="4844519"/>
              <a:ext cx="4662009" cy="7920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GB" altLang="en-US" sz="1400" b="1" dirty="0">
                  <a:latin typeface="Tahoma" panose="020B0604030504040204" pitchFamily="34" charset="0"/>
                  <a:ea typeface="Tahoma" panose="020B0604030504040204" pitchFamily="34" charset="0"/>
                  <a:cs typeface="Tahoma" panose="020B0604030504040204" pitchFamily="34" charset="0"/>
                </a:rPr>
                <a:t>Loose Site (52 classes)</a:t>
              </a:r>
            </a:p>
            <a:p>
              <a:pPr algn="ctr">
                <a:lnSpc>
                  <a:spcPct val="100000"/>
                </a:lnSpc>
                <a:spcBef>
                  <a:spcPct val="0"/>
                </a:spcBef>
                <a:buFontTx/>
                <a:buNone/>
              </a:pPr>
              <a:r>
                <a:rPr lang="en-GB" altLang="en-US" sz="1400" dirty="0">
                  <a:latin typeface="Tahoma" panose="020B0604030504040204" pitchFamily="34" charset="0"/>
                  <a:ea typeface="Tahoma" panose="020B0604030504040204" pitchFamily="34" charset="0"/>
                  <a:cs typeface="Tahoma" panose="020B0604030504040204" pitchFamily="34" charset="0"/>
                </a:rPr>
                <a:t>Early Years (including Nursery), Sensory; </a:t>
              </a:r>
            </a:p>
            <a:p>
              <a:pPr algn="ctr">
                <a:lnSpc>
                  <a:spcPct val="100000"/>
                </a:lnSpc>
                <a:spcBef>
                  <a:spcPct val="0"/>
                </a:spcBef>
                <a:buFontTx/>
                <a:buNone/>
              </a:pPr>
              <a:r>
                <a:rPr lang="en-GB" altLang="en-US" sz="1400" dirty="0">
                  <a:latin typeface="Tahoma" panose="020B0604030504040204" pitchFamily="34" charset="0"/>
                  <a:ea typeface="Tahoma" panose="020B0604030504040204" pitchFamily="34" charset="0"/>
                  <a:cs typeface="Tahoma" panose="020B0604030504040204" pitchFamily="34" charset="0"/>
                </a:rPr>
                <a:t>Practical, Structured, Formal</a:t>
              </a:r>
            </a:p>
            <a:p>
              <a:pPr algn="ctr">
                <a:lnSpc>
                  <a:spcPct val="100000"/>
                </a:lnSpc>
                <a:spcBef>
                  <a:spcPct val="0"/>
                </a:spcBef>
                <a:buFontTx/>
                <a:buNone/>
              </a:pPr>
              <a:r>
                <a:rPr lang="en-GB" altLang="en-US" sz="1400" dirty="0">
                  <a:solidFill>
                    <a:srgbClr val="00B050"/>
                  </a:solidFill>
                  <a:latin typeface="Tahoma" panose="020B0604030504040204" pitchFamily="34" charset="0"/>
                  <a:ea typeface="Tahoma" panose="020B0604030504040204" pitchFamily="34" charset="0"/>
                  <a:cs typeface="Tahoma" panose="020B0604030504040204" pitchFamily="34" charset="0"/>
                </a:rPr>
                <a:t>521 Pupils, @350 Staff</a:t>
              </a:r>
            </a:p>
          </p:txBody>
        </p:sp>
        <p:sp>
          <p:nvSpPr>
            <p:cNvPr id="14" name="Rectangle: Rounded Corners 13">
              <a:extLst>
                <a:ext uri="{FF2B5EF4-FFF2-40B4-BE49-F238E27FC236}">
                  <a16:creationId xmlns:a16="http://schemas.microsoft.com/office/drawing/2014/main" id="{9286CACA-3CD9-4DE3-AEE5-063726A00F15}"/>
                </a:ext>
              </a:extLst>
            </p:cNvPr>
            <p:cNvSpPr/>
            <p:nvPr/>
          </p:nvSpPr>
          <p:spPr>
            <a:xfrm>
              <a:off x="977462" y="3059586"/>
              <a:ext cx="4081944" cy="2667109"/>
            </a:xfrm>
            <a:prstGeom prst="roundRect">
              <a:avLst/>
            </a:prstGeom>
            <a:noFill/>
            <a:ln w="25400" cap="flat">
              <a:solidFill>
                <a:schemeClr val="tx1"/>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spcFirstLastPara="1" lIns="50800" tIns="50800" rIns="50800" bIns="50800" spcCol="38100" anchor="ctr">
              <a:spAutoFit/>
            </a:bodyPr>
            <a:lstStyle/>
            <a:p>
              <a:pPr algn="ctr" defTabSz="584200" fontAlgn="auto">
                <a:spcBef>
                  <a:spcPts val="0"/>
                </a:spcBef>
                <a:spcAft>
                  <a:spcPts val="0"/>
                </a:spcAft>
                <a:defRPr/>
              </a:pPr>
              <a:endParaRPr lang="en-GB" sz="2400">
                <a:solidFill>
                  <a:srgbClr val="FFFFFF"/>
                </a:solidFill>
                <a:latin typeface="+mn-lt"/>
                <a:cs typeface="+mn-cs"/>
                <a:sym typeface="Helvetica Light"/>
              </a:endParaRPr>
            </a:p>
          </p:txBody>
        </p:sp>
      </p:grpSp>
      <p:grpSp>
        <p:nvGrpSpPr>
          <p:cNvPr id="25" name="Group 33">
            <a:extLst>
              <a:ext uri="{FF2B5EF4-FFF2-40B4-BE49-F238E27FC236}">
                <a16:creationId xmlns:a16="http://schemas.microsoft.com/office/drawing/2014/main" id="{3D26A40B-EA96-49A2-A939-E8B81E32F78B}"/>
              </a:ext>
            </a:extLst>
          </p:cNvPr>
          <p:cNvGrpSpPr>
            <a:grpSpLocks/>
          </p:cNvGrpSpPr>
          <p:nvPr/>
        </p:nvGrpSpPr>
        <p:grpSpPr bwMode="auto">
          <a:xfrm>
            <a:off x="7483794" y="4288962"/>
            <a:ext cx="3447931" cy="2392308"/>
            <a:chOff x="5262755" y="4698124"/>
            <a:chExt cx="2498994" cy="1984263"/>
          </a:xfrm>
        </p:grpSpPr>
        <p:pic>
          <p:nvPicPr>
            <p:cNvPr id="26" name="Picture 2" descr="https://www.grow19.com/images/logo.png">
              <a:extLst>
                <a:ext uri="{FF2B5EF4-FFF2-40B4-BE49-F238E27FC236}">
                  <a16:creationId xmlns:a16="http://schemas.microsoft.com/office/drawing/2014/main" id="{DA49D802-4206-40CF-A182-6C2B43AD21B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74445" y="5091347"/>
              <a:ext cx="1085031" cy="427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35">
              <a:extLst>
                <a:ext uri="{FF2B5EF4-FFF2-40B4-BE49-F238E27FC236}">
                  <a16:creationId xmlns:a16="http://schemas.microsoft.com/office/drawing/2014/main" id="{8B325F4F-903F-48CF-8250-9051C68C607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l="14058" r="14294" b="19743"/>
            <a:stretch>
              <a:fillRect/>
            </a:stretch>
          </p:blipFill>
          <p:spPr bwMode="auto">
            <a:xfrm>
              <a:off x="6727026" y="4823633"/>
              <a:ext cx="899978" cy="1008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Rectangle: Rounded Corners 27">
              <a:extLst>
                <a:ext uri="{FF2B5EF4-FFF2-40B4-BE49-F238E27FC236}">
                  <a16:creationId xmlns:a16="http://schemas.microsoft.com/office/drawing/2014/main" id="{B7FF245D-9188-4D4D-937E-363330180CDA}"/>
                </a:ext>
              </a:extLst>
            </p:cNvPr>
            <p:cNvSpPr/>
            <p:nvPr/>
          </p:nvSpPr>
          <p:spPr>
            <a:xfrm>
              <a:off x="5262755" y="4698124"/>
              <a:ext cx="2498994" cy="1984263"/>
            </a:xfrm>
            <a:prstGeom prst="roundRect">
              <a:avLst/>
            </a:prstGeom>
            <a:noFill/>
            <a:ln w="25400" cap="flat">
              <a:solidFill>
                <a:srgbClr val="00B050"/>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spcFirstLastPara="1" lIns="50800" tIns="50800" rIns="50800" bIns="50800" spcCol="38100" anchor="ctr">
              <a:spAutoFit/>
            </a:bodyPr>
            <a:lstStyle/>
            <a:p>
              <a:pPr algn="ctr" defTabSz="584200" fontAlgn="auto">
                <a:spcBef>
                  <a:spcPts val="0"/>
                </a:spcBef>
                <a:spcAft>
                  <a:spcPts val="0"/>
                </a:spcAft>
                <a:defRPr/>
              </a:pPr>
              <a:endParaRPr lang="en-GB" sz="2400">
                <a:solidFill>
                  <a:srgbClr val="FFFFFF"/>
                </a:solidFill>
                <a:latin typeface="+mn-lt"/>
                <a:cs typeface="+mn-cs"/>
                <a:sym typeface="Helvetica Light"/>
              </a:endParaRPr>
            </a:p>
          </p:txBody>
        </p:sp>
        <p:sp>
          <p:nvSpPr>
            <p:cNvPr id="29" name="Rectangle 37">
              <a:extLst>
                <a:ext uri="{FF2B5EF4-FFF2-40B4-BE49-F238E27FC236}">
                  <a16:creationId xmlns:a16="http://schemas.microsoft.com/office/drawing/2014/main" id="{B16365E3-596F-463C-A475-E0348AF911A2}"/>
                </a:ext>
              </a:extLst>
            </p:cNvPr>
            <p:cNvSpPr>
              <a:spLocks noChangeArrowheads="1"/>
            </p:cNvSpPr>
            <p:nvPr/>
          </p:nvSpPr>
          <p:spPr bwMode="auto">
            <a:xfrm>
              <a:off x="5277430" y="5849574"/>
              <a:ext cx="2445850" cy="7530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GB" altLang="en-US" sz="1400" b="1" dirty="0">
                  <a:latin typeface="Tahoma" panose="020B0604030504040204" pitchFamily="34" charset="0"/>
                  <a:ea typeface="Tahoma" panose="020B0604030504040204" pitchFamily="34" charset="0"/>
                  <a:cs typeface="Tahoma" panose="020B0604030504040204" pitchFamily="34" charset="0"/>
                </a:rPr>
                <a:t>Grow 19</a:t>
              </a:r>
            </a:p>
            <a:p>
              <a:pPr algn="ctr">
                <a:lnSpc>
                  <a:spcPct val="100000"/>
                </a:lnSpc>
                <a:spcBef>
                  <a:spcPct val="0"/>
                </a:spcBef>
                <a:buFontTx/>
                <a:buNone/>
              </a:pPr>
              <a:r>
                <a:rPr lang="en-GB" altLang="en-US" sz="1400" dirty="0">
                  <a:latin typeface="Tahoma" panose="020B0604030504040204" pitchFamily="34" charset="0"/>
                  <a:ea typeface="Tahoma" panose="020B0604030504040204" pitchFamily="34" charset="0"/>
                  <a:cs typeface="Tahoma" panose="020B0604030504040204" pitchFamily="34" charset="0"/>
                </a:rPr>
                <a:t>Post 19 provision</a:t>
              </a:r>
            </a:p>
            <a:p>
              <a:pPr algn="ctr">
                <a:lnSpc>
                  <a:spcPct val="100000"/>
                </a:lnSpc>
                <a:spcBef>
                  <a:spcPct val="0"/>
                </a:spcBef>
                <a:buFontTx/>
                <a:buNone/>
              </a:pPr>
              <a:r>
                <a:rPr lang="en-GB" altLang="en-US" sz="1400" dirty="0">
                  <a:solidFill>
                    <a:srgbClr val="00B050"/>
                  </a:solidFill>
                  <a:latin typeface="Tahoma" panose="020B0604030504040204" pitchFamily="34" charset="0"/>
                  <a:ea typeface="Tahoma" panose="020B0604030504040204" pitchFamily="34" charset="0"/>
                  <a:cs typeface="Tahoma" panose="020B0604030504040204" pitchFamily="34" charset="0"/>
                </a:rPr>
                <a:t>33 Students, 10 Staff</a:t>
              </a:r>
            </a:p>
            <a:p>
              <a:pPr algn="ctr">
                <a:lnSpc>
                  <a:spcPct val="100000"/>
                </a:lnSpc>
                <a:spcBef>
                  <a:spcPct val="0"/>
                </a:spcBef>
                <a:buFontTx/>
                <a:buNone/>
              </a:pPr>
              <a:endParaRPr lang="en-GB" altLang="en-US" sz="1100" dirty="0">
                <a:latin typeface="Montserrat" panose="00000500000000000000" pitchFamily="2" charset="0"/>
              </a:endParaRPr>
            </a:p>
          </p:txBody>
        </p:sp>
      </p:grpSp>
      <p:grpSp>
        <p:nvGrpSpPr>
          <p:cNvPr id="31" name="Group 32">
            <a:extLst>
              <a:ext uri="{FF2B5EF4-FFF2-40B4-BE49-F238E27FC236}">
                <a16:creationId xmlns:a16="http://schemas.microsoft.com/office/drawing/2014/main" id="{2E4B1D97-D44D-492C-B229-6A9A8F7EC2B5}"/>
              </a:ext>
            </a:extLst>
          </p:cNvPr>
          <p:cNvGrpSpPr>
            <a:grpSpLocks/>
          </p:cNvGrpSpPr>
          <p:nvPr/>
        </p:nvGrpSpPr>
        <p:grpSpPr bwMode="auto">
          <a:xfrm>
            <a:off x="10637997" y="5502741"/>
            <a:ext cx="6430803" cy="3214533"/>
            <a:chOff x="7570439" y="5951587"/>
            <a:chExt cx="4662009" cy="2667109"/>
          </a:xfrm>
        </p:grpSpPr>
        <p:pic>
          <p:nvPicPr>
            <p:cNvPr id="33" name="Picture 39">
              <a:extLst>
                <a:ext uri="{FF2B5EF4-FFF2-40B4-BE49-F238E27FC236}">
                  <a16:creationId xmlns:a16="http://schemas.microsoft.com/office/drawing/2014/main" id="{6913C184-84FC-4663-84F8-37CEB9D0E0A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b="21980"/>
            <a:stretch>
              <a:fillRect/>
            </a:stretch>
          </p:blipFill>
          <p:spPr bwMode="auto">
            <a:xfrm>
              <a:off x="9021165" y="6089832"/>
              <a:ext cx="1715083" cy="13380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Rectangle: Rounded Corners 33">
              <a:extLst>
                <a:ext uri="{FF2B5EF4-FFF2-40B4-BE49-F238E27FC236}">
                  <a16:creationId xmlns:a16="http://schemas.microsoft.com/office/drawing/2014/main" id="{A229DA83-9068-43B2-80CA-1A44D4BFEF1B}"/>
                </a:ext>
              </a:extLst>
            </p:cNvPr>
            <p:cNvSpPr/>
            <p:nvPr/>
          </p:nvSpPr>
          <p:spPr>
            <a:xfrm>
              <a:off x="7925082" y="5951587"/>
              <a:ext cx="4081944" cy="2667109"/>
            </a:xfrm>
            <a:prstGeom prst="roundRect">
              <a:avLst/>
            </a:prstGeom>
            <a:noFill/>
            <a:ln w="25400" cap="flat">
              <a:solidFill>
                <a:schemeClr val="tx1"/>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spcFirstLastPara="1" lIns="50800" tIns="50800" rIns="50800" bIns="50800" spcCol="38100" anchor="ctr">
              <a:spAutoFit/>
            </a:bodyPr>
            <a:lstStyle/>
            <a:p>
              <a:pPr algn="ctr" defTabSz="584200" fontAlgn="auto">
                <a:spcBef>
                  <a:spcPts val="0"/>
                </a:spcBef>
                <a:spcAft>
                  <a:spcPts val="0"/>
                </a:spcAft>
                <a:defRPr/>
              </a:pPr>
              <a:endParaRPr lang="en-GB" sz="2400">
                <a:solidFill>
                  <a:srgbClr val="FFFFFF"/>
                </a:solidFill>
                <a:latin typeface="+mn-lt"/>
                <a:cs typeface="+mn-cs"/>
                <a:sym typeface="Helvetica Light"/>
              </a:endParaRPr>
            </a:p>
          </p:txBody>
        </p:sp>
        <p:sp>
          <p:nvSpPr>
            <p:cNvPr id="35" name="Rectangle 41">
              <a:extLst>
                <a:ext uri="{FF2B5EF4-FFF2-40B4-BE49-F238E27FC236}">
                  <a16:creationId xmlns:a16="http://schemas.microsoft.com/office/drawing/2014/main" id="{793CD31F-7B76-4D65-8A30-4A6EB099E44E}"/>
                </a:ext>
              </a:extLst>
            </p:cNvPr>
            <p:cNvSpPr>
              <a:spLocks noChangeArrowheads="1"/>
            </p:cNvSpPr>
            <p:nvPr/>
          </p:nvSpPr>
          <p:spPr bwMode="auto">
            <a:xfrm>
              <a:off x="7570439" y="7452078"/>
              <a:ext cx="4662009" cy="753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GB" altLang="en-US" sz="1400" b="1" dirty="0">
                  <a:latin typeface="Tahoma" panose="020B0604030504040204" pitchFamily="34" charset="0"/>
                  <a:ea typeface="Tahoma" panose="020B0604030504040204" pitchFamily="34" charset="0"/>
                  <a:cs typeface="Tahoma" panose="020B0604030504040204" pitchFamily="34" charset="0"/>
                </a:rPr>
                <a:t>Oxford Road (4 classes)</a:t>
              </a:r>
            </a:p>
            <a:p>
              <a:pPr algn="ctr">
                <a:lnSpc>
                  <a:spcPct val="100000"/>
                </a:lnSpc>
                <a:spcBef>
                  <a:spcPct val="0"/>
                </a:spcBef>
                <a:buFontTx/>
                <a:buNone/>
              </a:pPr>
              <a:r>
                <a:rPr lang="en-GB" altLang="en-US" sz="1400" dirty="0">
                  <a:latin typeface="Tahoma" panose="020B0604030504040204" pitchFamily="34" charset="0"/>
                  <a:ea typeface="Tahoma" panose="020B0604030504040204" pitchFamily="34" charset="0"/>
                  <a:cs typeface="Tahoma" panose="020B0604030504040204" pitchFamily="34" charset="0"/>
                </a:rPr>
                <a:t>Satellite provision for 4 x Functional classes</a:t>
              </a:r>
            </a:p>
            <a:p>
              <a:pPr algn="ctr">
                <a:lnSpc>
                  <a:spcPct val="100000"/>
                </a:lnSpc>
                <a:spcBef>
                  <a:spcPct val="0"/>
                </a:spcBef>
                <a:buFontTx/>
                <a:buNone/>
              </a:pPr>
              <a:r>
                <a:rPr lang="en-GB" altLang="en-US" sz="1400" dirty="0">
                  <a:solidFill>
                    <a:srgbClr val="00B050"/>
                  </a:solidFill>
                  <a:latin typeface="Tahoma" panose="020B0604030504040204" pitchFamily="34" charset="0"/>
                  <a:ea typeface="Tahoma" panose="020B0604030504040204" pitchFamily="34" charset="0"/>
                  <a:cs typeface="Tahoma" panose="020B0604030504040204" pitchFamily="34" charset="0"/>
                </a:rPr>
                <a:t>60 Students, 8 Staff</a:t>
              </a:r>
            </a:p>
            <a:p>
              <a:pPr algn="ctr">
                <a:lnSpc>
                  <a:spcPct val="100000"/>
                </a:lnSpc>
                <a:spcBef>
                  <a:spcPct val="0"/>
                </a:spcBef>
                <a:buFontTx/>
                <a:buNone/>
              </a:pPr>
              <a:endParaRPr lang="en-GB" altLang="en-US" sz="1100" dirty="0">
                <a:latin typeface="Montserrat" panose="00000500000000000000" pitchFamily="2" charset="0"/>
              </a:endParaRPr>
            </a:p>
          </p:txBody>
        </p:sp>
      </p:grpSp>
      <p:grpSp>
        <p:nvGrpSpPr>
          <p:cNvPr id="36" name="Group 35">
            <a:extLst>
              <a:ext uri="{FF2B5EF4-FFF2-40B4-BE49-F238E27FC236}">
                <a16:creationId xmlns:a16="http://schemas.microsoft.com/office/drawing/2014/main" id="{1DA23435-D2A3-426D-81D6-0D207EB3EA8A}"/>
              </a:ext>
            </a:extLst>
          </p:cNvPr>
          <p:cNvGrpSpPr/>
          <p:nvPr/>
        </p:nvGrpSpPr>
        <p:grpSpPr>
          <a:xfrm>
            <a:off x="457200" y="9372022"/>
            <a:ext cx="2001693" cy="681471"/>
            <a:chOff x="0" y="0"/>
            <a:chExt cx="2525396" cy="769620"/>
          </a:xfrm>
        </p:grpSpPr>
        <p:pic>
          <p:nvPicPr>
            <p:cNvPr id="37" name="Picture 36" descr="Logo&#10;&#10;Description automatically generated">
              <a:extLst>
                <a:ext uri="{FF2B5EF4-FFF2-40B4-BE49-F238E27FC236}">
                  <a16:creationId xmlns:a16="http://schemas.microsoft.com/office/drawing/2014/main" id="{925FE37B-2A43-4747-9553-76A2C861B5DE}"/>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12800" y="6350"/>
              <a:ext cx="781050" cy="763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37" descr="Shape, arrow&#10;&#10;Description automatically generated">
              <a:extLst>
                <a:ext uri="{FF2B5EF4-FFF2-40B4-BE49-F238E27FC236}">
                  <a16:creationId xmlns:a16="http://schemas.microsoft.com/office/drawing/2014/main" id="{C58817C2-CD57-46BB-B194-CE379C31A011}"/>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0" y="0"/>
              <a:ext cx="728345" cy="763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38" descr="Text, logo&#10;&#10;Description automatically generated">
              <a:extLst>
                <a:ext uri="{FF2B5EF4-FFF2-40B4-BE49-F238E27FC236}">
                  <a16:creationId xmlns:a16="http://schemas.microsoft.com/office/drawing/2014/main" id="{C8219C59-4B7B-4CDC-8592-7A6E97437491}"/>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638301" y="19049"/>
              <a:ext cx="887095" cy="750571"/>
            </a:xfrm>
            <a:prstGeom prst="rect">
              <a:avLst/>
            </a:prstGeom>
            <a:noFill/>
            <a:ln>
              <a:noFill/>
            </a:ln>
          </p:spPr>
        </p:pic>
      </p:grpSp>
      <p:grpSp>
        <p:nvGrpSpPr>
          <p:cNvPr id="51" name="Group 50">
            <a:extLst>
              <a:ext uri="{FF2B5EF4-FFF2-40B4-BE49-F238E27FC236}">
                <a16:creationId xmlns:a16="http://schemas.microsoft.com/office/drawing/2014/main" id="{D0EF4AF0-1236-44FA-A4B0-99625FB19DD3}"/>
              </a:ext>
            </a:extLst>
          </p:cNvPr>
          <p:cNvGrpSpPr/>
          <p:nvPr/>
        </p:nvGrpSpPr>
        <p:grpSpPr>
          <a:xfrm>
            <a:off x="1143001" y="5395613"/>
            <a:ext cx="6428304" cy="3304392"/>
            <a:chOff x="1143001" y="5395613"/>
            <a:chExt cx="6428304" cy="3304392"/>
          </a:xfrm>
        </p:grpSpPr>
        <p:grpSp>
          <p:nvGrpSpPr>
            <p:cNvPr id="20" name="Group 31">
              <a:extLst>
                <a:ext uri="{FF2B5EF4-FFF2-40B4-BE49-F238E27FC236}">
                  <a16:creationId xmlns:a16="http://schemas.microsoft.com/office/drawing/2014/main" id="{E2B2CC91-6B04-430D-8F7F-0401C4BBE05A}"/>
                </a:ext>
              </a:extLst>
            </p:cNvPr>
            <p:cNvGrpSpPr>
              <a:grpSpLocks/>
            </p:cNvGrpSpPr>
            <p:nvPr/>
          </p:nvGrpSpPr>
          <p:grpSpPr bwMode="auto">
            <a:xfrm>
              <a:off x="1143001" y="5485470"/>
              <a:ext cx="6428304" cy="3214535"/>
              <a:chOff x="663535" y="5936021"/>
              <a:chExt cx="4662009" cy="2667109"/>
            </a:xfrm>
          </p:grpSpPr>
          <p:pic>
            <p:nvPicPr>
              <p:cNvPr id="22" name="Picture 8" descr="Palace Wood Primary (@palace_wood) / Twitter">
                <a:extLst>
                  <a:ext uri="{FF2B5EF4-FFF2-40B4-BE49-F238E27FC236}">
                    <a16:creationId xmlns:a16="http://schemas.microsoft.com/office/drawing/2014/main" id="{E0FBDACC-C2FE-455A-B596-3FA63C8A58A9}"/>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802313" y="6192230"/>
                <a:ext cx="1013892" cy="10138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Rectangle: Rounded Corners 22">
                <a:extLst>
                  <a:ext uri="{FF2B5EF4-FFF2-40B4-BE49-F238E27FC236}">
                    <a16:creationId xmlns:a16="http://schemas.microsoft.com/office/drawing/2014/main" id="{F03B111D-B714-4414-9F37-E35F8210B915}"/>
                  </a:ext>
                </a:extLst>
              </p:cNvPr>
              <p:cNvSpPr/>
              <p:nvPr/>
            </p:nvSpPr>
            <p:spPr>
              <a:xfrm>
                <a:off x="966728" y="5936021"/>
                <a:ext cx="4081944" cy="2667109"/>
              </a:xfrm>
              <a:prstGeom prst="roundRect">
                <a:avLst/>
              </a:prstGeom>
              <a:noFill/>
              <a:ln w="25400" cap="flat">
                <a:solidFill>
                  <a:schemeClr val="tx1"/>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spcFirstLastPara="1" lIns="50800" tIns="50800" rIns="50800" bIns="50800" spcCol="38100" anchor="ctr">
                <a:spAutoFit/>
              </a:bodyPr>
              <a:lstStyle/>
              <a:p>
                <a:pPr algn="ctr" defTabSz="584200" fontAlgn="auto">
                  <a:spcBef>
                    <a:spcPts val="0"/>
                  </a:spcBef>
                  <a:spcAft>
                    <a:spcPts val="0"/>
                  </a:spcAft>
                  <a:defRPr/>
                </a:pPr>
                <a:endParaRPr lang="en-GB" sz="2400">
                  <a:solidFill>
                    <a:srgbClr val="FFFFFF"/>
                  </a:solidFill>
                  <a:latin typeface="+mn-lt"/>
                  <a:cs typeface="+mn-cs"/>
                  <a:sym typeface="Helvetica Light"/>
                </a:endParaRPr>
              </a:p>
            </p:txBody>
          </p:sp>
          <p:sp>
            <p:nvSpPr>
              <p:cNvPr id="24" name="Rectangle 45">
                <a:extLst>
                  <a:ext uri="{FF2B5EF4-FFF2-40B4-BE49-F238E27FC236}">
                    <a16:creationId xmlns:a16="http://schemas.microsoft.com/office/drawing/2014/main" id="{C70B1814-00B8-4A30-A4BD-CAA5EE44B181}"/>
                  </a:ext>
                </a:extLst>
              </p:cNvPr>
              <p:cNvSpPr>
                <a:spLocks noChangeArrowheads="1"/>
              </p:cNvSpPr>
              <p:nvPr/>
            </p:nvSpPr>
            <p:spPr bwMode="auto">
              <a:xfrm>
                <a:off x="663535" y="7436512"/>
                <a:ext cx="4662009" cy="753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GB" altLang="en-US" sz="1400" b="1" dirty="0">
                    <a:latin typeface="Tahoma" panose="020B0604030504040204" pitchFamily="34" charset="0"/>
                    <a:ea typeface="Tahoma" panose="020B0604030504040204" pitchFamily="34" charset="0"/>
                    <a:cs typeface="Tahoma" panose="020B0604030504040204" pitchFamily="34" charset="0"/>
                  </a:rPr>
                  <a:t>Palace Wood Site (2 classes)</a:t>
                </a:r>
              </a:p>
              <a:p>
                <a:pPr algn="ctr">
                  <a:lnSpc>
                    <a:spcPct val="100000"/>
                  </a:lnSpc>
                  <a:spcBef>
                    <a:spcPct val="0"/>
                  </a:spcBef>
                  <a:buFontTx/>
                  <a:buNone/>
                </a:pPr>
                <a:r>
                  <a:rPr lang="en-GB" altLang="en-US" sz="1400" dirty="0">
                    <a:latin typeface="Tahoma" panose="020B0604030504040204" pitchFamily="34" charset="0"/>
                    <a:ea typeface="Tahoma" panose="020B0604030504040204" pitchFamily="34" charset="0"/>
                    <a:cs typeface="Tahoma" panose="020B0604030504040204" pitchFamily="34" charset="0"/>
                  </a:rPr>
                  <a:t>Satellite provision for 2 x Formal Primary classes</a:t>
                </a:r>
              </a:p>
              <a:p>
                <a:pPr algn="ctr">
                  <a:lnSpc>
                    <a:spcPct val="100000"/>
                  </a:lnSpc>
                  <a:spcBef>
                    <a:spcPct val="0"/>
                  </a:spcBef>
                  <a:buFontTx/>
                  <a:buNone/>
                </a:pPr>
                <a:r>
                  <a:rPr lang="en-GB" altLang="en-US" sz="1400" dirty="0">
                    <a:solidFill>
                      <a:srgbClr val="00B050"/>
                    </a:solidFill>
                    <a:latin typeface="Tahoma" panose="020B0604030504040204" pitchFamily="34" charset="0"/>
                    <a:ea typeface="Tahoma" panose="020B0604030504040204" pitchFamily="34" charset="0"/>
                    <a:cs typeface="Tahoma" panose="020B0604030504040204" pitchFamily="34" charset="0"/>
                  </a:rPr>
                  <a:t>34 Pupils, 9 Staff</a:t>
                </a:r>
              </a:p>
              <a:p>
                <a:pPr algn="ctr">
                  <a:lnSpc>
                    <a:spcPct val="100000"/>
                  </a:lnSpc>
                  <a:spcBef>
                    <a:spcPct val="0"/>
                  </a:spcBef>
                  <a:buFontTx/>
                  <a:buNone/>
                </a:pPr>
                <a:endParaRPr lang="en-GB" altLang="en-US" sz="1100" dirty="0">
                  <a:latin typeface="Montserrat" panose="00000500000000000000" pitchFamily="2" charset="0"/>
                </a:endParaRPr>
              </a:p>
            </p:txBody>
          </p:sp>
        </p:grpSp>
        <p:pic>
          <p:nvPicPr>
            <p:cNvPr id="47" name="Picture 46">
              <a:extLst>
                <a:ext uri="{FF2B5EF4-FFF2-40B4-BE49-F238E27FC236}">
                  <a16:creationId xmlns:a16="http://schemas.microsoft.com/office/drawing/2014/main" id="{1FD7EBA3-FB89-407E-8460-C2F2CF9B5D2D}"/>
                </a:ext>
              </a:extLst>
            </p:cNvPr>
            <p:cNvPicPr>
              <a:picLocks noChangeAspect="1"/>
            </p:cNvPicPr>
            <p:nvPr/>
          </p:nvPicPr>
          <p:blipFill>
            <a:blip r:embed="rId11"/>
            <a:stretch>
              <a:fillRect/>
            </a:stretch>
          </p:blipFill>
          <p:spPr>
            <a:xfrm>
              <a:off x="3311828" y="5395613"/>
              <a:ext cx="2019300" cy="2019300"/>
            </a:xfrm>
            <a:prstGeom prst="rect">
              <a:avLst/>
            </a:prstGeom>
          </p:spPr>
        </p:pic>
      </p:grpSp>
      <p:grpSp>
        <p:nvGrpSpPr>
          <p:cNvPr id="50" name="Group 49">
            <a:extLst>
              <a:ext uri="{FF2B5EF4-FFF2-40B4-BE49-F238E27FC236}">
                <a16:creationId xmlns:a16="http://schemas.microsoft.com/office/drawing/2014/main" id="{B5FF2BE9-F4B5-45BB-93A8-B95490B351F7}"/>
              </a:ext>
            </a:extLst>
          </p:cNvPr>
          <p:cNvGrpSpPr/>
          <p:nvPr/>
        </p:nvGrpSpPr>
        <p:grpSpPr>
          <a:xfrm>
            <a:off x="10640497" y="2019300"/>
            <a:ext cx="6428303" cy="3214533"/>
            <a:chOff x="10716697" y="2019300"/>
            <a:chExt cx="6428303" cy="3214533"/>
          </a:xfrm>
        </p:grpSpPr>
        <p:grpSp>
          <p:nvGrpSpPr>
            <p:cNvPr id="15" name="Group 30">
              <a:extLst>
                <a:ext uri="{FF2B5EF4-FFF2-40B4-BE49-F238E27FC236}">
                  <a16:creationId xmlns:a16="http://schemas.microsoft.com/office/drawing/2014/main" id="{366BD78F-0CE8-40B8-8956-A84FC90ABF1D}"/>
                </a:ext>
              </a:extLst>
            </p:cNvPr>
            <p:cNvGrpSpPr>
              <a:grpSpLocks/>
            </p:cNvGrpSpPr>
            <p:nvPr/>
          </p:nvGrpSpPr>
          <p:grpSpPr bwMode="auto">
            <a:xfrm>
              <a:off x="10716697" y="2019300"/>
              <a:ext cx="6428303" cy="3214533"/>
              <a:chOff x="7606098" y="3059586"/>
              <a:chExt cx="4662009" cy="2667109"/>
            </a:xfrm>
          </p:grpSpPr>
          <p:pic>
            <p:nvPicPr>
              <p:cNvPr id="17" name="Picture 12" descr="The Holmesdale School">
                <a:extLst>
                  <a:ext uri="{FF2B5EF4-FFF2-40B4-BE49-F238E27FC236}">
                    <a16:creationId xmlns:a16="http://schemas.microsoft.com/office/drawing/2014/main" id="{E2C000A2-86DE-4907-8AF4-2D26DEC5A99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257108" y="3277099"/>
                <a:ext cx="1556818" cy="3009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tangle: Rounded Corners 17">
                <a:extLst>
                  <a:ext uri="{FF2B5EF4-FFF2-40B4-BE49-F238E27FC236}">
                    <a16:creationId xmlns:a16="http://schemas.microsoft.com/office/drawing/2014/main" id="{9C403BAE-4527-4A93-AA0D-CB47F121F835}"/>
                  </a:ext>
                </a:extLst>
              </p:cNvPr>
              <p:cNvSpPr/>
              <p:nvPr/>
            </p:nvSpPr>
            <p:spPr>
              <a:xfrm>
                <a:off x="7954849" y="3059586"/>
                <a:ext cx="4081944" cy="2667109"/>
              </a:xfrm>
              <a:prstGeom prst="roundRect">
                <a:avLst/>
              </a:prstGeom>
              <a:noFill/>
              <a:ln w="25400" cap="flat">
                <a:solidFill>
                  <a:schemeClr val="tx1"/>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spcFirstLastPara="1" lIns="50800" tIns="50800" rIns="50800" bIns="50800" spcCol="38100" anchor="ctr">
                <a:spAutoFit/>
              </a:bodyPr>
              <a:lstStyle/>
              <a:p>
                <a:pPr algn="ctr" defTabSz="584200" fontAlgn="auto">
                  <a:spcBef>
                    <a:spcPts val="0"/>
                  </a:spcBef>
                  <a:spcAft>
                    <a:spcPts val="0"/>
                  </a:spcAft>
                  <a:defRPr/>
                </a:pPr>
                <a:endParaRPr lang="en-GB" sz="2400">
                  <a:solidFill>
                    <a:srgbClr val="FFFFFF"/>
                  </a:solidFill>
                  <a:latin typeface="+mn-lt"/>
                  <a:cs typeface="+mn-cs"/>
                  <a:sym typeface="Helvetica Light"/>
                </a:endParaRPr>
              </a:p>
            </p:txBody>
          </p:sp>
          <p:sp>
            <p:nvSpPr>
              <p:cNvPr id="19" name="Rectangle 49">
                <a:extLst>
                  <a:ext uri="{FF2B5EF4-FFF2-40B4-BE49-F238E27FC236}">
                    <a16:creationId xmlns:a16="http://schemas.microsoft.com/office/drawing/2014/main" id="{49CA7205-40AB-4D78-A206-E2C546024811}"/>
                  </a:ext>
                </a:extLst>
              </p:cNvPr>
              <p:cNvSpPr>
                <a:spLocks noChangeArrowheads="1"/>
              </p:cNvSpPr>
              <p:nvPr/>
            </p:nvSpPr>
            <p:spPr bwMode="auto">
              <a:xfrm>
                <a:off x="7606098" y="4825096"/>
                <a:ext cx="4662009" cy="791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GB" altLang="en-US" sz="1400" b="1" dirty="0" err="1">
                    <a:latin typeface="Tahoma" panose="020B0604030504040204" pitchFamily="34" charset="0"/>
                    <a:ea typeface="Tahoma" panose="020B0604030504040204" pitchFamily="34" charset="0"/>
                    <a:cs typeface="Tahoma" panose="020B0604030504040204" pitchFamily="34" charset="0"/>
                  </a:rPr>
                  <a:t>Snodland</a:t>
                </a:r>
                <a:r>
                  <a:rPr lang="en-GB" altLang="en-US" sz="1400" b="1" dirty="0">
                    <a:latin typeface="Tahoma" panose="020B0604030504040204" pitchFamily="34" charset="0"/>
                    <a:ea typeface="Tahoma" panose="020B0604030504040204" pitchFamily="34" charset="0"/>
                    <a:cs typeface="Tahoma" panose="020B0604030504040204" pitchFamily="34" charset="0"/>
                  </a:rPr>
                  <a:t> Site (15 classes)</a:t>
                </a:r>
                <a:r>
                  <a:rPr lang="en-GB" altLang="en-US" sz="1400" dirty="0">
                    <a:latin typeface="Tahoma" panose="020B0604030504040204" pitchFamily="34" charset="0"/>
                    <a:ea typeface="Tahoma" panose="020B0604030504040204" pitchFamily="34" charset="0"/>
                    <a:cs typeface="Tahoma" panose="020B0604030504040204" pitchFamily="34" charset="0"/>
                  </a:rPr>
                  <a:t> </a:t>
                </a:r>
              </a:p>
              <a:p>
                <a:pPr algn="ctr">
                  <a:lnSpc>
                    <a:spcPct val="100000"/>
                  </a:lnSpc>
                  <a:spcBef>
                    <a:spcPct val="0"/>
                  </a:spcBef>
                  <a:buFontTx/>
                  <a:buNone/>
                </a:pPr>
                <a:r>
                  <a:rPr lang="en-GB" altLang="en-US" sz="1400" dirty="0">
                    <a:latin typeface="Tahoma" panose="020B0604030504040204" pitchFamily="34" charset="0"/>
                    <a:ea typeface="Tahoma" panose="020B0604030504040204" pitchFamily="34" charset="0"/>
                    <a:cs typeface="Tahoma" panose="020B0604030504040204" pitchFamily="34" charset="0"/>
                  </a:rPr>
                  <a:t>Secondary (Formal, Practical and Structured) </a:t>
                </a:r>
              </a:p>
              <a:p>
                <a:pPr algn="ctr">
                  <a:lnSpc>
                    <a:spcPct val="100000"/>
                  </a:lnSpc>
                  <a:spcBef>
                    <a:spcPct val="0"/>
                  </a:spcBef>
                  <a:buFontTx/>
                  <a:buNone/>
                </a:pPr>
                <a:r>
                  <a:rPr lang="en-GB" altLang="en-US" sz="1400" dirty="0">
                    <a:latin typeface="Tahoma" panose="020B0604030504040204" pitchFamily="34" charset="0"/>
                    <a:ea typeface="Tahoma" panose="020B0604030504040204" pitchFamily="34" charset="0"/>
                    <a:cs typeface="Tahoma" panose="020B0604030504040204" pitchFamily="34" charset="0"/>
                  </a:rPr>
                  <a:t>Functional (Sixth Form)</a:t>
                </a:r>
              </a:p>
              <a:p>
                <a:pPr algn="ctr">
                  <a:lnSpc>
                    <a:spcPct val="100000"/>
                  </a:lnSpc>
                  <a:spcBef>
                    <a:spcPct val="0"/>
                  </a:spcBef>
                  <a:buFontTx/>
                  <a:buNone/>
                </a:pPr>
                <a:r>
                  <a:rPr lang="en-GB" altLang="en-US" sz="1400" dirty="0">
                    <a:solidFill>
                      <a:srgbClr val="00B050"/>
                    </a:solidFill>
                    <a:latin typeface="Tahoma" panose="020B0604030504040204" pitchFamily="34" charset="0"/>
                    <a:ea typeface="Tahoma" panose="020B0604030504040204" pitchFamily="34" charset="0"/>
                    <a:cs typeface="Tahoma" panose="020B0604030504040204" pitchFamily="34" charset="0"/>
                  </a:rPr>
                  <a:t>200 Pupils, @85staff</a:t>
                </a:r>
              </a:p>
            </p:txBody>
          </p:sp>
        </p:grpSp>
        <p:pic>
          <p:nvPicPr>
            <p:cNvPr id="49" name="Picture 48">
              <a:extLst>
                <a:ext uri="{FF2B5EF4-FFF2-40B4-BE49-F238E27FC236}">
                  <a16:creationId xmlns:a16="http://schemas.microsoft.com/office/drawing/2014/main" id="{D1455832-75BF-46A8-8F9D-D0D040B5E671}"/>
                </a:ext>
              </a:extLst>
            </p:cNvPr>
            <p:cNvPicPr>
              <a:picLocks noChangeAspect="1"/>
            </p:cNvPicPr>
            <p:nvPr/>
          </p:nvPicPr>
          <p:blipFill>
            <a:blip r:embed="rId13"/>
            <a:stretch>
              <a:fillRect/>
            </a:stretch>
          </p:blipFill>
          <p:spPr>
            <a:xfrm>
              <a:off x="12747950" y="2074485"/>
              <a:ext cx="2365796" cy="2365796"/>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0" y="382959"/>
            <a:ext cx="18288000" cy="1126847"/>
          </a:xfrm>
          <a:prstGeom prst="rect">
            <a:avLst/>
          </a:prstGeom>
        </p:spPr>
        <p:txBody>
          <a:bodyPr lIns="0" tIns="0" rIns="0" bIns="0" rtlCol="0" anchor="t">
            <a:spAutoFit/>
          </a:bodyPr>
          <a:lstStyle/>
          <a:p>
            <a:pPr algn="ctr">
              <a:lnSpc>
                <a:spcPts val="9799"/>
              </a:lnSpc>
            </a:pPr>
            <a:r>
              <a:rPr lang="en-US" sz="6999" dirty="0">
                <a:solidFill>
                  <a:srgbClr val="000000"/>
                </a:solidFill>
                <a:latin typeface="Tahoma Bold"/>
              </a:rPr>
              <a:t>Our Purpose</a:t>
            </a:r>
          </a:p>
        </p:txBody>
      </p:sp>
      <p:grpSp>
        <p:nvGrpSpPr>
          <p:cNvPr id="4" name="Group 4"/>
          <p:cNvGrpSpPr/>
          <p:nvPr/>
        </p:nvGrpSpPr>
        <p:grpSpPr>
          <a:xfrm>
            <a:off x="11572013" y="9353567"/>
            <a:ext cx="6857916" cy="718383"/>
            <a:chOff x="0" y="0"/>
            <a:chExt cx="1806200" cy="189204"/>
          </a:xfrm>
        </p:grpSpPr>
        <p:sp>
          <p:nvSpPr>
            <p:cNvPr id="5" name="Freeform 5"/>
            <p:cNvSpPr/>
            <p:nvPr/>
          </p:nvSpPr>
          <p:spPr>
            <a:xfrm>
              <a:off x="0" y="0"/>
              <a:ext cx="1806200" cy="189204"/>
            </a:xfrm>
            <a:custGeom>
              <a:avLst/>
              <a:gdLst/>
              <a:ahLst/>
              <a:cxnLst/>
              <a:rect l="l" t="t" r="r" b="b"/>
              <a:pathLst>
                <a:path w="1806200" h="189204">
                  <a:moveTo>
                    <a:pt x="0" y="0"/>
                  </a:moveTo>
                  <a:lnTo>
                    <a:pt x="1806200" y="0"/>
                  </a:lnTo>
                  <a:lnTo>
                    <a:pt x="1806200" y="189204"/>
                  </a:lnTo>
                  <a:lnTo>
                    <a:pt x="0" y="189204"/>
                  </a:lnTo>
                  <a:close/>
                </a:path>
              </a:pathLst>
            </a:custGeom>
            <a:solidFill>
              <a:srgbClr val="1B7046"/>
            </a:solidFill>
          </p:spPr>
          <p:txBody>
            <a:bodyPr/>
            <a:lstStyle/>
            <a:p>
              <a:endParaRPr lang="en-GB"/>
            </a:p>
          </p:txBody>
        </p:sp>
        <p:sp>
          <p:nvSpPr>
            <p:cNvPr id="6" name="TextBox 6"/>
            <p:cNvSpPr txBox="1"/>
            <p:nvPr/>
          </p:nvSpPr>
          <p:spPr>
            <a:xfrm>
              <a:off x="0" y="-47625"/>
              <a:ext cx="812800" cy="860425"/>
            </a:xfrm>
            <a:prstGeom prst="rect">
              <a:avLst/>
            </a:prstGeom>
          </p:spPr>
          <p:txBody>
            <a:bodyPr lIns="50800" tIns="50800" rIns="50800" bIns="50800" rtlCol="0" anchor="ctr"/>
            <a:lstStyle/>
            <a:p>
              <a:pPr algn="ctr">
                <a:lnSpc>
                  <a:spcPts val="3499"/>
                </a:lnSpc>
              </a:pPr>
              <a:endParaRPr/>
            </a:p>
          </p:txBody>
        </p:sp>
      </p:grpSp>
      <p:sp>
        <p:nvSpPr>
          <p:cNvPr id="7" name="TextBox 7"/>
          <p:cNvSpPr txBox="1"/>
          <p:nvPr/>
        </p:nvSpPr>
        <p:spPr>
          <a:xfrm>
            <a:off x="11572013" y="9397924"/>
            <a:ext cx="6715987" cy="537696"/>
          </a:xfrm>
          <a:prstGeom prst="rect">
            <a:avLst/>
          </a:prstGeom>
        </p:spPr>
        <p:txBody>
          <a:bodyPr lIns="0" tIns="0" rIns="0" bIns="0" rtlCol="0" anchor="t">
            <a:spAutoFit/>
          </a:bodyPr>
          <a:lstStyle/>
          <a:p>
            <a:pPr algn="ctr">
              <a:lnSpc>
                <a:spcPts val="4480"/>
              </a:lnSpc>
            </a:pPr>
            <a:r>
              <a:rPr lang="en-US" sz="3200">
                <a:solidFill>
                  <a:srgbClr val="FCFEFF"/>
                </a:solidFill>
                <a:latin typeface="Tahoma"/>
              </a:rPr>
              <a:t>IQM National Inclusion Conference</a:t>
            </a:r>
          </a:p>
        </p:txBody>
      </p:sp>
      <p:sp>
        <p:nvSpPr>
          <p:cNvPr id="36" name="Rectangle 35">
            <a:extLst>
              <a:ext uri="{FF2B5EF4-FFF2-40B4-BE49-F238E27FC236}">
                <a16:creationId xmlns:a16="http://schemas.microsoft.com/office/drawing/2014/main" id="{DF4A2F7D-81A5-432E-9CE8-5E510F25EE78}"/>
              </a:ext>
            </a:extLst>
          </p:cNvPr>
          <p:cNvSpPr/>
          <p:nvPr/>
        </p:nvSpPr>
        <p:spPr>
          <a:xfrm>
            <a:off x="3679828" y="1974625"/>
            <a:ext cx="11353800" cy="5663089"/>
          </a:xfrm>
          <a:prstGeom prst="rect">
            <a:avLst/>
          </a:prstGeom>
        </p:spPr>
        <p:txBody>
          <a:bodyPr wrap="square">
            <a:spAutoFit/>
          </a:bodyPr>
          <a:lstStyle/>
          <a:p>
            <a:pPr marL="0" marR="0" lvl="0" indent="0" algn="ctr" defTabSz="584200" rtl="0" eaLnBrk="1" fontAlgn="auto" latinLnBrk="0" hangingPunct="0">
              <a:lnSpc>
                <a:spcPct val="100000"/>
              </a:lnSpc>
              <a:spcBef>
                <a:spcPts val="0"/>
              </a:spcBef>
              <a:spcAft>
                <a:spcPts val="0"/>
              </a:spcAft>
              <a:buClrTx/>
              <a:buSzTx/>
              <a:buFontTx/>
              <a:buNone/>
              <a:tabLst/>
              <a:defRPr/>
            </a:pPr>
            <a:endParaRPr kumimoji="0" lang="en-GB" sz="7800" b="0" i="0" u="none" strike="noStrike" kern="0" cap="none" spc="0" normalizeH="0" baseline="0" noProof="0" dirty="0">
              <a:ln>
                <a:noFill/>
              </a:ln>
              <a:solidFill>
                <a:srgbClr val="00B050"/>
              </a:solidFill>
              <a:effectLst/>
              <a:uLnTx/>
              <a:uFillTx/>
              <a:latin typeface="Montserrat" panose="020B0604020202020204" charset="0"/>
              <a:sym typeface="Helvetica Light"/>
            </a:endParaRPr>
          </a:p>
          <a:p>
            <a:pPr marL="0" marR="0" lvl="0" indent="0" algn="ctr" defTabSz="584200" rtl="0" eaLnBrk="1" fontAlgn="auto" latinLnBrk="0" hangingPunct="0">
              <a:lnSpc>
                <a:spcPct val="100000"/>
              </a:lnSpc>
              <a:spcBef>
                <a:spcPts val="0"/>
              </a:spcBef>
              <a:spcAft>
                <a:spcPts val="0"/>
              </a:spcAft>
              <a:buClrTx/>
              <a:buSzTx/>
              <a:buFontTx/>
              <a:buNone/>
              <a:tabLst/>
              <a:defRPr/>
            </a:pPr>
            <a:r>
              <a:rPr kumimoji="0" lang="en-GB" sz="6800" b="0" i="0" u="none" strike="noStrike" kern="0" cap="none" spc="0" normalizeH="0" baseline="0" noProof="0" dirty="0">
                <a:ln>
                  <a:noFill/>
                </a:ln>
                <a:effectLst/>
                <a:uLnTx/>
                <a:uFillTx/>
                <a:latin typeface="Montserrat" panose="020B0604020202020204" charset="0"/>
                <a:sym typeface="Helvetica Light"/>
              </a:rPr>
              <a:t>To achieve new </a:t>
            </a:r>
            <a:r>
              <a:rPr kumimoji="0" lang="en-GB" sz="6800" b="0" i="0" u="none" strike="noStrike" kern="0" cap="none" spc="0" normalizeH="0" baseline="0" noProof="0" dirty="0" err="1">
                <a:ln>
                  <a:noFill/>
                </a:ln>
                <a:effectLst/>
                <a:uLnTx/>
                <a:uFillTx/>
                <a:latin typeface="Montserrat" panose="020B0604020202020204" charset="0"/>
                <a:sym typeface="Helvetica Light"/>
              </a:rPr>
              <a:t>possibles</a:t>
            </a:r>
            <a:r>
              <a:rPr kumimoji="0" lang="en-GB" sz="6800" b="0" i="0" u="none" strike="noStrike" kern="0" cap="none" spc="0" normalizeH="0" baseline="0" noProof="0" dirty="0">
                <a:ln>
                  <a:noFill/>
                </a:ln>
                <a:effectLst/>
                <a:uLnTx/>
                <a:uFillTx/>
                <a:latin typeface="Montserrat" panose="020B0604020202020204" charset="0"/>
                <a:sym typeface="Helvetica Light"/>
              </a:rPr>
              <a:t>, whilst preparing pupils for their life journey</a:t>
            </a:r>
          </a:p>
          <a:p>
            <a:pPr marL="0" marR="0" lvl="0" indent="0" algn="just" defTabSz="584200" rtl="0" eaLnBrk="1" fontAlgn="auto" latinLnBrk="0" hangingPunct="0">
              <a:lnSpc>
                <a:spcPct val="100000"/>
              </a:lnSpc>
              <a:spcBef>
                <a:spcPts val="0"/>
              </a:spcBef>
              <a:spcAft>
                <a:spcPts val="0"/>
              </a:spcAft>
              <a:buClrTx/>
              <a:buSzTx/>
              <a:buFontTx/>
              <a:buNone/>
              <a:tabLst/>
              <a:defRPr/>
            </a:pPr>
            <a:endParaRPr kumimoji="0" lang="en-GB" sz="4000" b="0" i="0" u="none" strike="noStrike" kern="0" cap="none" spc="0" normalizeH="0" baseline="0" noProof="0" dirty="0">
              <a:ln>
                <a:noFill/>
              </a:ln>
              <a:solidFill>
                <a:srgbClr val="000000"/>
              </a:solidFill>
              <a:effectLst/>
              <a:uLnTx/>
              <a:uFillTx/>
              <a:latin typeface="Montserrat" panose="020B0604020202020204" charset="0"/>
              <a:sym typeface="Helvetica Light"/>
            </a:endParaRPr>
          </a:p>
          <a:p>
            <a:pPr marL="0" marR="0" lvl="0" indent="0" algn="just" defTabSz="584200" rtl="0" eaLnBrk="1" fontAlgn="auto" latinLnBrk="0" hangingPunct="0">
              <a:lnSpc>
                <a:spcPct val="100000"/>
              </a:lnSpc>
              <a:spcBef>
                <a:spcPts val="0"/>
              </a:spcBef>
              <a:spcAft>
                <a:spcPts val="0"/>
              </a:spcAft>
              <a:buClrTx/>
              <a:buSzTx/>
              <a:buFontTx/>
              <a:buNone/>
              <a:tabLst/>
              <a:defRPr/>
            </a:pPr>
            <a:endParaRPr kumimoji="0" lang="en-GB" sz="4000" b="0" i="0" u="none" strike="noStrike" kern="0" cap="none" spc="0" normalizeH="0" baseline="0" noProof="0" dirty="0">
              <a:ln>
                <a:noFill/>
              </a:ln>
              <a:solidFill>
                <a:srgbClr val="00B050"/>
              </a:solidFill>
              <a:effectLst/>
              <a:uLnTx/>
              <a:uFillTx/>
              <a:latin typeface="Montserrat" panose="020B0604020202020204" charset="0"/>
              <a:sym typeface="Helvetica Light"/>
            </a:endParaRPr>
          </a:p>
        </p:txBody>
      </p:sp>
      <p:sp>
        <p:nvSpPr>
          <p:cNvPr id="37" name="TextBox 6">
            <a:extLst>
              <a:ext uri="{FF2B5EF4-FFF2-40B4-BE49-F238E27FC236}">
                <a16:creationId xmlns:a16="http://schemas.microsoft.com/office/drawing/2014/main" id="{0AE7DD92-0D0C-48E9-9DA3-80954F6DF956}"/>
              </a:ext>
            </a:extLst>
          </p:cNvPr>
          <p:cNvSpPr txBox="1">
            <a:spLocks noChangeArrowheads="1"/>
          </p:cNvSpPr>
          <p:nvPr/>
        </p:nvSpPr>
        <p:spPr bwMode="auto">
          <a:xfrm>
            <a:off x="1019888" y="502443"/>
            <a:ext cx="2174875" cy="471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584200" rtl="0" eaLnBrk="1" fontAlgn="auto" latinLnBrk="0" hangingPunct="0">
              <a:lnSpc>
                <a:spcPct val="100000"/>
              </a:lnSpc>
              <a:spcBef>
                <a:spcPct val="0"/>
              </a:spcBef>
              <a:spcAft>
                <a:spcPts val="0"/>
              </a:spcAft>
              <a:buClrTx/>
              <a:buSzTx/>
              <a:buFontTx/>
              <a:buNone/>
              <a:tabLst/>
              <a:defRPr/>
            </a:pPr>
            <a:r>
              <a:rPr kumimoji="0" lang="en-GB" altLang="en-US" sz="30000" b="0" i="0" u="none" strike="noStrike" kern="0" cap="none" spc="0" normalizeH="0" baseline="0" noProof="0" dirty="0">
                <a:ln>
                  <a:noFill/>
                </a:ln>
                <a:effectLst/>
                <a:uLnTx/>
                <a:uFillTx/>
                <a:latin typeface="Arial" panose="020B0604020202020204" pitchFamily="34" charset="0"/>
                <a:sym typeface="Helvetica Light"/>
              </a:rPr>
              <a:t>“</a:t>
            </a:r>
          </a:p>
        </p:txBody>
      </p:sp>
      <p:sp>
        <p:nvSpPr>
          <p:cNvPr id="38" name="TextBox 9">
            <a:extLst>
              <a:ext uri="{FF2B5EF4-FFF2-40B4-BE49-F238E27FC236}">
                <a16:creationId xmlns:a16="http://schemas.microsoft.com/office/drawing/2014/main" id="{2B5B2E71-3168-412C-9E70-D384E4FF50D0}"/>
              </a:ext>
            </a:extLst>
          </p:cNvPr>
          <p:cNvSpPr txBox="1">
            <a:spLocks noChangeArrowheads="1"/>
          </p:cNvSpPr>
          <p:nvPr/>
        </p:nvSpPr>
        <p:spPr bwMode="auto">
          <a:xfrm>
            <a:off x="15163800" y="5905500"/>
            <a:ext cx="2174875" cy="470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584200" rtl="0" eaLnBrk="1" fontAlgn="auto" latinLnBrk="0" hangingPunct="0">
              <a:lnSpc>
                <a:spcPct val="100000"/>
              </a:lnSpc>
              <a:spcBef>
                <a:spcPct val="0"/>
              </a:spcBef>
              <a:spcAft>
                <a:spcPts val="0"/>
              </a:spcAft>
              <a:buClrTx/>
              <a:buSzTx/>
              <a:buFontTx/>
              <a:buNone/>
              <a:tabLst/>
              <a:defRPr/>
            </a:pPr>
            <a:r>
              <a:rPr kumimoji="0" lang="en-GB" altLang="en-US" sz="30000" b="0" i="0" u="none" strike="noStrike" kern="0" cap="none" spc="0" normalizeH="0" baseline="0" noProof="0" dirty="0">
                <a:ln>
                  <a:noFill/>
                </a:ln>
                <a:effectLst/>
                <a:uLnTx/>
                <a:uFillTx/>
                <a:latin typeface="Arial" panose="020B0604020202020204" pitchFamily="34" charset="0"/>
                <a:sym typeface="Helvetica Light"/>
              </a:rPr>
              <a:t>”</a:t>
            </a:r>
          </a:p>
        </p:txBody>
      </p:sp>
      <p:grpSp>
        <p:nvGrpSpPr>
          <p:cNvPr id="39" name="Group 38">
            <a:extLst>
              <a:ext uri="{FF2B5EF4-FFF2-40B4-BE49-F238E27FC236}">
                <a16:creationId xmlns:a16="http://schemas.microsoft.com/office/drawing/2014/main" id="{6AD733D2-CF88-40EE-90D6-3DA5CF82E653}"/>
              </a:ext>
            </a:extLst>
          </p:cNvPr>
          <p:cNvGrpSpPr/>
          <p:nvPr/>
        </p:nvGrpSpPr>
        <p:grpSpPr>
          <a:xfrm>
            <a:off x="457200" y="9372022"/>
            <a:ext cx="2001693" cy="681471"/>
            <a:chOff x="0" y="0"/>
            <a:chExt cx="2525396" cy="769620"/>
          </a:xfrm>
        </p:grpSpPr>
        <p:pic>
          <p:nvPicPr>
            <p:cNvPr id="40" name="Picture 39" descr="Logo&#10;&#10;Description automatically generated">
              <a:extLst>
                <a:ext uri="{FF2B5EF4-FFF2-40B4-BE49-F238E27FC236}">
                  <a16:creationId xmlns:a16="http://schemas.microsoft.com/office/drawing/2014/main" id="{07FC882A-6E93-49AA-A5BF-F8AAF1BB4EFC}"/>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2800" y="6350"/>
              <a:ext cx="781050" cy="763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Picture 40" descr="Shape, arrow&#10;&#10;Description automatically generated">
              <a:extLst>
                <a:ext uri="{FF2B5EF4-FFF2-40B4-BE49-F238E27FC236}">
                  <a16:creationId xmlns:a16="http://schemas.microsoft.com/office/drawing/2014/main" id="{05896873-B0D9-4E4E-BA2F-D9F0EDF393F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728345" cy="763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 name="Picture 41" descr="Text, logo&#10;&#10;Description automatically generated">
              <a:extLst>
                <a:ext uri="{FF2B5EF4-FFF2-40B4-BE49-F238E27FC236}">
                  <a16:creationId xmlns:a16="http://schemas.microsoft.com/office/drawing/2014/main" id="{2884A905-7FF4-4CA3-9B16-8885408A3C5C}"/>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38301" y="19049"/>
              <a:ext cx="887095" cy="750571"/>
            </a:xfrm>
            <a:prstGeom prst="rect">
              <a:avLst/>
            </a:prstGeom>
            <a:noFill/>
            <a:ln>
              <a:noFill/>
            </a:ln>
          </p:spPr>
        </p:pic>
      </p:grpSp>
    </p:spTree>
    <p:extLst>
      <p:ext uri="{BB962C8B-B14F-4D97-AF65-F5344CB8AC3E}">
        <p14:creationId xmlns:p14="http://schemas.microsoft.com/office/powerpoint/2010/main" val="11482738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0" y="382959"/>
            <a:ext cx="18288000" cy="1126847"/>
          </a:xfrm>
          <a:prstGeom prst="rect">
            <a:avLst/>
          </a:prstGeom>
        </p:spPr>
        <p:txBody>
          <a:bodyPr lIns="0" tIns="0" rIns="0" bIns="0" rtlCol="0" anchor="t">
            <a:spAutoFit/>
          </a:bodyPr>
          <a:lstStyle/>
          <a:p>
            <a:pPr algn="ctr">
              <a:lnSpc>
                <a:spcPts val="9799"/>
              </a:lnSpc>
            </a:pPr>
            <a:r>
              <a:rPr lang="en-US" sz="6999" dirty="0">
                <a:solidFill>
                  <a:srgbClr val="000000"/>
                </a:solidFill>
                <a:latin typeface="Tahoma Bold"/>
              </a:rPr>
              <a:t>Trademark </a:t>
            </a:r>
            <a:r>
              <a:rPr lang="en-US" sz="6999" dirty="0" err="1">
                <a:solidFill>
                  <a:srgbClr val="000000"/>
                </a:solidFill>
                <a:latin typeface="Tahoma Bold"/>
              </a:rPr>
              <a:t>Behaviours</a:t>
            </a:r>
            <a:endParaRPr lang="en-US" sz="6999" dirty="0">
              <a:solidFill>
                <a:srgbClr val="000000"/>
              </a:solidFill>
              <a:latin typeface="Tahoma Bold"/>
            </a:endParaRPr>
          </a:p>
        </p:txBody>
      </p:sp>
      <p:grpSp>
        <p:nvGrpSpPr>
          <p:cNvPr id="4" name="Group 4"/>
          <p:cNvGrpSpPr/>
          <p:nvPr/>
        </p:nvGrpSpPr>
        <p:grpSpPr>
          <a:xfrm>
            <a:off x="11572013" y="9353567"/>
            <a:ext cx="6857916" cy="718383"/>
            <a:chOff x="0" y="0"/>
            <a:chExt cx="1806200" cy="189204"/>
          </a:xfrm>
        </p:grpSpPr>
        <p:sp>
          <p:nvSpPr>
            <p:cNvPr id="5" name="Freeform 5"/>
            <p:cNvSpPr/>
            <p:nvPr/>
          </p:nvSpPr>
          <p:spPr>
            <a:xfrm>
              <a:off x="0" y="0"/>
              <a:ext cx="1806200" cy="189204"/>
            </a:xfrm>
            <a:custGeom>
              <a:avLst/>
              <a:gdLst/>
              <a:ahLst/>
              <a:cxnLst/>
              <a:rect l="l" t="t" r="r" b="b"/>
              <a:pathLst>
                <a:path w="1806200" h="189204">
                  <a:moveTo>
                    <a:pt x="0" y="0"/>
                  </a:moveTo>
                  <a:lnTo>
                    <a:pt x="1806200" y="0"/>
                  </a:lnTo>
                  <a:lnTo>
                    <a:pt x="1806200" y="189204"/>
                  </a:lnTo>
                  <a:lnTo>
                    <a:pt x="0" y="189204"/>
                  </a:lnTo>
                  <a:close/>
                </a:path>
              </a:pathLst>
            </a:custGeom>
            <a:solidFill>
              <a:srgbClr val="1B7046"/>
            </a:solidFill>
          </p:spPr>
          <p:txBody>
            <a:bodyPr/>
            <a:lstStyle/>
            <a:p>
              <a:endParaRPr lang="en-GB"/>
            </a:p>
          </p:txBody>
        </p:sp>
        <p:sp>
          <p:nvSpPr>
            <p:cNvPr id="6" name="TextBox 6"/>
            <p:cNvSpPr txBox="1"/>
            <p:nvPr/>
          </p:nvSpPr>
          <p:spPr>
            <a:xfrm>
              <a:off x="0" y="-47625"/>
              <a:ext cx="812800" cy="860425"/>
            </a:xfrm>
            <a:prstGeom prst="rect">
              <a:avLst/>
            </a:prstGeom>
          </p:spPr>
          <p:txBody>
            <a:bodyPr lIns="50800" tIns="50800" rIns="50800" bIns="50800" rtlCol="0" anchor="ctr"/>
            <a:lstStyle/>
            <a:p>
              <a:pPr algn="ctr">
                <a:lnSpc>
                  <a:spcPts val="3499"/>
                </a:lnSpc>
              </a:pPr>
              <a:endParaRPr/>
            </a:p>
          </p:txBody>
        </p:sp>
      </p:grpSp>
      <p:sp>
        <p:nvSpPr>
          <p:cNvPr id="7" name="TextBox 7"/>
          <p:cNvSpPr txBox="1"/>
          <p:nvPr/>
        </p:nvSpPr>
        <p:spPr>
          <a:xfrm>
            <a:off x="11572013" y="9397924"/>
            <a:ext cx="6715987" cy="537696"/>
          </a:xfrm>
          <a:prstGeom prst="rect">
            <a:avLst/>
          </a:prstGeom>
        </p:spPr>
        <p:txBody>
          <a:bodyPr lIns="0" tIns="0" rIns="0" bIns="0" rtlCol="0" anchor="t">
            <a:spAutoFit/>
          </a:bodyPr>
          <a:lstStyle/>
          <a:p>
            <a:pPr algn="ctr">
              <a:lnSpc>
                <a:spcPts val="4480"/>
              </a:lnSpc>
            </a:pPr>
            <a:r>
              <a:rPr lang="en-US" sz="3200">
                <a:solidFill>
                  <a:srgbClr val="FCFEFF"/>
                </a:solidFill>
                <a:latin typeface="Tahoma"/>
              </a:rPr>
              <a:t>IQM National Inclusion Conference</a:t>
            </a:r>
          </a:p>
        </p:txBody>
      </p:sp>
      <p:grpSp>
        <p:nvGrpSpPr>
          <p:cNvPr id="24" name="Group 23">
            <a:extLst>
              <a:ext uri="{FF2B5EF4-FFF2-40B4-BE49-F238E27FC236}">
                <a16:creationId xmlns:a16="http://schemas.microsoft.com/office/drawing/2014/main" id="{BD6C6483-C71F-4963-8807-B90769EBC021}"/>
              </a:ext>
            </a:extLst>
          </p:cNvPr>
          <p:cNvGrpSpPr/>
          <p:nvPr/>
        </p:nvGrpSpPr>
        <p:grpSpPr>
          <a:xfrm>
            <a:off x="457200" y="9372022"/>
            <a:ext cx="2001693" cy="681471"/>
            <a:chOff x="0" y="0"/>
            <a:chExt cx="2525396" cy="769620"/>
          </a:xfrm>
        </p:grpSpPr>
        <p:pic>
          <p:nvPicPr>
            <p:cNvPr id="25" name="Picture 24" descr="Logo&#10;&#10;Description automatically generated">
              <a:extLst>
                <a:ext uri="{FF2B5EF4-FFF2-40B4-BE49-F238E27FC236}">
                  <a16:creationId xmlns:a16="http://schemas.microsoft.com/office/drawing/2014/main" id="{E1B62347-2793-45B9-BC1A-834CF19C3F50}"/>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2800" y="6350"/>
              <a:ext cx="781050" cy="763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25" descr="Shape, arrow&#10;&#10;Description automatically generated">
              <a:extLst>
                <a:ext uri="{FF2B5EF4-FFF2-40B4-BE49-F238E27FC236}">
                  <a16:creationId xmlns:a16="http://schemas.microsoft.com/office/drawing/2014/main" id="{B6D7C2B3-BBD5-4DD6-8AFE-E40009B465F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728345" cy="763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26" descr="Text, logo&#10;&#10;Description automatically generated">
              <a:extLst>
                <a:ext uri="{FF2B5EF4-FFF2-40B4-BE49-F238E27FC236}">
                  <a16:creationId xmlns:a16="http://schemas.microsoft.com/office/drawing/2014/main" id="{64132137-F4CB-4477-BE3C-166B89F64E50}"/>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38301" y="19049"/>
              <a:ext cx="887095" cy="750571"/>
            </a:xfrm>
            <a:prstGeom prst="rect">
              <a:avLst/>
            </a:prstGeom>
            <a:noFill/>
            <a:ln>
              <a:noFill/>
            </a:ln>
          </p:spPr>
        </p:pic>
      </p:grpSp>
      <p:grpSp>
        <p:nvGrpSpPr>
          <p:cNvPr id="9" name="Group 8">
            <a:extLst>
              <a:ext uri="{FF2B5EF4-FFF2-40B4-BE49-F238E27FC236}">
                <a16:creationId xmlns:a16="http://schemas.microsoft.com/office/drawing/2014/main" id="{0A6FC57B-75F8-4889-A941-851ADA88AC8B}"/>
              </a:ext>
            </a:extLst>
          </p:cNvPr>
          <p:cNvGrpSpPr>
            <a:grpSpLocks/>
          </p:cNvGrpSpPr>
          <p:nvPr/>
        </p:nvGrpSpPr>
        <p:grpSpPr bwMode="auto">
          <a:xfrm>
            <a:off x="1575642" y="6703166"/>
            <a:ext cx="15151291" cy="2174134"/>
            <a:chOff x="-361948" y="1379334"/>
            <a:chExt cx="12790693" cy="1536452"/>
          </a:xfrm>
        </p:grpSpPr>
        <p:grpSp>
          <p:nvGrpSpPr>
            <p:cNvPr id="20" name="Group 19">
              <a:extLst>
                <a:ext uri="{FF2B5EF4-FFF2-40B4-BE49-F238E27FC236}">
                  <a16:creationId xmlns:a16="http://schemas.microsoft.com/office/drawing/2014/main" id="{E40D72E4-41F2-4163-9AE3-498843F75779}"/>
                </a:ext>
              </a:extLst>
            </p:cNvPr>
            <p:cNvGrpSpPr/>
            <p:nvPr/>
          </p:nvGrpSpPr>
          <p:grpSpPr bwMode="auto">
            <a:xfrm>
              <a:off x="-361948" y="1379334"/>
              <a:ext cx="12790693" cy="1536452"/>
              <a:chOff x="404204" y="1569392"/>
              <a:chExt cx="7277224" cy="951215"/>
            </a:xfrm>
            <a:solidFill>
              <a:schemeClr val="accent6">
                <a:lumMod val="40000"/>
                <a:lumOff val="60000"/>
              </a:schemeClr>
            </a:solidFill>
          </p:grpSpPr>
          <p:sp>
            <p:nvSpPr>
              <p:cNvPr id="22" name="Rounded Rectangle 21514">
                <a:extLst>
                  <a:ext uri="{FF2B5EF4-FFF2-40B4-BE49-F238E27FC236}">
                    <a16:creationId xmlns:a16="http://schemas.microsoft.com/office/drawing/2014/main" id="{7F8D91E0-EB93-4723-87B3-9F39D1209A94}"/>
                  </a:ext>
                </a:extLst>
              </p:cNvPr>
              <p:cNvSpPr/>
              <p:nvPr/>
            </p:nvSpPr>
            <p:spPr bwMode="auto">
              <a:xfrm>
                <a:off x="404204" y="1569392"/>
                <a:ext cx="7277224" cy="910197"/>
              </a:xfrm>
              <a:prstGeom prst="roundRect">
                <a:avLst/>
              </a:prstGeom>
              <a:noFill/>
              <a:ln w="254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584200" rtl="0" eaLnBrk="1" fontAlgn="auto" latinLnBrk="0" hangingPunct="0">
                  <a:lnSpc>
                    <a:spcPct val="100000"/>
                  </a:lnSpc>
                  <a:spcBef>
                    <a:spcPts val="0"/>
                  </a:spcBef>
                  <a:spcAft>
                    <a:spcPts val="0"/>
                  </a:spcAft>
                  <a:buClrTx/>
                  <a:buSzTx/>
                  <a:buFontTx/>
                  <a:buNone/>
                  <a:tabLst/>
                  <a:defRPr/>
                </a:pPr>
                <a:endParaRPr kumimoji="0" lang="en-GB" sz="3600" b="0" i="0" u="none" strike="noStrike" kern="0" cap="none" spc="0" normalizeH="0" baseline="0" noProof="0">
                  <a:ln>
                    <a:noFill/>
                  </a:ln>
                  <a:solidFill>
                    <a:prstClr val="white"/>
                  </a:solidFill>
                  <a:effectLst/>
                  <a:uLnTx/>
                  <a:uFillTx/>
                  <a:latin typeface="Calibri"/>
                  <a:ea typeface="+mn-ea"/>
                  <a:cs typeface="+mn-cs"/>
                  <a:sym typeface="Helvetica Light"/>
                </a:endParaRPr>
              </a:p>
            </p:txBody>
          </p:sp>
          <p:sp>
            <p:nvSpPr>
              <p:cNvPr id="23" name="TextBox 21515">
                <a:extLst>
                  <a:ext uri="{FF2B5EF4-FFF2-40B4-BE49-F238E27FC236}">
                    <a16:creationId xmlns:a16="http://schemas.microsoft.com/office/drawing/2014/main" id="{0C227E1F-34FF-4F4E-B89E-775179241EBC}"/>
                  </a:ext>
                </a:extLst>
              </p:cNvPr>
              <p:cNvSpPr txBox="1">
                <a:spLocks noChangeArrowheads="1"/>
              </p:cNvSpPr>
              <p:nvPr/>
            </p:nvSpPr>
            <p:spPr bwMode="auto">
              <a:xfrm>
                <a:off x="494492" y="1590028"/>
                <a:ext cx="6256076" cy="930579"/>
              </a:xfrm>
              <a:prstGeom prst="rect">
                <a:avLst/>
              </a:prstGeom>
              <a:noFill/>
              <a:ln>
                <a:noFill/>
              </a:ln>
            </p:spPr>
            <p:txBody>
              <a:bodyPr wrap="square">
                <a:spAutoFit/>
              </a:bodyPr>
              <a:lstStyle>
                <a:lvl1pPr marL="171450" indent="-17145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449263" indent="-179388">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just" defTabSz="584200" rtl="0" eaLnBrk="1" fontAlgn="auto" latinLnBrk="0" hangingPunct="0">
                  <a:lnSpc>
                    <a:spcPct val="100000"/>
                  </a:lnSpc>
                  <a:spcBef>
                    <a:spcPct val="0"/>
                  </a:spcBef>
                  <a:spcAft>
                    <a:spcPts val="0"/>
                  </a:spcAft>
                  <a:buClrTx/>
                  <a:buSzTx/>
                  <a:buFont typeface="Arial" panose="020B0604020202020204" pitchFamily="34" charset="0"/>
                  <a:buNone/>
                  <a:tabLst/>
                  <a:defRPr/>
                </a:pPr>
                <a:r>
                  <a:rPr kumimoji="0" lang="en-GB" altLang="en-US" sz="2400" b="1"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Helvetica Light"/>
                  </a:rPr>
                  <a:t>‘Together Stronger’</a:t>
                </a:r>
              </a:p>
              <a:p>
                <a:pPr marL="0" marR="0" lvl="0" indent="0" algn="just" defTabSz="584200" rtl="0" eaLnBrk="1" fontAlgn="auto" latinLnBrk="0" hangingPunct="0">
                  <a:lnSpc>
                    <a:spcPct val="100000"/>
                  </a:lnSpc>
                  <a:spcBef>
                    <a:spcPct val="0"/>
                  </a:spcBef>
                  <a:spcAft>
                    <a:spcPts val="0"/>
                  </a:spcAft>
                  <a:buClrTx/>
                  <a:buSzTx/>
                  <a:buFont typeface="Arial" panose="020B0604020202020204" pitchFamily="34" charset="0"/>
                  <a:buNone/>
                  <a:tabLst/>
                  <a:defRPr/>
                </a:pPr>
                <a:endParaRPr kumimoji="0" lang="en-GB" sz="1100" b="0"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Helvetica Light"/>
                </a:endParaRPr>
              </a:p>
              <a:p>
                <a:pPr marL="0" marR="0" lvl="0" indent="0" algn="just" defTabSz="584200" rtl="0" eaLnBrk="1" fontAlgn="auto" latinLnBrk="0" hangingPunct="0">
                  <a:lnSpc>
                    <a:spcPct val="100000"/>
                  </a:lnSpc>
                  <a:spcBef>
                    <a:spcPct val="0"/>
                  </a:spcBef>
                  <a:spcAft>
                    <a:spcPts val="0"/>
                  </a:spcAft>
                  <a:buClrTx/>
                  <a:buSzTx/>
                  <a:buFont typeface="Arial" panose="020B0604020202020204" pitchFamily="34" charset="0"/>
                  <a:buNone/>
                  <a:tabLst/>
                  <a:defRPr/>
                </a:pPr>
                <a:r>
                  <a:rPr kumimoji="0" lang="en-GB" sz="2200" b="0"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Helvetica Light"/>
                  </a:rPr>
                  <a:t>We all play a small but vital role in both the Five Acre Wood and the wider community.  When we work together we are at our best. </a:t>
                </a:r>
              </a:p>
              <a:p>
                <a:pPr marL="0" marR="0" lvl="0" indent="0" algn="just" defTabSz="584200" rtl="0" eaLnBrk="1" fontAlgn="auto" latinLnBrk="0" hangingPunct="0">
                  <a:lnSpc>
                    <a:spcPct val="100000"/>
                  </a:lnSpc>
                  <a:spcBef>
                    <a:spcPct val="0"/>
                  </a:spcBef>
                  <a:spcAft>
                    <a:spcPts val="0"/>
                  </a:spcAft>
                  <a:buClrTx/>
                  <a:buSzTx/>
                  <a:buFont typeface="Arial" panose="020B0604020202020204" pitchFamily="34" charset="0"/>
                  <a:buNone/>
                  <a:tabLst/>
                  <a:defRPr/>
                </a:pPr>
                <a:endParaRPr kumimoji="0" lang="en-GB" sz="2200" b="0"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Helvetica Light"/>
                </a:endParaRPr>
              </a:p>
              <a:p>
                <a:pPr marL="0" marR="0" lvl="0" indent="0" algn="just" defTabSz="584200" rtl="0" eaLnBrk="1" fontAlgn="auto" latinLnBrk="0" hangingPunct="0">
                  <a:lnSpc>
                    <a:spcPct val="100000"/>
                  </a:lnSpc>
                  <a:spcBef>
                    <a:spcPct val="0"/>
                  </a:spcBef>
                  <a:spcAft>
                    <a:spcPts val="0"/>
                  </a:spcAft>
                  <a:buClrTx/>
                  <a:buSzTx/>
                  <a:buFont typeface="Arial" panose="020B0604020202020204" pitchFamily="34" charset="0"/>
                  <a:buNone/>
                  <a:tabLst/>
                  <a:defRPr/>
                </a:pPr>
                <a:r>
                  <a:rPr kumimoji="0" lang="en-GB" sz="2200" b="1" i="1"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Helvetica Light"/>
                  </a:rPr>
                  <a:t>#TogetherStronger</a:t>
                </a:r>
              </a:p>
            </p:txBody>
          </p:sp>
        </p:grpSp>
        <p:pic>
          <p:nvPicPr>
            <p:cNvPr id="21" name="Picture 91" descr="Text, logo&#10;&#10;Description automatically generated">
              <a:extLst>
                <a:ext uri="{FF2B5EF4-FFF2-40B4-BE49-F238E27FC236}">
                  <a16:creationId xmlns:a16="http://schemas.microsoft.com/office/drawing/2014/main" id="{8F978C7A-C02F-4CC1-B086-6FB92592B17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000121" y="1535211"/>
              <a:ext cx="1221137" cy="1034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1" name="Group 10">
            <a:extLst>
              <a:ext uri="{FF2B5EF4-FFF2-40B4-BE49-F238E27FC236}">
                <a16:creationId xmlns:a16="http://schemas.microsoft.com/office/drawing/2014/main" id="{78CED846-BC6E-4C40-8016-1D7E26AA763D}"/>
              </a:ext>
            </a:extLst>
          </p:cNvPr>
          <p:cNvGrpSpPr>
            <a:grpSpLocks/>
          </p:cNvGrpSpPr>
          <p:nvPr/>
        </p:nvGrpSpPr>
        <p:grpSpPr bwMode="auto">
          <a:xfrm>
            <a:off x="1575642" y="4331927"/>
            <a:ext cx="15151293" cy="2080382"/>
            <a:chOff x="-352794" y="4752334"/>
            <a:chExt cx="12790695" cy="1470198"/>
          </a:xfrm>
        </p:grpSpPr>
        <p:grpSp>
          <p:nvGrpSpPr>
            <p:cNvPr id="12" name="Group 11">
              <a:extLst>
                <a:ext uri="{FF2B5EF4-FFF2-40B4-BE49-F238E27FC236}">
                  <a16:creationId xmlns:a16="http://schemas.microsoft.com/office/drawing/2014/main" id="{56FAF248-898D-484A-B883-F90F61BDCBA0}"/>
                </a:ext>
              </a:extLst>
            </p:cNvPr>
            <p:cNvGrpSpPr/>
            <p:nvPr/>
          </p:nvGrpSpPr>
          <p:grpSpPr bwMode="auto">
            <a:xfrm>
              <a:off x="-352794" y="4752334"/>
              <a:ext cx="12790695" cy="1470198"/>
              <a:chOff x="409412" y="1569392"/>
              <a:chExt cx="7277225" cy="910197"/>
            </a:xfrm>
            <a:solidFill>
              <a:schemeClr val="accent4">
                <a:lumMod val="40000"/>
                <a:lumOff val="60000"/>
              </a:schemeClr>
            </a:solidFill>
          </p:grpSpPr>
          <p:sp>
            <p:nvSpPr>
              <p:cNvPr id="14" name="Rounded Rectangle 21514">
                <a:extLst>
                  <a:ext uri="{FF2B5EF4-FFF2-40B4-BE49-F238E27FC236}">
                    <a16:creationId xmlns:a16="http://schemas.microsoft.com/office/drawing/2014/main" id="{54281DA0-A29B-402F-93E9-1811B1FB083C}"/>
                  </a:ext>
                </a:extLst>
              </p:cNvPr>
              <p:cNvSpPr/>
              <p:nvPr/>
            </p:nvSpPr>
            <p:spPr bwMode="auto">
              <a:xfrm>
                <a:off x="409412" y="1569392"/>
                <a:ext cx="7277225" cy="910197"/>
              </a:xfrm>
              <a:prstGeom prst="roundRect">
                <a:avLst/>
              </a:prstGeom>
              <a:noFill/>
              <a:ln w="254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584200" rtl="0" eaLnBrk="1" fontAlgn="auto" latinLnBrk="0" hangingPunct="0">
                  <a:lnSpc>
                    <a:spcPct val="100000"/>
                  </a:lnSpc>
                  <a:spcBef>
                    <a:spcPts val="0"/>
                  </a:spcBef>
                  <a:spcAft>
                    <a:spcPts val="0"/>
                  </a:spcAft>
                  <a:buClrTx/>
                  <a:buSzTx/>
                  <a:buFontTx/>
                  <a:buNone/>
                  <a:tabLst/>
                  <a:defRPr/>
                </a:pPr>
                <a:endParaRPr kumimoji="0" lang="en-GB" sz="3600" b="0" i="0" u="none" strike="noStrike" kern="0" cap="none" spc="0" normalizeH="0" baseline="0" noProof="0">
                  <a:ln>
                    <a:noFill/>
                  </a:ln>
                  <a:solidFill>
                    <a:prstClr val="white"/>
                  </a:solidFill>
                  <a:effectLst/>
                  <a:uLnTx/>
                  <a:uFillTx/>
                  <a:latin typeface="Calibri"/>
                  <a:ea typeface="+mn-ea"/>
                  <a:cs typeface="+mn-cs"/>
                  <a:sym typeface="Helvetica Light"/>
                </a:endParaRPr>
              </a:p>
            </p:txBody>
          </p:sp>
          <p:sp>
            <p:nvSpPr>
              <p:cNvPr id="15" name="TextBox 21515">
                <a:extLst>
                  <a:ext uri="{FF2B5EF4-FFF2-40B4-BE49-F238E27FC236}">
                    <a16:creationId xmlns:a16="http://schemas.microsoft.com/office/drawing/2014/main" id="{87CEF375-5145-45C4-AC43-3F1B2573FA73}"/>
                  </a:ext>
                </a:extLst>
              </p:cNvPr>
              <p:cNvSpPr txBox="1">
                <a:spLocks noChangeArrowheads="1"/>
              </p:cNvSpPr>
              <p:nvPr/>
            </p:nvSpPr>
            <p:spPr bwMode="auto">
              <a:xfrm>
                <a:off x="499701" y="1590025"/>
                <a:ext cx="6262794" cy="771875"/>
              </a:xfrm>
              <a:prstGeom prst="rect">
                <a:avLst/>
              </a:prstGeom>
              <a:noFill/>
              <a:ln>
                <a:noFill/>
              </a:ln>
            </p:spPr>
            <p:txBody>
              <a:bodyPr wrap="square">
                <a:spAutoFit/>
              </a:bodyPr>
              <a:lstStyle>
                <a:lvl1pPr marL="171450" indent="-17145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449263" indent="-179388">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just" defTabSz="584200" rtl="0" eaLnBrk="1" fontAlgn="auto" latinLnBrk="0" hangingPunct="0">
                  <a:lnSpc>
                    <a:spcPct val="100000"/>
                  </a:lnSpc>
                  <a:spcBef>
                    <a:spcPct val="0"/>
                  </a:spcBef>
                  <a:spcAft>
                    <a:spcPts val="0"/>
                  </a:spcAft>
                  <a:buClrTx/>
                  <a:buSzTx/>
                  <a:buFont typeface="Arial" panose="020B0604020202020204" pitchFamily="34" charset="0"/>
                  <a:buNone/>
                  <a:tabLst/>
                  <a:defRPr/>
                </a:pPr>
                <a:r>
                  <a:rPr kumimoji="0" lang="en-GB" altLang="en-US" sz="2400" b="1"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Helvetica Light"/>
                  </a:rPr>
                  <a:t>‘Every Moment Matters’</a:t>
                </a:r>
              </a:p>
              <a:p>
                <a:pPr marL="0" marR="0" lvl="0" indent="0" algn="just" defTabSz="584200" rtl="0" eaLnBrk="1" fontAlgn="auto" latinLnBrk="0" hangingPunct="0">
                  <a:lnSpc>
                    <a:spcPct val="100000"/>
                  </a:lnSpc>
                  <a:spcBef>
                    <a:spcPct val="0"/>
                  </a:spcBef>
                  <a:spcAft>
                    <a:spcPts val="0"/>
                  </a:spcAft>
                  <a:buClrTx/>
                  <a:buSzTx/>
                  <a:buFont typeface="Arial" panose="020B0604020202020204" pitchFamily="34" charset="0"/>
                  <a:buNone/>
                  <a:tabLst/>
                  <a:defRPr/>
                </a:pPr>
                <a:endParaRPr kumimoji="0" lang="en-GB" sz="1100" b="0"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Helvetica Light"/>
                </a:endParaRPr>
              </a:p>
              <a:p>
                <a:pPr marL="0" marR="0" lvl="0" indent="0" algn="just" defTabSz="584200" rtl="0" eaLnBrk="1" fontAlgn="auto" latinLnBrk="0" hangingPunct="0">
                  <a:lnSpc>
                    <a:spcPct val="100000"/>
                  </a:lnSpc>
                  <a:spcBef>
                    <a:spcPct val="0"/>
                  </a:spcBef>
                  <a:spcAft>
                    <a:spcPts val="0"/>
                  </a:spcAft>
                  <a:buClrTx/>
                  <a:buSzTx/>
                  <a:buFont typeface="Arial" panose="020B0604020202020204" pitchFamily="34" charset="0"/>
                  <a:buNone/>
                  <a:tabLst/>
                  <a:defRPr/>
                </a:pPr>
                <a:r>
                  <a:rPr kumimoji="0" lang="en-GB" sz="2200" b="0"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Helvetica Light"/>
                  </a:rPr>
                  <a:t>Our pupil’s time in full-time education is limited and we are duty bound not to waste it.  </a:t>
                </a:r>
              </a:p>
              <a:p>
                <a:pPr marL="0" marR="0" lvl="0" indent="0" algn="just" defTabSz="584200" rtl="0" eaLnBrk="1" fontAlgn="auto" latinLnBrk="0" hangingPunct="0">
                  <a:lnSpc>
                    <a:spcPct val="100000"/>
                  </a:lnSpc>
                  <a:spcBef>
                    <a:spcPct val="0"/>
                  </a:spcBef>
                  <a:spcAft>
                    <a:spcPts val="0"/>
                  </a:spcAft>
                  <a:buClrTx/>
                  <a:buSzTx/>
                  <a:buFont typeface="Arial" panose="020B0604020202020204" pitchFamily="34" charset="0"/>
                  <a:buNone/>
                  <a:tabLst/>
                  <a:defRPr/>
                </a:pPr>
                <a:endParaRPr kumimoji="0" lang="en-GB" sz="2200" b="0"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Helvetica Light"/>
                </a:endParaRPr>
              </a:p>
              <a:p>
                <a:pPr marL="0" marR="0" lvl="0" indent="0" algn="just" defTabSz="584200" rtl="0" eaLnBrk="1" fontAlgn="auto" latinLnBrk="0" hangingPunct="0">
                  <a:lnSpc>
                    <a:spcPct val="100000"/>
                  </a:lnSpc>
                  <a:spcBef>
                    <a:spcPct val="0"/>
                  </a:spcBef>
                  <a:spcAft>
                    <a:spcPts val="0"/>
                  </a:spcAft>
                  <a:buClrTx/>
                  <a:buSzTx/>
                  <a:buFont typeface="Arial" panose="020B0604020202020204" pitchFamily="34" charset="0"/>
                  <a:buNone/>
                  <a:tabLst/>
                  <a:defRPr/>
                </a:pPr>
                <a:r>
                  <a:rPr kumimoji="0" lang="en-GB" sz="2200" b="1" i="1"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Helvetica Light"/>
                  </a:rPr>
                  <a:t>#</a:t>
                </a:r>
                <a:r>
                  <a:rPr kumimoji="0" lang="en-GB" sz="2200" b="1" i="1" u="none" strike="noStrike" kern="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Helvetica Light"/>
                  </a:rPr>
                  <a:t>EveryMomentMatters</a:t>
                </a:r>
                <a:endParaRPr kumimoji="0" lang="en-GB" sz="2200" b="0"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Helvetica Light"/>
                </a:endParaRPr>
              </a:p>
            </p:txBody>
          </p:sp>
        </p:grpSp>
        <p:pic>
          <p:nvPicPr>
            <p:cNvPr id="13" name="Picture 93" descr="Shape, arrow&#10;&#10;Description automatically generated">
              <a:extLst>
                <a:ext uri="{FF2B5EF4-FFF2-40B4-BE49-F238E27FC236}">
                  <a16:creationId xmlns:a16="http://schemas.microsoft.com/office/drawing/2014/main" id="{A5332E7B-7107-41AC-8CE4-065F3AABD73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137427" y="4975858"/>
              <a:ext cx="976643" cy="102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9" name="Group 28">
            <a:extLst>
              <a:ext uri="{FF2B5EF4-FFF2-40B4-BE49-F238E27FC236}">
                <a16:creationId xmlns:a16="http://schemas.microsoft.com/office/drawing/2014/main" id="{268F628D-E69C-4FE9-B6DA-46EFD6FE450B}"/>
              </a:ext>
            </a:extLst>
          </p:cNvPr>
          <p:cNvGrpSpPr>
            <a:grpSpLocks/>
          </p:cNvGrpSpPr>
          <p:nvPr/>
        </p:nvGrpSpPr>
        <p:grpSpPr bwMode="auto">
          <a:xfrm>
            <a:off x="1575642" y="1943100"/>
            <a:ext cx="15151293" cy="2080382"/>
            <a:chOff x="-371404" y="3085571"/>
            <a:chExt cx="12791342" cy="1471041"/>
          </a:xfrm>
        </p:grpSpPr>
        <p:grpSp>
          <p:nvGrpSpPr>
            <p:cNvPr id="30" name="Group 29">
              <a:extLst>
                <a:ext uri="{FF2B5EF4-FFF2-40B4-BE49-F238E27FC236}">
                  <a16:creationId xmlns:a16="http://schemas.microsoft.com/office/drawing/2014/main" id="{C4671824-AF9B-4259-98CB-C84495DA870A}"/>
                </a:ext>
              </a:extLst>
            </p:cNvPr>
            <p:cNvGrpSpPr/>
            <p:nvPr/>
          </p:nvGrpSpPr>
          <p:grpSpPr bwMode="auto">
            <a:xfrm>
              <a:off x="-371404" y="3085571"/>
              <a:ext cx="12791342" cy="1471041"/>
              <a:chOff x="410557" y="1569392"/>
              <a:chExt cx="7275837" cy="910197"/>
            </a:xfrm>
            <a:solidFill>
              <a:schemeClr val="accent6">
                <a:lumMod val="40000"/>
                <a:lumOff val="60000"/>
              </a:schemeClr>
            </a:solidFill>
          </p:grpSpPr>
          <p:sp>
            <p:nvSpPr>
              <p:cNvPr id="32" name="Rounded Rectangle 21514">
                <a:extLst>
                  <a:ext uri="{FF2B5EF4-FFF2-40B4-BE49-F238E27FC236}">
                    <a16:creationId xmlns:a16="http://schemas.microsoft.com/office/drawing/2014/main" id="{6EA161FD-6C1D-43DC-8921-39F50FC30CEA}"/>
                  </a:ext>
                </a:extLst>
              </p:cNvPr>
              <p:cNvSpPr/>
              <p:nvPr/>
            </p:nvSpPr>
            <p:spPr bwMode="auto">
              <a:xfrm>
                <a:off x="410557" y="1569392"/>
                <a:ext cx="7275837" cy="910197"/>
              </a:xfrm>
              <a:prstGeom prst="roundRect">
                <a:avLst/>
              </a:prstGeom>
              <a:noFill/>
              <a:ln w="254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584200" rtl="0" eaLnBrk="1" fontAlgn="auto" latinLnBrk="0" hangingPunct="0">
                  <a:lnSpc>
                    <a:spcPct val="100000"/>
                  </a:lnSpc>
                  <a:spcBef>
                    <a:spcPts val="0"/>
                  </a:spcBef>
                  <a:spcAft>
                    <a:spcPts val="0"/>
                  </a:spcAft>
                  <a:buClrTx/>
                  <a:buSzTx/>
                  <a:buFontTx/>
                  <a:buNone/>
                  <a:tabLst/>
                  <a:defRPr/>
                </a:pPr>
                <a:endParaRPr kumimoji="0" lang="en-GB" sz="3600" b="0" i="0" u="none" strike="noStrike" kern="0" cap="none" spc="0" normalizeH="0" baseline="0" noProof="0">
                  <a:ln>
                    <a:noFill/>
                  </a:ln>
                  <a:solidFill>
                    <a:prstClr val="white"/>
                  </a:solidFill>
                  <a:effectLst/>
                  <a:uLnTx/>
                  <a:uFillTx/>
                  <a:latin typeface="Calibri"/>
                  <a:ea typeface="+mn-ea"/>
                  <a:cs typeface="+mn-cs"/>
                  <a:sym typeface="Helvetica Light"/>
                </a:endParaRPr>
              </a:p>
            </p:txBody>
          </p:sp>
          <p:sp>
            <p:nvSpPr>
              <p:cNvPr id="33" name="TextBox 21515">
                <a:extLst>
                  <a:ext uri="{FF2B5EF4-FFF2-40B4-BE49-F238E27FC236}">
                    <a16:creationId xmlns:a16="http://schemas.microsoft.com/office/drawing/2014/main" id="{E7238884-4804-4A45-99D3-A26A86108FB7}"/>
                  </a:ext>
                </a:extLst>
              </p:cNvPr>
              <p:cNvSpPr txBox="1">
                <a:spLocks noChangeArrowheads="1"/>
              </p:cNvSpPr>
              <p:nvPr/>
            </p:nvSpPr>
            <p:spPr bwMode="auto">
              <a:xfrm>
                <a:off x="500828" y="1590028"/>
                <a:ext cx="6283602" cy="771875"/>
              </a:xfrm>
              <a:prstGeom prst="rect">
                <a:avLst/>
              </a:prstGeom>
              <a:noFill/>
              <a:ln>
                <a:noFill/>
              </a:ln>
            </p:spPr>
            <p:txBody>
              <a:bodyPr wrap="square">
                <a:spAutoFit/>
              </a:bodyPr>
              <a:lstStyle>
                <a:lvl1pPr marL="171450" indent="-17145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449263" indent="-179388">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just" defTabSz="5842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GB" altLang="en-US" sz="2400" b="1"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Helvetica Light"/>
                  </a:rPr>
                  <a:t>‘Pupils First’</a:t>
                </a:r>
                <a:r>
                  <a:rPr kumimoji="0" lang="en-GB" sz="2400" b="1"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Helvetica Light"/>
                  </a:rPr>
                  <a:t> </a:t>
                </a:r>
              </a:p>
              <a:p>
                <a:pPr marL="0" marR="0" lvl="0" indent="0" algn="just" defTabSz="584200"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n-GB" sz="1100" b="0"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Helvetica Light"/>
                </a:endParaRPr>
              </a:p>
              <a:p>
                <a:pPr marL="0" marR="0" lvl="0" indent="0" algn="just" defTabSz="97539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GB" sz="2200" b="0"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Helvetica Light"/>
                  </a:rPr>
                  <a:t>Pupil’s remain at the heart of our decision making, to ensure that they have the best possible outcomes.</a:t>
                </a:r>
              </a:p>
              <a:p>
                <a:pPr marL="0" marR="0" lvl="0" indent="0" algn="just" defTabSz="584200"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n-GB" sz="2200" b="1" i="1"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Helvetica Light"/>
                </a:endParaRPr>
              </a:p>
              <a:p>
                <a:pPr marL="0" marR="0" lvl="0" indent="0" algn="just" defTabSz="5842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GB" sz="2200" b="1" i="1"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Helvetica Light"/>
                  </a:rPr>
                  <a:t>#</a:t>
                </a:r>
                <a:r>
                  <a:rPr kumimoji="0" lang="en-GB" sz="2200" b="1" i="1" u="none" strike="noStrike" kern="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Helvetica Light"/>
                  </a:rPr>
                  <a:t>PupilsFirst</a:t>
                </a:r>
                <a:endParaRPr kumimoji="0" lang="en-GB" altLang="en-US" sz="2200" b="0"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Helvetica Light"/>
                </a:endParaRPr>
              </a:p>
            </p:txBody>
          </p:sp>
        </p:grpSp>
        <p:pic>
          <p:nvPicPr>
            <p:cNvPr id="31" name="Picture 92" descr="Logo&#10;&#10;Description automatically generated">
              <a:extLst>
                <a:ext uri="{FF2B5EF4-FFF2-40B4-BE49-F238E27FC236}">
                  <a16:creationId xmlns:a16="http://schemas.microsoft.com/office/drawing/2014/main" id="{E804D18D-0D0F-42E4-B5EE-FC50DF86137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055319" y="3201755"/>
              <a:ext cx="1143533" cy="11194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650491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3053" t="-3076" r="-3076" b="-3053"/>
            </a:stretch>
          </a:blipFill>
        </p:spPr>
        <p:txBody>
          <a:bodyPr/>
          <a:lstStyle/>
          <a:p>
            <a:endParaRPr lang="en-GB"/>
          </a:p>
        </p:txBody>
      </p:sp>
      <p:sp>
        <p:nvSpPr>
          <p:cNvPr id="3" name="TextBox 3"/>
          <p:cNvSpPr txBox="1"/>
          <p:nvPr/>
        </p:nvSpPr>
        <p:spPr>
          <a:xfrm>
            <a:off x="0" y="382959"/>
            <a:ext cx="18288000" cy="1126847"/>
          </a:xfrm>
          <a:prstGeom prst="rect">
            <a:avLst/>
          </a:prstGeom>
        </p:spPr>
        <p:txBody>
          <a:bodyPr lIns="0" tIns="0" rIns="0" bIns="0" rtlCol="0" anchor="t">
            <a:spAutoFit/>
          </a:bodyPr>
          <a:lstStyle/>
          <a:p>
            <a:pPr algn="ctr">
              <a:lnSpc>
                <a:spcPts val="9799"/>
              </a:lnSpc>
            </a:pPr>
            <a:r>
              <a:rPr lang="en-US" sz="6999" dirty="0">
                <a:solidFill>
                  <a:srgbClr val="000000"/>
                </a:solidFill>
                <a:latin typeface="Tahoma Bold"/>
              </a:rPr>
              <a:t>Equality vs Equity</a:t>
            </a:r>
          </a:p>
        </p:txBody>
      </p:sp>
      <p:grpSp>
        <p:nvGrpSpPr>
          <p:cNvPr id="4" name="Group 4"/>
          <p:cNvGrpSpPr/>
          <p:nvPr/>
        </p:nvGrpSpPr>
        <p:grpSpPr>
          <a:xfrm>
            <a:off x="11572013" y="9353567"/>
            <a:ext cx="6857916" cy="718383"/>
            <a:chOff x="0" y="0"/>
            <a:chExt cx="1806200" cy="189204"/>
          </a:xfrm>
        </p:grpSpPr>
        <p:sp>
          <p:nvSpPr>
            <p:cNvPr id="5" name="Freeform 5"/>
            <p:cNvSpPr/>
            <p:nvPr/>
          </p:nvSpPr>
          <p:spPr>
            <a:xfrm>
              <a:off x="0" y="0"/>
              <a:ext cx="1806200" cy="189204"/>
            </a:xfrm>
            <a:custGeom>
              <a:avLst/>
              <a:gdLst/>
              <a:ahLst/>
              <a:cxnLst/>
              <a:rect l="l" t="t" r="r" b="b"/>
              <a:pathLst>
                <a:path w="1806200" h="189204">
                  <a:moveTo>
                    <a:pt x="0" y="0"/>
                  </a:moveTo>
                  <a:lnTo>
                    <a:pt x="1806200" y="0"/>
                  </a:lnTo>
                  <a:lnTo>
                    <a:pt x="1806200" y="189204"/>
                  </a:lnTo>
                  <a:lnTo>
                    <a:pt x="0" y="189204"/>
                  </a:lnTo>
                  <a:close/>
                </a:path>
              </a:pathLst>
            </a:custGeom>
            <a:solidFill>
              <a:srgbClr val="1B7046"/>
            </a:solidFill>
          </p:spPr>
          <p:txBody>
            <a:bodyPr/>
            <a:lstStyle/>
            <a:p>
              <a:endParaRPr lang="en-GB"/>
            </a:p>
          </p:txBody>
        </p:sp>
        <p:sp>
          <p:nvSpPr>
            <p:cNvPr id="6" name="TextBox 6"/>
            <p:cNvSpPr txBox="1"/>
            <p:nvPr/>
          </p:nvSpPr>
          <p:spPr>
            <a:xfrm>
              <a:off x="0" y="-47625"/>
              <a:ext cx="812800" cy="860425"/>
            </a:xfrm>
            <a:prstGeom prst="rect">
              <a:avLst/>
            </a:prstGeom>
          </p:spPr>
          <p:txBody>
            <a:bodyPr lIns="50800" tIns="50800" rIns="50800" bIns="50800" rtlCol="0" anchor="ctr"/>
            <a:lstStyle/>
            <a:p>
              <a:pPr algn="ctr">
                <a:lnSpc>
                  <a:spcPts val="3499"/>
                </a:lnSpc>
              </a:pPr>
              <a:endParaRPr/>
            </a:p>
          </p:txBody>
        </p:sp>
      </p:grpSp>
      <p:sp>
        <p:nvSpPr>
          <p:cNvPr id="7" name="TextBox 7"/>
          <p:cNvSpPr txBox="1"/>
          <p:nvPr/>
        </p:nvSpPr>
        <p:spPr>
          <a:xfrm>
            <a:off x="11572013" y="9397924"/>
            <a:ext cx="6715987" cy="537696"/>
          </a:xfrm>
          <a:prstGeom prst="rect">
            <a:avLst/>
          </a:prstGeom>
        </p:spPr>
        <p:txBody>
          <a:bodyPr lIns="0" tIns="0" rIns="0" bIns="0" rtlCol="0" anchor="t">
            <a:spAutoFit/>
          </a:bodyPr>
          <a:lstStyle/>
          <a:p>
            <a:pPr algn="ctr">
              <a:lnSpc>
                <a:spcPts val="4480"/>
              </a:lnSpc>
            </a:pPr>
            <a:r>
              <a:rPr lang="en-US" sz="3200">
                <a:solidFill>
                  <a:srgbClr val="FCFEFF"/>
                </a:solidFill>
                <a:latin typeface="Tahoma"/>
              </a:rPr>
              <a:t>IQM National Inclusion Conference</a:t>
            </a:r>
          </a:p>
        </p:txBody>
      </p:sp>
      <p:grpSp>
        <p:nvGrpSpPr>
          <p:cNvPr id="37" name="Group 36">
            <a:extLst>
              <a:ext uri="{FF2B5EF4-FFF2-40B4-BE49-F238E27FC236}">
                <a16:creationId xmlns:a16="http://schemas.microsoft.com/office/drawing/2014/main" id="{24339076-6406-4EB3-A8DE-650DE42808B4}"/>
              </a:ext>
            </a:extLst>
          </p:cNvPr>
          <p:cNvGrpSpPr/>
          <p:nvPr/>
        </p:nvGrpSpPr>
        <p:grpSpPr>
          <a:xfrm>
            <a:off x="457200" y="9372022"/>
            <a:ext cx="2001693" cy="681471"/>
            <a:chOff x="0" y="0"/>
            <a:chExt cx="2525396" cy="769620"/>
          </a:xfrm>
        </p:grpSpPr>
        <p:pic>
          <p:nvPicPr>
            <p:cNvPr id="38" name="Picture 37" descr="Logo&#10;&#10;Description automatically generated">
              <a:extLst>
                <a:ext uri="{FF2B5EF4-FFF2-40B4-BE49-F238E27FC236}">
                  <a16:creationId xmlns:a16="http://schemas.microsoft.com/office/drawing/2014/main" id="{5CEF4FEB-A574-4EAB-9ED2-BEF971A0F43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2800" y="6350"/>
              <a:ext cx="781050" cy="763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38" descr="Shape, arrow&#10;&#10;Description automatically generated">
              <a:extLst>
                <a:ext uri="{FF2B5EF4-FFF2-40B4-BE49-F238E27FC236}">
                  <a16:creationId xmlns:a16="http://schemas.microsoft.com/office/drawing/2014/main" id="{87F2F8F4-52B3-418B-B5CA-A79EC5BD2944}"/>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728345" cy="763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39" descr="Text, logo&#10;&#10;Description automatically generated">
              <a:extLst>
                <a:ext uri="{FF2B5EF4-FFF2-40B4-BE49-F238E27FC236}">
                  <a16:creationId xmlns:a16="http://schemas.microsoft.com/office/drawing/2014/main" id="{0974D868-B9A4-4727-96C6-586CCCCD5EC7}"/>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38301" y="19049"/>
              <a:ext cx="887095" cy="750571"/>
            </a:xfrm>
            <a:prstGeom prst="rect">
              <a:avLst/>
            </a:prstGeom>
            <a:noFill/>
            <a:ln>
              <a:noFill/>
            </a:ln>
          </p:spPr>
        </p:pic>
      </p:grpSp>
      <p:pic>
        <p:nvPicPr>
          <p:cNvPr id="9" name="Picture 8" descr="A diagram of people holding up trees&#10;&#10;Description automatically generated with medium confidence">
            <a:extLst>
              <a:ext uri="{FF2B5EF4-FFF2-40B4-BE49-F238E27FC236}">
                <a16:creationId xmlns:a16="http://schemas.microsoft.com/office/drawing/2014/main" id="{E17A7CD9-C383-43ED-B29C-B8C7C34889C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62400" y="1659575"/>
            <a:ext cx="11174242" cy="7513166"/>
          </a:xfrm>
          <a:prstGeom prst="rect">
            <a:avLst/>
          </a:prstGeom>
        </p:spPr>
      </p:pic>
    </p:spTree>
    <p:extLst>
      <p:ext uri="{BB962C8B-B14F-4D97-AF65-F5344CB8AC3E}">
        <p14:creationId xmlns:p14="http://schemas.microsoft.com/office/powerpoint/2010/main" val="23060848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3053" t="-3076" r="-3076" b="-3053"/>
            </a:stretch>
          </a:blipFill>
        </p:spPr>
        <p:txBody>
          <a:bodyPr/>
          <a:lstStyle/>
          <a:p>
            <a:endParaRPr lang="en-GB"/>
          </a:p>
        </p:txBody>
      </p:sp>
      <p:sp>
        <p:nvSpPr>
          <p:cNvPr id="3" name="TextBox 3"/>
          <p:cNvSpPr txBox="1"/>
          <p:nvPr/>
        </p:nvSpPr>
        <p:spPr>
          <a:xfrm>
            <a:off x="0" y="382959"/>
            <a:ext cx="18288000" cy="1126847"/>
          </a:xfrm>
          <a:prstGeom prst="rect">
            <a:avLst/>
          </a:prstGeom>
        </p:spPr>
        <p:txBody>
          <a:bodyPr lIns="0" tIns="0" rIns="0" bIns="0" rtlCol="0" anchor="t">
            <a:spAutoFit/>
          </a:bodyPr>
          <a:lstStyle/>
          <a:p>
            <a:pPr algn="ctr">
              <a:lnSpc>
                <a:spcPts val="9799"/>
              </a:lnSpc>
            </a:pPr>
            <a:r>
              <a:rPr lang="en-US" sz="6999" dirty="0">
                <a:solidFill>
                  <a:srgbClr val="000000"/>
                </a:solidFill>
                <a:latin typeface="Tahoma Bold"/>
              </a:rPr>
              <a:t>Learning Approaches – Our Core Offer</a:t>
            </a:r>
          </a:p>
        </p:txBody>
      </p:sp>
      <p:grpSp>
        <p:nvGrpSpPr>
          <p:cNvPr id="4" name="Group 4"/>
          <p:cNvGrpSpPr/>
          <p:nvPr/>
        </p:nvGrpSpPr>
        <p:grpSpPr>
          <a:xfrm>
            <a:off x="11572013" y="9353567"/>
            <a:ext cx="6857916" cy="718383"/>
            <a:chOff x="0" y="0"/>
            <a:chExt cx="1806200" cy="189204"/>
          </a:xfrm>
        </p:grpSpPr>
        <p:sp>
          <p:nvSpPr>
            <p:cNvPr id="5" name="Freeform 5"/>
            <p:cNvSpPr/>
            <p:nvPr/>
          </p:nvSpPr>
          <p:spPr>
            <a:xfrm>
              <a:off x="0" y="0"/>
              <a:ext cx="1806200" cy="189204"/>
            </a:xfrm>
            <a:custGeom>
              <a:avLst/>
              <a:gdLst/>
              <a:ahLst/>
              <a:cxnLst/>
              <a:rect l="l" t="t" r="r" b="b"/>
              <a:pathLst>
                <a:path w="1806200" h="189204">
                  <a:moveTo>
                    <a:pt x="0" y="0"/>
                  </a:moveTo>
                  <a:lnTo>
                    <a:pt x="1806200" y="0"/>
                  </a:lnTo>
                  <a:lnTo>
                    <a:pt x="1806200" y="189204"/>
                  </a:lnTo>
                  <a:lnTo>
                    <a:pt x="0" y="189204"/>
                  </a:lnTo>
                  <a:close/>
                </a:path>
              </a:pathLst>
            </a:custGeom>
            <a:solidFill>
              <a:srgbClr val="1B7046"/>
            </a:solidFill>
          </p:spPr>
          <p:txBody>
            <a:bodyPr/>
            <a:lstStyle/>
            <a:p>
              <a:endParaRPr lang="en-GB"/>
            </a:p>
          </p:txBody>
        </p:sp>
        <p:sp>
          <p:nvSpPr>
            <p:cNvPr id="6" name="TextBox 6"/>
            <p:cNvSpPr txBox="1"/>
            <p:nvPr/>
          </p:nvSpPr>
          <p:spPr>
            <a:xfrm>
              <a:off x="0" y="-47625"/>
              <a:ext cx="812800" cy="860425"/>
            </a:xfrm>
            <a:prstGeom prst="rect">
              <a:avLst/>
            </a:prstGeom>
          </p:spPr>
          <p:txBody>
            <a:bodyPr lIns="50800" tIns="50800" rIns="50800" bIns="50800" rtlCol="0" anchor="ctr"/>
            <a:lstStyle/>
            <a:p>
              <a:pPr algn="ctr">
                <a:lnSpc>
                  <a:spcPts val="3499"/>
                </a:lnSpc>
              </a:pPr>
              <a:endParaRPr/>
            </a:p>
          </p:txBody>
        </p:sp>
      </p:grpSp>
      <p:sp>
        <p:nvSpPr>
          <p:cNvPr id="7" name="TextBox 7"/>
          <p:cNvSpPr txBox="1"/>
          <p:nvPr/>
        </p:nvSpPr>
        <p:spPr>
          <a:xfrm>
            <a:off x="11572013" y="9397924"/>
            <a:ext cx="6715987" cy="537696"/>
          </a:xfrm>
          <a:prstGeom prst="rect">
            <a:avLst/>
          </a:prstGeom>
        </p:spPr>
        <p:txBody>
          <a:bodyPr lIns="0" tIns="0" rIns="0" bIns="0" rtlCol="0" anchor="t">
            <a:spAutoFit/>
          </a:bodyPr>
          <a:lstStyle/>
          <a:p>
            <a:pPr algn="ctr">
              <a:lnSpc>
                <a:spcPts val="4480"/>
              </a:lnSpc>
            </a:pPr>
            <a:r>
              <a:rPr lang="en-US" sz="3200">
                <a:solidFill>
                  <a:srgbClr val="FCFEFF"/>
                </a:solidFill>
                <a:latin typeface="Tahoma"/>
              </a:rPr>
              <a:t>IQM National Inclusion Conference</a:t>
            </a:r>
          </a:p>
        </p:txBody>
      </p:sp>
      <p:grpSp>
        <p:nvGrpSpPr>
          <p:cNvPr id="15" name="Group 14">
            <a:extLst>
              <a:ext uri="{FF2B5EF4-FFF2-40B4-BE49-F238E27FC236}">
                <a16:creationId xmlns:a16="http://schemas.microsoft.com/office/drawing/2014/main" id="{5815FB4C-7F3E-40C3-B9F8-50A081291F3F}"/>
              </a:ext>
            </a:extLst>
          </p:cNvPr>
          <p:cNvGrpSpPr/>
          <p:nvPr/>
        </p:nvGrpSpPr>
        <p:grpSpPr>
          <a:xfrm>
            <a:off x="457200" y="9372022"/>
            <a:ext cx="2001693" cy="681471"/>
            <a:chOff x="0" y="0"/>
            <a:chExt cx="2525396" cy="769620"/>
          </a:xfrm>
        </p:grpSpPr>
        <p:pic>
          <p:nvPicPr>
            <p:cNvPr id="16" name="Picture 15" descr="Logo&#10;&#10;Description automatically generated">
              <a:extLst>
                <a:ext uri="{FF2B5EF4-FFF2-40B4-BE49-F238E27FC236}">
                  <a16:creationId xmlns:a16="http://schemas.microsoft.com/office/drawing/2014/main" id="{FE4D5D63-2E51-4A7C-8218-4BD708ED4908}"/>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2800" y="6350"/>
              <a:ext cx="781050" cy="763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descr="Shape, arrow&#10;&#10;Description automatically generated">
              <a:extLst>
                <a:ext uri="{FF2B5EF4-FFF2-40B4-BE49-F238E27FC236}">
                  <a16:creationId xmlns:a16="http://schemas.microsoft.com/office/drawing/2014/main" id="{066D0A96-B2F0-4CFA-8653-2796311427B3}"/>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728345" cy="763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7" descr="Text, logo&#10;&#10;Description automatically generated">
              <a:extLst>
                <a:ext uri="{FF2B5EF4-FFF2-40B4-BE49-F238E27FC236}">
                  <a16:creationId xmlns:a16="http://schemas.microsoft.com/office/drawing/2014/main" id="{806D21C7-6788-4768-8FFC-4AA57121D3B2}"/>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38301" y="19049"/>
              <a:ext cx="887095" cy="750571"/>
            </a:xfrm>
            <a:prstGeom prst="rect">
              <a:avLst/>
            </a:prstGeom>
            <a:noFill/>
            <a:ln>
              <a:noFill/>
            </a:ln>
          </p:spPr>
        </p:pic>
      </p:grpSp>
      <p:graphicFrame>
        <p:nvGraphicFramePr>
          <p:cNvPr id="9" name="Table 8">
            <a:extLst>
              <a:ext uri="{FF2B5EF4-FFF2-40B4-BE49-F238E27FC236}">
                <a16:creationId xmlns:a16="http://schemas.microsoft.com/office/drawing/2014/main" id="{7D6E7612-05C2-48D6-80FC-7BBF63070147}"/>
              </a:ext>
            </a:extLst>
          </p:cNvPr>
          <p:cNvGraphicFramePr>
            <a:graphicFrameLocks noGrp="1"/>
          </p:cNvGraphicFramePr>
          <p:nvPr>
            <p:extLst>
              <p:ext uri="{D42A27DB-BD31-4B8C-83A1-F6EECF244321}">
                <p14:modId xmlns:p14="http://schemas.microsoft.com/office/powerpoint/2010/main" val="2594043380"/>
              </p:ext>
            </p:extLst>
          </p:nvPr>
        </p:nvGraphicFramePr>
        <p:xfrm>
          <a:off x="1551087" y="3162300"/>
          <a:ext cx="15136713" cy="1016064"/>
        </p:xfrm>
        <a:graphic>
          <a:graphicData uri="http://schemas.openxmlformats.org/drawingml/2006/table">
            <a:tbl>
              <a:tblPr firstRow="1" bandRow="1">
                <a:tableStyleId>{5940675A-B579-460E-94D1-54222C63F5DA}</a:tableStyleId>
              </a:tblPr>
              <a:tblGrid>
                <a:gridCol w="3795392">
                  <a:extLst>
                    <a:ext uri="{9D8B030D-6E8A-4147-A177-3AD203B41FA5}">
                      <a16:colId xmlns:a16="http://schemas.microsoft.com/office/drawing/2014/main" val="2685615934"/>
                    </a:ext>
                  </a:extLst>
                </a:gridCol>
                <a:gridCol w="11341321">
                  <a:extLst>
                    <a:ext uri="{9D8B030D-6E8A-4147-A177-3AD203B41FA5}">
                      <a16:colId xmlns:a16="http://schemas.microsoft.com/office/drawing/2014/main" val="3554329058"/>
                    </a:ext>
                  </a:extLst>
                </a:gridCol>
              </a:tblGrid>
              <a:tr h="1016064">
                <a:tc>
                  <a:txBody>
                    <a:bodyPr/>
                    <a:lstStyle/>
                    <a:p>
                      <a:pPr algn="ctr">
                        <a:lnSpc>
                          <a:spcPct val="115000"/>
                        </a:lnSpc>
                      </a:pPr>
                      <a:r>
                        <a:rPr lang="en-GB" sz="2000" dirty="0">
                          <a:solidFill>
                            <a:schemeClr val="tx1"/>
                          </a:solidFill>
                          <a:effectLst/>
                          <a:latin typeface="Tahoma" panose="020B0604030504040204" pitchFamily="34" charset="0"/>
                          <a:ea typeface="Tahoma" panose="020B0604030504040204" pitchFamily="34" charset="0"/>
                          <a:cs typeface="Tahoma" panose="020B0604030504040204" pitchFamily="34" charset="0"/>
                        </a:rPr>
                        <a:t>Sensory</a:t>
                      </a:r>
                    </a:p>
                  </a:txBody>
                  <a:tcPr marL="68579" marR="68579" marT="0" marB="0">
                    <a:solidFill>
                      <a:srgbClr val="FFFF99"/>
                    </a:solidFill>
                  </a:tcPr>
                </a:tc>
                <a:tc>
                  <a:txBody>
                    <a:bodyPr/>
                    <a:lstStyle/>
                    <a:p>
                      <a:pPr algn="just">
                        <a:lnSpc>
                          <a:spcPct val="115000"/>
                        </a:lnSpc>
                      </a:pPr>
                      <a:r>
                        <a:rPr lang="en-GB" sz="2000" dirty="0">
                          <a:solidFill>
                            <a:schemeClr val="tx1"/>
                          </a:solidFill>
                          <a:effectLst/>
                          <a:latin typeface="Tahoma" panose="020B0604030504040204" pitchFamily="34" charset="0"/>
                          <a:ea typeface="Tahoma" panose="020B0604030504040204" pitchFamily="34" charset="0"/>
                          <a:cs typeface="Tahoma" panose="020B0604030504040204" pitchFamily="34" charset="0"/>
                        </a:rPr>
                        <a:t>For pupils at key fundamental and foundation levels of development (who are working within the Engagement Model), who typically have a description of profound and multiple learning difficulties.  </a:t>
                      </a:r>
                    </a:p>
                  </a:txBody>
                  <a:tcPr marL="68579" marR="68579" marT="0" marB="0">
                    <a:solidFill>
                      <a:srgbClr val="FFFF99"/>
                    </a:solidFill>
                  </a:tcPr>
                </a:tc>
                <a:extLst>
                  <a:ext uri="{0D108BD9-81ED-4DB2-BD59-A6C34878D82A}">
                    <a16:rowId xmlns:a16="http://schemas.microsoft.com/office/drawing/2014/main" val="3183542238"/>
                  </a:ext>
                </a:extLst>
              </a:tr>
            </a:tbl>
          </a:graphicData>
        </a:graphic>
      </p:graphicFrame>
      <p:graphicFrame>
        <p:nvGraphicFramePr>
          <p:cNvPr id="10" name="Table 9">
            <a:extLst>
              <a:ext uri="{FF2B5EF4-FFF2-40B4-BE49-F238E27FC236}">
                <a16:creationId xmlns:a16="http://schemas.microsoft.com/office/drawing/2014/main" id="{175D6A65-5B30-41B0-8819-A60ACAEE1AAB}"/>
              </a:ext>
            </a:extLst>
          </p:cNvPr>
          <p:cNvGraphicFramePr>
            <a:graphicFrameLocks noGrp="1"/>
          </p:cNvGraphicFramePr>
          <p:nvPr>
            <p:extLst>
              <p:ext uri="{D42A27DB-BD31-4B8C-83A1-F6EECF244321}">
                <p14:modId xmlns:p14="http://schemas.microsoft.com/office/powerpoint/2010/main" val="1941302380"/>
              </p:ext>
            </p:extLst>
          </p:nvPr>
        </p:nvGraphicFramePr>
        <p:xfrm>
          <a:off x="1551087" y="4178364"/>
          <a:ext cx="15136713" cy="1016064"/>
        </p:xfrm>
        <a:graphic>
          <a:graphicData uri="http://schemas.openxmlformats.org/drawingml/2006/table">
            <a:tbl>
              <a:tblPr firstRow="1" bandRow="1">
                <a:tableStyleId>{5940675A-B579-460E-94D1-54222C63F5DA}</a:tableStyleId>
              </a:tblPr>
              <a:tblGrid>
                <a:gridCol w="3795392">
                  <a:extLst>
                    <a:ext uri="{9D8B030D-6E8A-4147-A177-3AD203B41FA5}">
                      <a16:colId xmlns:a16="http://schemas.microsoft.com/office/drawing/2014/main" val="716243383"/>
                    </a:ext>
                  </a:extLst>
                </a:gridCol>
                <a:gridCol w="11341321">
                  <a:extLst>
                    <a:ext uri="{9D8B030D-6E8A-4147-A177-3AD203B41FA5}">
                      <a16:colId xmlns:a16="http://schemas.microsoft.com/office/drawing/2014/main" val="2323714089"/>
                    </a:ext>
                  </a:extLst>
                </a:gridCol>
              </a:tblGrid>
              <a:tr h="1016064">
                <a:tc>
                  <a:txBody>
                    <a:bodyPr/>
                    <a:lstStyle/>
                    <a:p>
                      <a:pPr algn="ctr">
                        <a:lnSpc>
                          <a:spcPct val="115000"/>
                        </a:lnSpc>
                      </a:pPr>
                      <a:r>
                        <a:rPr lang="en-GB" sz="2000" dirty="0">
                          <a:solidFill>
                            <a:schemeClr val="tx1"/>
                          </a:solidFill>
                          <a:effectLst/>
                          <a:latin typeface="Tahoma" panose="020B0604030504040204" pitchFamily="34" charset="0"/>
                          <a:ea typeface="Tahoma" panose="020B0604030504040204" pitchFamily="34" charset="0"/>
                          <a:cs typeface="Tahoma" panose="020B0604030504040204" pitchFamily="34" charset="0"/>
                        </a:rPr>
                        <a:t>Practical</a:t>
                      </a:r>
                    </a:p>
                  </a:txBody>
                  <a:tcPr marL="68579" marR="68579" marT="0" marB="0">
                    <a:solidFill>
                      <a:srgbClr val="FFD966"/>
                    </a:solidFill>
                  </a:tcPr>
                </a:tc>
                <a:tc>
                  <a:txBody>
                    <a:bodyPr/>
                    <a:lstStyle/>
                    <a:p>
                      <a:pPr algn="just">
                        <a:lnSpc>
                          <a:spcPct val="115000"/>
                        </a:lnSpc>
                      </a:pPr>
                      <a:r>
                        <a:rPr lang="en-GB" sz="2000" dirty="0">
                          <a:solidFill>
                            <a:schemeClr val="tx1"/>
                          </a:solidFill>
                          <a:effectLst/>
                          <a:latin typeface="Tahoma" panose="020B0604030504040204" pitchFamily="34" charset="0"/>
                          <a:ea typeface="Tahoma" panose="020B0604030504040204" pitchFamily="34" charset="0"/>
                          <a:cs typeface="Tahoma" panose="020B0604030504040204" pitchFamily="34" charset="0"/>
                        </a:rPr>
                        <a:t>For pupils who are working consistently, and over time, below or very near the start of their national curriculum, who benefit from a practical approach to their learning.  Pupils may typically (but not always) have a diagnosis of severe learning difficulties.  </a:t>
                      </a:r>
                    </a:p>
                  </a:txBody>
                  <a:tcPr marL="68579" marR="68579" marT="0" marB="0">
                    <a:solidFill>
                      <a:srgbClr val="FFD966"/>
                    </a:solidFill>
                  </a:tcPr>
                </a:tc>
                <a:extLst>
                  <a:ext uri="{0D108BD9-81ED-4DB2-BD59-A6C34878D82A}">
                    <a16:rowId xmlns:a16="http://schemas.microsoft.com/office/drawing/2014/main" val="2902163812"/>
                  </a:ext>
                </a:extLst>
              </a:tr>
            </a:tbl>
          </a:graphicData>
        </a:graphic>
      </p:graphicFrame>
      <p:graphicFrame>
        <p:nvGraphicFramePr>
          <p:cNvPr id="11" name="Table 10">
            <a:extLst>
              <a:ext uri="{FF2B5EF4-FFF2-40B4-BE49-F238E27FC236}">
                <a16:creationId xmlns:a16="http://schemas.microsoft.com/office/drawing/2014/main" id="{1381D2F0-4B33-4570-9BBB-6268848AE91E}"/>
              </a:ext>
            </a:extLst>
          </p:cNvPr>
          <p:cNvGraphicFramePr>
            <a:graphicFrameLocks noGrp="1"/>
          </p:cNvGraphicFramePr>
          <p:nvPr>
            <p:extLst>
              <p:ext uri="{D42A27DB-BD31-4B8C-83A1-F6EECF244321}">
                <p14:modId xmlns:p14="http://schemas.microsoft.com/office/powerpoint/2010/main" val="686225447"/>
              </p:ext>
            </p:extLst>
          </p:nvPr>
        </p:nvGraphicFramePr>
        <p:xfrm>
          <a:off x="1551086" y="5196235"/>
          <a:ext cx="15136713" cy="1016064"/>
        </p:xfrm>
        <a:graphic>
          <a:graphicData uri="http://schemas.openxmlformats.org/drawingml/2006/table">
            <a:tbl>
              <a:tblPr firstRow="1" bandRow="1">
                <a:tableStyleId>{5940675A-B579-460E-94D1-54222C63F5DA}</a:tableStyleId>
              </a:tblPr>
              <a:tblGrid>
                <a:gridCol w="3795392">
                  <a:extLst>
                    <a:ext uri="{9D8B030D-6E8A-4147-A177-3AD203B41FA5}">
                      <a16:colId xmlns:a16="http://schemas.microsoft.com/office/drawing/2014/main" val="398729189"/>
                    </a:ext>
                  </a:extLst>
                </a:gridCol>
                <a:gridCol w="11341321">
                  <a:extLst>
                    <a:ext uri="{9D8B030D-6E8A-4147-A177-3AD203B41FA5}">
                      <a16:colId xmlns:a16="http://schemas.microsoft.com/office/drawing/2014/main" val="2683941665"/>
                    </a:ext>
                  </a:extLst>
                </a:gridCol>
              </a:tblGrid>
              <a:tr h="1016064">
                <a:tc>
                  <a:txBody>
                    <a:bodyPr/>
                    <a:lstStyle/>
                    <a:p>
                      <a:pPr algn="ctr">
                        <a:lnSpc>
                          <a:spcPct val="115000"/>
                        </a:lnSpc>
                      </a:pPr>
                      <a:r>
                        <a:rPr lang="en-GB" sz="2000" dirty="0">
                          <a:solidFill>
                            <a:schemeClr val="tx1"/>
                          </a:solidFill>
                          <a:effectLst/>
                          <a:latin typeface="Tahoma" panose="020B0604030504040204" pitchFamily="34" charset="0"/>
                          <a:ea typeface="Tahoma" panose="020B0604030504040204" pitchFamily="34" charset="0"/>
                          <a:cs typeface="Tahoma" panose="020B0604030504040204" pitchFamily="34" charset="0"/>
                        </a:rPr>
                        <a:t>Structured</a:t>
                      </a:r>
                    </a:p>
                  </a:txBody>
                  <a:tcPr marL="68579" marR="68579" marT="0" marB="0">
                    <a:solidFill>
                      <a:srgbClr val="FFC000"/>
                    </a:solidFill>
                  </a:tcPr>
                </a:tc>
                <a:tc>
                  <a:txBody>
                    <a:bodyPr/>
                    <a:lstStyle/>
                    <a:p>
                      <a:pPr algn="just">
                        <a:lnSpc>
                          <a:spcPct val="115000"/>
                        </a:lnSpc>
                      </a:pPr>
                      <a:r>
                        <a:rPr lang="en-GB" sz="2000" dirty="0">
                          <a:solidFill>
                            <a:schemeClr val="tx1"/>
                          </a:solidFill>
                          <a:effectLst/>
                          <a:latin typeface="Tahoma" panose="020B0604030504040204" pitchFamily="34" charset="0"/>
                          <a:ea typeface="Tahoma" panose="020B0604030504040204" pitchFamily="34" charset="0"/>
                          <a:cs typeface="Tahoma" panose="020B0604030504040204" pitchFamily="34" charset="0"/>
                        </a:rPr>
                        <a:t>For pupils who are working consistently, and over time, below or very near the start of their national curriculum, who benefit from structured learning environments. Pupils may typically (but not always) have a diagnosis of Autism. </a:t>
                      </a:r>
                    </a:p>
                  </a:txBody>
                  <a:tcPr marL="68579" marR="68579" marT="0" marB="0">
                    <a:solidFill>
                      <a:srgbClr val="FFC000"/>
                    </a:solidFill>
                  </a:tcPr>
                </a:tc>
                <a:extLst>
                  <a:ext uri="{0D108BD9-81ED-4DB2-BD59-A6C34878D82A}">
                    <a16:rowId xmlns:a16="http://schemas.microsoft.com/office/drawing/2014/main" val="3705601449"/>
                  </a:ext>
                </a:extLst>
              </a:tr>
            </a:tbl>
          </a:graphicData>
        </a:graphic>
      </p:graphicFrame>
      <p:graphicFrame>
        <p:nvGraphicFramePr>
          <p:cNvPr id="12" name="Table 11">
            <a:extLst>
              <a:ext uri="{FF2B5EF4-FFF2-40B4-BE49-F238E27FC236}">
                <a16:creationId xmlns:a16="http://schemas.microsoft.com/office/drawing/2014/main" id="{8CC6F0A7-F749-4110-9A71-6A12AAEC8F5A}"/>
              </a:ext>
            </a:extLst>
          </p:cNvPr>
          <p:cNvGraphicFramePr>
            <a:graphicFrameLocks noGrp="1"/>
          </p:cNvGraphicFramePr>
          <p:nvPr>
            <p:extLst>
              <p:ext uri="{D42A27DB-BD31-4B8C-83A1-F6EECF244321}">
                <p14:modId xmlns:p14="http://schemas.microsoft.com/office/powerpoint/2010/main" val="761022608"/>
              </p:ext>
            </p:extLst>
          </p:nvPr>
        </p:nvGraphicFramePr>
        <p:xfrm>
          <a:off x="1551086" y="6214962"/>
          <a:ext cx="15136713" cy="2032128"/>
        </p:xfrm>
        <a:graphic>
          <a:graphicData uri="http://schemas.openxmlformats.org/drawingml/2006/table">
            <a:tbl>
              <a:tblPr firstRow="1" bandRow="1">
                <a:tableStyleId>{5940675A-B579-460E-94D1-54222C63F5DA}</a:tableStyleId>
              </a:tblPr>
              <a:tblGrid>
                <a:gridCol w="3795392">
                  <a:extLst>
                    <a:ext uri="{9D8B030D-6E8A-4147-A177-3AD203B41FA5}">
                      <a16:colId xmlns:a16="http://schemas.microsoft.com/office/drawing/2014/main" val="1500499865"/>
                    </a:ext>
                  </a:extLst>
                </a:gridCol>
                <a:gridCol w="11341321">
                  <a:extLst>
                    <a:ext uri="{9D8B030D-6E8A-4147-A177-3AD203B41FA5}">
                      <a16:colId xmlns:a16="http://schemas.microsoft.com/office/drawing/2014/main" val="3994549263"/>
                    </a:ext>
                  </a:extLst>
                </a:gridCol>
              </a:tblGrid>
              <a:tr h="1016064">
                <a:tc rowSpan="2">
                  <a:txBody>
                    <a:bodyPr/>
                    <a:lstStyle/>
                    <a:p>
                      <a:pPr algn="ctr">
                        <a:lnSpc>
                          <a:spcPct val="115000"/>
                        </a:lnSpc>
                      </a:pPr>
                      <a:r>
                        <a:rPr lang="en-GB" sz="2000" dirty="0">
                          <a:solidFill>
                            <a:schemeClr val="tx1"/>
                          </a:solidFill>
                          <a:effectLst/>
                          <a:latin typeface="Tahoma" panose="020B0604030504040204" pitchFamily="34" charset="0"/>
                          <a:ea typeface="Tahoma" panose="020B0604030504040204" pitchFamily="34" charset="0"/>
                          <a:cs typeface="Tahoma" panose="020B0604030504040204" pitchFamily="34" charset="0"/>
                        </a:rPr>
                        <a:t>Formal</a:t>
                      </a:r>
                    </a:p>
                    <a:p>
                      <a:pPr algn="just">
                        <a:lnSpc>
                          <a:spcPct val="115000"/>
                        </a:lnSpc>
                      </a:pPr>
                      <a:endParaRPr lang="en-GB" sz="2000" dirty="0">
                        <a:solidFill>
                          <a:schemeClr val="tx1"/>
                        </a:solidFill>
                        <a:effectLst/>
                        <a:latin typeface="Tahoma" panose="020B0604030504040204" pitchFamily="34" charset="0"/>
                        <a:ea typeface="Tahoma" panose="020B0604030504040204" pitchFamily="34" charset="0"/>
                        <a:cs typeface="Tahoma" panose="020B0604030504040204" pitchFamily="34" charset="0"/>
                      </a:endParaRPr>
                    </a:p>
                    <a:p>
                      <a:pPr algn="just">
                        <a:lnSpc>
                          <a:spcPct val="115000"/>
                        </a:lnSpc>
                      </a:pPr>
                      <a:endParaRPr lang="en-GB" sz="2000" dirty="0">
                        <a:solidFill>
                          <a:schemeClr val="tx1"/>
                        </a:solidFill>
                        <a:effectLst/>
                        <a:latin typeface="Tahoma" panose="020B0604030504040204" pitchFamily="34" charset="0"/>
                        <a:ea typeface="Tahoma" panose="020B0604030504040204" pitchFamily="34" charset="0"/>
                        <a:cs typeface="Tahoma" panose="020B0604030504040204" pitchFamily="34" charset="0"/>
                      </a:endParaRPr>
                    </a:p>
                    <a:p>
                      <a:pPr algn="just">
                        <a:lnSpc>
                          <a:spcPct val="115000"/>
                        </a:lnSpc>
                      </a:pPr>
                      <a:endParaRPr lang="en-GB" sz="2000" dirty="0">
                        <a:solidFill>
                          <a:schemeClr val="tx1"/>
                        </a:solidFill>
                        <a:effectLst/>
                        <a:latin typeface="Tahoma" panose="020B0604030504040204" pitchFamily="34" charset="0"/>
                        <a:ea typeface="Tahoma" panose="020B0604030504040204" pitchFamily="34" charset="0"/>
                        <a:cs typeface="Tahoma" panose="020B0604030504040204" pitchFamily="34" charset="0"/>
                      </a:endParaRPr>
                    </a:p>
                  </a:txBody>
                  <a:tcPr marL="68579" marR="68579" marT="0" marB="0">
                    <a:solidFill>
                      <a:srgbClr val="B84A00"/>
                    </a:solidFill>
                  </a:tcPr>
                </a:tc>
                <a:tc>
                  <a:txBody>
                    <a:bodyPr/>
                    <a:lstStyle/>
                    <a:p>
                      <a:pPr algn="just">
                        <a:lnSpc>
                          <a:spcPct val="115000"/>
                        </a:lnSpc>
                      </a:pPr>
                      <a:r>
                        <a:rPr lang="en-GB" sz="2000" b="1" dirty="0">
                          <a:solidFill>
                            <a:schemeClr val="tx1"/>
                          </a:solidFill>
                          <a:effectLst/>
                          <a:latin typeface="Tahoma" panose="020B0604030504040204" pitchFamily="34" charset="0"/>
                          <a:ea typeface="Tahoma" panose="020B0604030504040204" pitchFamily="34" charset="0"/>
                          <a:cs typeface="Tahoma" panose="020B0604030504040204" pitchFamily="34" charset="0"/>
                        </a:rPr>
                        <a:t>Primary</a:t>
                      </a:r>
                    </a:p>
                    <a:p>
                      <a:pPr algn="just">
                        <a:lnSpc>
                          <a:spcPct val="115000"/>
                        </a:lnSpc>
                      </a:pPr>
                      <a:r>
                        <a:rPr lang="en-GB" sz="2000" dirty="0">
                          <a:solidFill>
                            <a:schemeClr val="tx1"/>
                          </a:solidFill>
                          <a:effectLst/>
                          <a:latin typeface="Tahoma" panose="020B0604030504040204" pitchFamily="34" charset="0"/>
                          <a:ea typeface="Tahoma" panose="020B0604030504040204" pitchFamily="34" charset="0"/>
                          <a:cs typeface="Tahoma" panose="020B0604030504040204" pitchFamily="34" charset="0"/>
                        </a:rPr>
                        <a:t>For pupils who are working below age-appropriate expectations but are able to access parts of the National Curriculum.</a:t>
                      </a:r>
                    </a:p>
                  </a:txBody>
                  <a:tcPr marL="68579" marR="68579" marT="0" marB="0">
                    <a:solidFill>
                      <a:srgbClr val="B84A00"/>
                    </a:solidFill>
                  </a:tcPr>
                </a:tc>
                <a:extLst>
                  <a:ext uri="{0D108BD9-81ED-4DB2-BD59-A6C34878D82A}">
                    <a16:rowId xmlns:a16="http://schemas.microsoft.com/office/drawing/2014/main" val="2220475965"/>
                  </a:ext>
                </a:extLst>
              </a:tr>
              <a:tr h="1016064">
                <a:tc vMerge="1">
                  <a:txBody>
                    <a:bodyPr/>
                    <a:lstStyle/>
                    <a:p>
                      <a:endParaRPr lang="en-GB" dirty="0"/>
                    </a:p>
                  </a:txBody>
                  <a:tcPr/>
                </a:tc>
                <a:tc>
                  <a:txBody>
                    <a:bodyPr/>
                    <a:lstStyle/>
                    <a:p>
                      <a:pPr marL="0" marR="0" lvl="0" indent="0" algn="just" defTabSz="584200" rtl="0" eaLnBrk="1" fontAlgn="auto" latinLnBrk="0" hangingPunct="1">
                        <a:lnSpc>
                          <a:spcPct val="115000"/>
                        </a:lnSpc>
                        <a:spcBef>
                          <a:spcPts val="0"/>
                        </a:spcBef>
                        <a:spcAft>
                          <a:spcPts val="0"/>
                        </a:spcAft>
                        <a:buClrTx/>
                        <a:buSzTx/>
                        <a:buFontTx/>
                        <a:buNone/>
                        <a:tabLst/>
                        <a:defRPr/>
                      </a:pPr>
                      <a:r>
                        <a:rPr lang="en-GB" sz="2000" b="1" dirty="0">
                          <a:solidFill>
                            <a:schemeClr val="tx1"/>
                          </a:solidFill>
                          <a:effectLst/>
                          <a:latin typeface="Tahoma" panose="020B0604030504040204" pitchFamily="34" charset="0"/>
                          <a:ea typeface="Tahoma" panose="020B0604030504040204" pitchFamily="34" charset="0"/>
                          <a:cs typeface="Tahoma" panose="020B0604030504040204" pitchFamily="34" charset="0"/>
                        </a:rPr>
                        <a:t>Secondary</a:t>
                      </a:r>
                    </a:p>
                    <a:p>
                      <a:pPr marL="0" marR="0" lvl="0" indent="0" algn="just" defTabSz="584200" rtl="0" eaLnBrk="1" fontAlgn="auto" latinLnBrk="0" hangingPunct="1">
                        <a:lnSpc>
                          <a:spcPct val="115000"/>
                        </a:lnSpc>
                        <a:spcBef>
                          <a:spcPts val="0"/>
                        </a:spcBef>
                        <a:spcAft>
                          <a:spcPts val="0"/>
                        </a:spcAft>
                        <a:buClrTx/>
                        <a:buSzTx/>
                        <a:buFontTx/>
                        <a:buNone/>
                        <a:tabLst/>
                        <a:defRPr/>
                      </a:pPr>
                      <a:r>
                        <a:rPr lang="en-GB" sz="2000" dirty="0">
                          <a:solidFill>
                            <a:schemeClr val="tx1"/>
                          </a:solidFill>
                          <a:effectLst/>
                          <a:latin typeface="Tahoma" panose="020B0604030504040204" pitchFamily="34" charset="0"/>
                          <a:ea typeface="Tahoma" panose="020B0604030504040204" pitchFamily="34" charset="0"/>
                          <a:cs typeface="Tahoma" panose="020B0604030504040204" pitchFamily="34" charset="0"/>
                        </a:rPr>
                        <a:t>For pupils who are working below age-appropriate expectations but are able to access parts of the National Curriculum. From Year 8 to Year 11 pupils access an adapted secondary model. </a:t>
                      </a:r>
                    </a:p>
                  </a:txBody>
                  <a:tcPr marL="68579" marR="68579" marT="0" marB="0">
                    <a:solidFill>
                      <a:srgbClr val="B84A00"/>
                    </a:solidFill>
                  </a:tcPr>
                </a:tc>
                <a:extLst>
                  <a:ext uri="{0D108BD9-81ED-4DB2-BD59-A6C34878D82A}">
                    <a16:rowId xmlns:a16="http://schemas.microsoft.com/office/drawing/2014/main" val="1430474310"/>
                  </a:ext>
                </a:extLst>
              </a:tr>
            </a:tbl>
          </a:graphicData>
        </a:graphic>
      </p:graphicFrame>
      <p:graphicFrame>
        <p:nvGraphicFramePr>
          <p:cNvPr id="13" name="Table 12">
            <a:extLst>
              <a:ext uri="{FF2B5EF4-FFF2-40B4-BE49-F238E27FC236}">
                <a16:creationId xmlns:a16="http://schemas.microsoft.com/office/drawing/2014/main" id="{CBC217C5-4F7F-44C2-AEA6-D87AD5B0DE73}"/>
              </a:ext>
            </a:extLst>
          </p:cNvPr>
          <p:cNvGraphicFramePr>
            <a:graphicFrameLocks noGrp="1"/>
          </p:cNvGraphicFramePr>
          <p:nvPr>
            <p:extLst>
              <p:ext uri="{D42A27DB-BD31-4B8C-83A1-F6EECF244321}">
                <p14:modId xmlns:p14="http://schemas.microsoft.com/office/powerpoint/2010/main" val="339947575"/>
              </p:ext>
            </p:extLst>
          </p:nvPr>
        </p:nvGraphicFramePr>
        <p:xfrm>
          <a:off x="1551086" y="8259129"/>
          <a:ext cx="15136713" cy="1016064"/>
        </p:xfrm>
        <a:graphic>
          <a:graphicData uri="http://schemas.openxmlformats.org/drawingml/2006/table">
            <a:tbl>
              <a:tblPr firstRow="1" bandRow="1">
                <a:tableStyleId>{5940675A-B579-460E-94D1-54222C63F5DA}</a:tableStyleId>
              </a:tblPr>
              <a:tblGrid>
                <a:gridCol w="3795392">
                  <a:extLst>
                    <a:ext uri="{9D8B030D-6E8A-4147-A177-3AD203B41FA5}">
                      <a16:colId xmlns:a16="http://schemas.microsoft.com/office/drawing/2014/main" val="3190654372"/>
                    </a:ext>
                  </a:extLst>
                </a:gridCol>
                <a:gridCol w="11341321">
                  <a:extLst>
                    <a:ext uri="{9D8B030D-6E8A-4147-A177-3AD203B41FA5}">
                      <a16:colId xmlns:a16="http://schemas.microsoft.com/office/drawing/2014/main" val="3278045206"/>
                    </a:ext>
                  </a:extLst>
                </a:gridCol>
              </a:tblGrid>
              <a:tr h="1016064">
                <a:tc>
                  <a:txBody>
                    <a:bodyPr/>
                    <a:lstStyle/>
                    <a:p>
                      <a:pPr algn="ctr">
                        <a:lnSpc>
                          <a:spcPct val="115000"/>
                        </a:lnSpc>
                      </a:pPr>
                      <a:r>
                        <a:rPr lang="en-GB" sz="2000" dirty="0">
                          <a:solidFill>
                            <a:schemeClr val="tx1"/>
                          </a:solidFill>
                          <a:effectLst/>
                          <a:latin typeface="Tahoma" panose="020B0604030504040204" pitchFamily="34" charset="0"/>
                          <a:ea typeface="Tahoma" panose="020B0604030504040204" pitchFamily="34" charset="0"/>
                          <a:cs typeface="Tahoma" panose="020B0604030504040204" pitchFamily="34" charset="0"/>
                        </a:rPr>
                        <a:t>Functional</a:t>
                      </a:r>
                    </a:p>
                  </a:txBody>
                  <a:tcPr marL="68579" marR="68579" marT="0" marB="0">
                    <a:solidFill>
                      <a:srgbClr val="8E3900"/>
                    </a:solidFill>
                  </a:tcPr>
                </a:tc>
                <a:tc>
                  <a:txBody>
                    <a:bodyPr/>
                    <a:lstStyle/>
                    <a:p>
                      <a:pPr algn="just">
                        <a:lnSpc>
                          <a:spcPct val="115000"/>
                        </a:lnSpc>
                      </a:pPr>
                      <a:r>
                        <a:rPr lang="en-GB" sz="2000" dirty="0">
                          <a:solidFill>
                            <a:schemeClr val="tx1"/>
                          </a:solidFill>
                          <a:effectLst/>
                          <a:latin typeface="Tahoma" panose="020B0604030504040204" pitchFamily="34" charset="0"/>
                          <a:ea typeface="Tahoma" panose="020B0604030504040204" pitchFamily="34" charset="0"/>
                          <a:cs typeface="Tahoma" panose="020B0604030504040204" pitchFamily="34" charset="0"/>
                        </a:rPr>
                        <a:t>For our students aged 16 – 19 years old (Sixth form) with moderate, severe and complex learning difficulties.  (NB those with profound and multiple learning difficulties remain in the Sensory Learning Approach). </a:t>
                      </a:r>
                    </a:p>
                  </a:txBody>
                  <a:tcPr marL="68579" marR="68579" marT="0" marB="0">
                    <a:solidFill>
                      <a:srgbClr val="8E3900"/>
                    </a:solidFill>
                  </a:tcPr>
                </a:tc>
                <a:extLst>
                  <a:ext uri="{0D108BD9-81ED-4DB2-BD59-A6C34878D82A}">
                    <a16:rowId xmlns:a16="http://schemas.microsoft.com/office/drawing/2014/main" val="2680597047"/>
                  </a:ext>
                </a:extLst>
              </a:tr>
            </a:tbl>
          </a:graphicData>
        </a:graphic>
      </p:graphicFrame>
      <p:graphicFrame>
        <p:nvGraphicFramePr>
          <p:cNvPr id="14" name="Table 13">
            <a:extLst>
              <a:ext uri="{FF2B5EF4-FFF2-40B4-BE49-F238E27FC236}">
                <a16:creationId xmlns:a16="http://schemas.microsoft.com/office/drawing/2014/main" id="{3574B4D2-E2B5-42BB-82FF-DC716FF5C815}"/>
              </a:ext>
            </a:extLst>
          </p:cNvPr>
          <p:cNvGraphicFramePr>
            <a:graphicFrameLocks noGrp="1"/>
          </p:cNvGraphicFramePr>
          <p:nvPr>
            <p:extLst>
              <p:ext uri="{D42A27DB-BD31-4B8C-83A1-F6EECF244321}">
                <p14:modId xmlns:p14="http://schemas.microsoft.com/office/powerpoint/2010/main" val="1358859264"/>
              </p:ext>
            </p:extLst>
          </p:nvPr>
        </p:nvGraphicFramePr>
        <p:xfrm>
          <a:off x="1551087" y="2146236"/>
          <a:ext cx="15136713" cy="1016064"/>
        </p:xfrm>
        <a:graphic>
          <a:graphicData uri="http://schemas.openxmlformats.org/drawingml/2006/table">
            <a:tbl>
              <a:tblPr firstRow="1" bandRow="1">
                <a:tableStyleId>{5940675A-B579-460E-94D1-54222C63F5DA}</a:tableStyleId>
              </a:tblPr>
              <a:tblGrid>
                <a:gridCol w="3795392">
                  <a:extLst>
                    <a:ext uri="{9D8B030D-6E8A-4147-A177-3AD203B41FA5}">
                      <a16:colId xmlns:a16="http://schemas.microsoft.com/office/drawing/2014/main" val="553211655"/>
                    </a:ext>
                  </a:extLst>
                </a:gridCol>
                <a:gridCol w="11341321">
                  <a:extLst>
                    <a:ext uri="{9D8B030D-6E8A-4147-A177-3AD203B41FA5}">
                      <a16:colId xmlns:a16="http://schemas.microsoft.com/office/drawing/2014/main" val="2400203442"/>
                    </a:ext>
                  </a:extLst>
                </a:gridCol>
              </a:tblGrid>
              <a:tr h="1016064">
                <a:tc>
                  <a:txBody>
                    <a:bodyPr/>
                    <a:lstStyle/>
                    <a:p>
                      <a:pPr algn="ctr">
                        <a:lnSpc>
                          <a:spcPct val="115000"/>
                        </a:lnSpc>
                      </a:pPr>
                      <a:r>
                        <a:rPr lang="en-GB" sz="2000" dirty="0">
                          <a:solidFill>
                            <a:schemeClr val="tx1"/>
                          </a:solidFill>
                          <a:effectLst/>
                          <a:latin typeface="Tahoma" panose="020B0604030504040204" pitchFamily="34" charset="0"/>
                          <a:ea typeface="Tahoma" panose="020B0604030504040204" pitchFamily="34" charset="0"/>
                          <a:cs typeface="Tahoma" panose="020B0604030504040204" pitchFamily="34" charset="0"/>
                        </a:rPr>
                        <a:t>Early Years or </a:t>
                      </a:r>
                    </a:p>
                    <a:p>
                      <a:pPr algn="ctr">
                        <a:lnSpc>
                          <a:spcPct val="115000"/>
                        </a:lnSpc>
                      </a:pPr>
                      <a:r>
                        <a:rPr lang="en-GB" sz="2000" dirty="0">
                          <a:solidFill>
                            <a:schemeClr val="tx1"/>
                          </a:solidFill>
                          <a:effectLst/>
                          <a:latin typeface="Tahoma" panose="020B0604030504040204" pitchFamily="34" charset="0"/>
                          <a:ea typeface="Tahoma" panose="020B0604030504040204" pitchFamily="34" charset="0"/>
                          <a:cs typeface="Tahoma" panose="020B0604030504040204" pitchFamily="34" charset="0"/>
                        </a:rPr>
                        <a:t>Early Learning</a:t>
                      </a:r>
                    </a:p>
                  </a:txBody>
                  <a:tcPr marL="68579" marR="68579" marT="0" marB="0">
                    <a:solidFill>
                      <a:srgbClr val="FFFFCC"/>
                    </a:solidFill>
                  </a:tcPr>
                </a:tc>
                <a:tc>
                  <a:txBody>
                    <a:bodyPr/>
                    <a:lstStyle/>
                    <a:p>
                      <a:pPr algn="just">
                        <a:lnSpc>
                          <a:spcPct val="115000"/>
                        </a:lnSpc>
                      </a:pPr>
                      <a:r>
                        <a:rPr lang="en-GB" sz="2000" dirty="0">
                          <a:solidFill>
                            <a:schemeClr val="tx1"/>
                          </a:solidFill>
                          <a:effectLst/>
                          <a:latin typeface="Tahoma" panose="020B0604030504040204" pitchFamily="34" charset="0"/>
                          <a:ea typeface="Tahoma" panose="020B0604030504040204" pitchFamily="34" charset="0"/>
                          <a:cs typeface="Tahoma" panose="020B0604030504040204" pitchFamily="34" charset="0"/>
                        </a:rPr>
                        <a:t>For pupils of a nursery, reception and year 1 age.  It plays a diagnostic role in establishing which learning approach / curriculum pupils follow next. </a:t>
                      </a:r>
                    </a:p>
                  </a:txBody>
                  <a:tcPr marL="68579" marR="68579" marT="0" marB="0">
                    <a:solidFill>
                      <a:srgbClr val="FFFFCC"/>
                    </a:solidFill>
                  </a:tcPr>
                </a:tc>
                <a:extLst>
                  <a:ext uri="{0D108BD9-81ED-4DB2-BD59-A6C34878D82A}">
                    <a16:rowId xmlns:a16="http://schemas.microsoft.com/office/drawing/2014/main" val="1203874742"/>
                  </a:ext>
                </a:extLst>
              </a:tr>
            </a:tbl>
          </a:graphicData>
        </a:graphic>
      </p:graphicFrame>
      <p:graphicFrame>
        <p:nvGraphicFramePr>
          <p:cNvPr id="32" name="Table 31">
            <a:extLst>
              <a:ext uri="{FF2B5EF4-FFF2-40B4-BE49-F238E27FC236}">
                <a16:creationId xmlns:a16="http://schemas.microsoft.com/office/drawing/2014/main" id="{16BD908A-864C-42B6-82F3-C91243878A8C}"/>
              </a:ext>
            </a:extLst>
          </p:cNvPr>
          <p:cNvGraphicFramePr>
            <a:graphicFrameLocks noGrp="1"/>
          </p:cNvGraphicFramePr>
          <p:nvPr>
            <p:extLst>
              <p:ext uri="{D42A27DB-BD31-4B8C-83A1-F6EECF244321}">
                <p14:modId xmlns:p14="http://schemas.microsoft.com/office/powerpoint/2010/main" val="162993812"/>
              </p:ext>
            </p:extLst>
          </p:nvPr>
        </p:nvGraphicFramePr>
        <p:xfrm>
          <a:off x="1551085" y="1684566"/>
          <a:ext cx="15136713" cy="457200"/>
        </p:xfrm>
        <a:graphic>
          <a:graphicData uri="http://schemas.openxmlformats.org/drawingml/2006/table">
            <a:tbl>
              <a:tblPr firstRow="1" bandRow="1">
                <a:tableStyleId>{5940675A-B579-460E-94D1-54222C63F5DA}</a:tableStyleId>
              </a:tblPr>
              <a:tblGrid>
                <a:gridCol w="15136713">
                  <a:extLst>
                    <a:ext uri="{9D8B030D-6E8A-4147-A177-3AD203B41FA5}">
                      <a16:colId xmlns:a16="http://schemas.microsoft.com/office/drawing/2014/main" val="3605901706"/>
                    </a:ext>
                  </a:extLst>
                </a:gridCol>
              </a:tblGrid>
              <a:tr h="178481">
                <a:tc>
                  <a:txBody>
                    <a:bodyPr/>
                    <a:lstStyle/>
                    <a:p>
                      <a:pPr algn="ctr"/>
                      <a:r>
                        <a:rPr lang="en-GB" sz="2400" b="1" dirty="0">
                          <a:latin typeface="Tahoma" panose="020B0604030504040204" pitchFamily="34" charset="0"/>
                          <a:ea typeface="Tahoma" panose="020B0604030504040204" pitchFamily="34" charset="0"/>
                          <a:cs typeface="Tahoma" panose="020B0604030504040204" pitchFamily="34" charset="0"/>
                        </a:rPr>
                        <a:t>A Brief Description</a:t>
                      </a:r>
                    </a:p>
                  </a:txBody>
                  <a:tcPr>
                    <a:solidFill>
                      <a:srgbClr val="00B050"/>
                    </a:solidFill>
                  </a:tcPr>
                </a:tc>
                <a:extLst>
                  <a:ext uri="{0D108BD9-81ED-4DB2-BD59-A6C34878D82A}">
                    <a16:rowId xmlns:a16="http://schemas.microsoft.com/office/drawing/2014/main" val="524365539"/>
                  </a:ext>
                </a:extLst>
              </a:tr>
            </a:tbl>
          </a:graphicData>
        </a:graphic>
      </p:graphicFrame>
      <p:pic>
        <p:nvPicPr>
          <p:cNvPr id="25" name="Picture 23">
            <a:extLst>
              <a:ext uri="{FF2B5EF4-FFF2-40B4-BE49-F238E27FC236}">
                <a16:creationId xmlns:a16="http://schemas.microsoft.com/office/drawing/2014/main" id="{554F8755-78D3-4D46-B627-4D3D188B0ED3}"/>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52600" y="2236021"/>
            <a:ext cx="655224" cy="800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2">
            <a:extLst>
              <a:ext uri="{FF2B5EF4-FFF2-40B4-BE49-F238E27FC236}">
                <a16:creationId xmlns:a16="http://schemas.microsoft.com/office/drawing/2014/main" id="{06D0E01A-BC45-4413-922E-DFDE7E7E2F21}"/>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805284" y="3304288"/>
            <a:ext cx="620918" cy="737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6">
            <a:extLst>
              <a:ext uri="{FF2B5EF4-FFF2-40B4-BE49-F238E27FC236}">
                <a16:creationId xmlns:a16="http://schemas.microsoft.com/office/drawing/2014/main" id="{2EA51A4C-7C0F-4F31-A59E-7C4E93A8C5DE}"/>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805284" y="4274964"/>
            <a:ext cx="577304" cy="677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96" descr="structuring Icon 1714296">
            <a:extLst>
              <a:ext uri="{FF2B5EF4-FFF2-40B4-BE49-F238E27FC236}">
                <a16:creationId xmlns:a16="http://schemas.microsoft.com/office/drawing/2014/main" id="{952C94E2-096A-405B-8583-A812277AB641}"/>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805284" y="5334703"/>
            <a:ext cx="655224" cy="778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3">
            <a:extLst>
              <a:ext uri="{FF2B5EF4-FFF2-40B4-BE49-F238E27FC236}">
                <a16:creationId xmlns:a16="http://schemas.microsoft.com/office/drawing/2014/main" id="{1DF04B93-3C88-4155-9DBE-FE283071BAF2}"/>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840517" y="6438485"/>
            <a:ext cx="602043" cy="711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4">
            <a:extLst>
              <a:ext uri="{FF2B5EF4-FFF2-40B4-BE49-F238E27FC236}">
                <a16:creationId xmlns:a16="http://schemas.microsoft.com/office/drawing/2014/main" id="{73510FA2-746E-48CB-8F4E-1FC44C077099}"/>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1780544" y="8340463"/>
            <a:ext cx="704703" cy="832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04952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9"/>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0"/>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0" y="382959"/>
            <a:ext cx="18288000" cy="1126847"/>
          </a:xfrm>
          <a:prstGeom prst="rect">
            <a:avLst/>
          </a:prstGeom>
        </p:spPr>
        <p:txBody>
          <a:bodyPr lIns="0" tIns="0" rIns="0" bIns="0" rtlCol="0" anchor="t">
            <a:spAutoFit/>
          </a:bodyPr>
          <a:lstStyle/>
          <a:p>
            <a:pPr algn="ctr">
              <a:lnSpc>
                <a:spcPts val="9799"/>
              </a:lnSpc>
            </a:pPr>
            <a:r>
              <a:rPr lang="en-US" sz="6999" dirty="0">
                <a:solidFill>
                  <a:srgbClr val="000000"/>
                </a:solidFill>
                <a:latin typeface="Tahoma Bold"/>
              </a:rPr>
              <a:t>Learning Approaches – Our Core Offer</a:t>
            </a:r>
          </a:p>
        </p:txBody>
      </p:sp>
      <p:grpSp>
        <p:nvGrpSpPr>
          <p:cNvPr id="4" name="Group 4"/>
          <p:cNvGrpSpPr/>
          <p:nvPr/>
        </p:nvGrpSpPr>
        <p:grpSpPr>
          <a:xfrm>
            <a:off x="11572013" y="9353567"/>
            <a:ext cx="6857916" cy="718383"/>
            <a:chOff x="0" y="0"/>
            <a:chExt cx="1806200" cy="189204"/>
          </a:xfrm>
        </p:grpSpPr>
        <p:sp>
          <p:nvSpPr>
            <p:cNvPr id="5" name="Freeform 5"/>
            <p:cNvSpPr/>
            <p:nvPr/>
          </p:nvSpPr>
          <p:spPr>
            <a:xfrm>
              <a:off x="0" y="0"/>
              <a:ext cx="1806200" cy="189204"/>
            </a:xfrm>
            <a:custGeom>
              <a:avLst/>
              <a:gdLst/>
              <a:ahLst/>
              <a:cxnLst/>
              <a:rect l="l" t="t" r="r" b="b"/>
              <a:pathLst>
                <a:path w="1806200" h="189204">
                  <a:moveTo>
                    <a:pt x="0" y="0"/>
                  </a:moveTo>
                  <a:lnTo>
                    <a:pt x="1806200" y="0"/>
                  </a:lnTo>
                  <a:lnTo>
                    <a:pt x="1806200" y="189204"/>
                  </a:lnTo>
                  <a:lnTo>
                    <a:pt x="0" y="189204"/>
                  </a:lnTo>
                  <a:close/>
                </a:path>
              </a:pathLst>
            </a:custGeom>
            <a:solidFill>
              <a:srgbClr val="1B7046"/>
            </a:solidFill>
          </p:spPr>
          <p:txBody>
            <a:bodyPr/>
            <a:lstStyle/>
            <a:p>
              <a:endParaRPr lang="en-GB"/>
            </a:p>
          </p:txBody>
        </p:sp>
        <p:sp>
          <p:nvSpPr>
            <p:cNvPr id="6" name="TextBox 6"/>
            <p:cNvSpPr txBox="1"/>
            <p:nvPr/>
          </p:nvSpPr>
          <p:spPr>
            <a:xfrm>
              <a:off x="0" y="-47625"/>
              <a:ext cx="812800" cy="860425"/>
            </a:xfrm>
            <a:prstGeom prst="rect">
              <a:avLst/>
            </a:prstGeom>
          </p:spPr>
          <p:txBody>
            <a:bodyPr lIns="50800" tIns="50800" rIns="50800" bIns="50800" rtlCol="0" anchor="ctr"/>
            <a:lstStyle/>
            <a:p>
              <a:pPr algn="ctr">
                <a:lnSpc>
                  <a:spcPts val="3499"/>
                </a:lnSpc>
              </a:pPr>
              <a:endParaRPr/>
            </a:p>
          </p:txBody>
        </p:sp>
      </p:grpSp>
      <p:sp>
        <p:nvSpPr>
          <p:cNvPr id="7" name="TextBox 7"/>
          <p:cNvSpPr txBox="1"/>
          <p:nvPr/>
        </p:nvSpPr>
        <p:spPr>
          <a:xfrm>
            <a:off x="11572013" y="9397924"/>
            <a:ext cx="6715987" cy="537696"/>
          </a:xfrm>
          <a:prstGeom prst="rect">
            <a:avLst/>
          </a:prstGeom>
        </p:spPr>
        <p:txBody>
          <a:bodyPr lIns="0" tIns="0" rIns="0" bIns="0" rtlCol="0" anchor="t">
            <a:spAutoFit/>
          </a:bodyPr>
          <a:lstStyle/>
          <a:p>
            <a:pPr algn="ctr">
              <a:lnSpc>
                <a:spcPts val="4480"/>
              </a:lnSpc>
            </a:pPr>
            <a:r>
              <a:rPr lang="en-US" sz="3200">
                <a:solidFill>
                  <a:srgbClr val="FCFEFF"/>
                </a:solidFill>
                <a:latin typeface="Tahoma"/>
              </a:rPr>
              <a:t>IQM National Inclusion Conference</a:t>
            </a:r>
          </a:p>
        </p:txBody>
      </p:sp>
      <p:sp>
        <p:nvSpPr>
          <p:cNvPr id="15" name="Text Box 2">
            <a:extLst>
              <a:ext uri="{FF2B5EF4-FFF2-40B4-BE49-F238E27FC236}">
                <a16:creationId xmlns:a16="http://schemas.microsoft.com/office/drawing/2014/main" id="{B2C6E243-0FAF-407F-9F3E-F523EDA6899E}"/>
              </a:ext>
            </a:extLst>
          </p:cNvPr>
          <p:cNvSpPr txBox="1">
            <a:spLocks noChangeArrowheads="1"/>
          </p:cNvSpPr>
          <p:nvPr/>
        </p:nvSpPr>
        <p:spPr bwMode="auto">
          <a:xfrm>
            <a:off x="1270843" y="1943100"/>
            <a:ext cx="15645557" cy="762664"/>
          </a:xfrm>
          <a:prstGeom prst="rect">
            <a:avLst/>
          </a:prstGeom>
          <a:solidFill>
            <a:srgbClr val="00B050"/>
          </a:solidFill>
          <a:ln>
            <a:noFill/>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584200" rtl="0" eaLnBrk="1" fontAlgn="auto" latinLnBrk="0" hangingPunct="0">
              <a:lnSpc>
                <a:spcPct val="107000"/>
              </a:lnSpc>
              <a:spcBef>
                <a:spcPct val="0"/>
              </a:spcBef>
              <a:spcAft>
                <a:spcPts val="800"/>
              </a:spcAft>
              <a:buClrTx/>
              <a:buSzTx/>
              <a:buFontTx/>
              <a:buNone/>
              <a:tabLst/>
              <a:defRPr/>
            </a:pPr>
            <a:r>
              <a:rPr kumimoji="0" lang="en-GB" altLang="en-US" sz="3200" b="1" i="0" u="none" strike="noStrike" kern="0" cap="none" spc="0" normalizeH="0" baseline="0" noProof="0" dirty="0">
                <a:ln>
                  <a:noFill/>
                </a:ln>
                <a:effectLst/>
                <a:uLnTx/>
                <a:uFillTx/>
                <a:latin typeface="Tahoma" panose="020B0604030504040204" pitchFamily="34" charset="0"/>
                <a:ea typeface="Tahoma" panose="020B0604030504040204" pitchFamily="34" charset="0"/>
                <a:cs typeface="Tahoma" panose="020B0604030504040204" pitchFamily="34" charset="0"/>
                <a:sym typeface="Helvetica Light"/>
              </a:rPr>
              <a:t>Our Philosophy….</a:t>
            </a:r>
          </a:p>
          <a:p>
            <a:pPr marL="0" marR="0" lvl="0" indent="0" algn="just" defTabSz="584200" rtl="0" eaLnBrk="1" fontAlgn="auto" latinLnBrk="0" hangingPunct="0">
              <a:lnSpc>
                <a:spcPct val="107000"/>
              </a:lnSpc>
              <a:spcBef>
                <a:spcPct val="0"/>
              </a:spcBef>
              <a:spcAft>
                <a:spcPts val="800"/>
              </a:spcAft>
              <a:buClrTx/>
              <a:buSzTx/>
              <a:buFontTx/>
              <a:buNone/>
              <a:tabLst/>
              <a:defRPr/>
            </a:pPr>
            <a:endParaRPr kumimoji="0" lang="en-GB" altLang="en-US" sz="3600" b="1" i="0" u="none" strike="noStrike" kern="0" cap="none" spc="0" normalizeH="0" baseline="0" noProof="0" dirty="0">
              <a:ln>
                <a:noFill/>
              </a:ln>
              <a:solidFill>
                <a:srgbClr val="000000"/>
              </a:solidFill>
              <a:effectLst/>
              <a:uLnTx/>
              <a:uFillTx/>
              <a:latin typeface="Montserrat" panose="020B0604020202020204" charset="0"/>
              <a:cs typeface="Calibri" panose="020F0502020204030204" pitchFamily="34" charset="0"/>
              <a:sym typeface="Helvetica Light"/>
            </a:endParaRPr>
          </a:p>
          <a:p>
            <a:pPr marL="0" marR="0" lvl="0" indent="0" algn="ctr" defTabSz="584200" rtl="0" eaLnBrk="1" fontAlgn="auto" latinLnBrk="0" hangingPunct="0">
              <a:lnSpc>
                <a:spcPct val="107000"/>
              </a:lnSpc>
              <a:spcBef>
                <a:spcPct val="0"/>
              </a:spcBef>
              <a:spcAft>
                <a:spcPts val="800"/>
              </a:spcAft>
              <a:buClrTx/>
              <a:buSzTx/>
              <a:buFontTx/>
              <a:buNone/>
              <a:tabLst/>
              <a:defRPr/>
            </a:pPr>
            <a:r>
              <a:rPr kumimoji="0" lang="en-GB" altLang="en-US" sz="11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sym typeface="Helvetica Light"/>
              </a:rPr>
              <a:t> </a:t>
            </a:r>
          </a:p>
        </p:txBody>
      </p:sp>
      <p:sp>
        <p:nvSpPr>
          <p:cNvPr id="16" name="Text Box 2">
            <a:extLst>
              <a:ext uri="{FF2B5EF4-FFF2-40B4-BE49-F238E27FC236}">
                <a16:creationId xmlns:a16="http://schemas.microsoft.com/office/drawing/2014/main" id="{2D1D5E20-60EB-450F-AB0F-A227C18E36CE}"/>
              </a:ext>
            </a:extLst>
          </p:cNvPr>
          <p:cNvSpPr txBox="1">
            <a:spLocks noChangeArrowheads="1"/>
          </p:cNvSpPr>
          <p:nvPr/>
        </p:nvSpPr>
        <p:spPr bwMode="auto">
          <a:xfrm>
            <a:off x="1269740" y="5283457"/>
            <a:ext cx="15645557" cy="762664"/>
          </a:xfrm>
          <a:prstGeom prst="rect">
            <a:avLst/>
          </a:prstGeom>
          <a:solidFill>
            <a:srgbClr val="00B050"/>
          </a:solidFill>
          <a:ln>
            <a:noFill/>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584200" rtl="0" eaLnBrk="1" fontAlgn="auto" latinLnBrk="0" hangingPunct="0">
              <a:lnSpc>
                <a:spcPct val="107000"/>
              </a:lnSpc>
              <a:spcBef>
                <a:spcPct val="0"/>
              </a:spcBef>
              <a:spcAft>
                <a:spcPts val="800"/>
              </a:spcAft>
              <a:buClrTx/>
              <a:buSzTx/>
              <a:buFontTx/>
              <a:buNone/>
              <a:tabLst/>
              <a:defRPr/>
            </a:pPr>
            <a:r>
              <a:rPr kumimoji="0" lang="en-GB" altLang="en-US" sz="3200" b="1" i="0" u="none" strike="noStrike" kern="0" cap="none" spc="0" normalizeH="0" baseline="0" noProof="0" dirty="0">
                <a:ln>
                  <a:noFill/>
                </a:ln>
                <a:effectLst/>
                <a:uLnTx/>
                <a:uFillTx/>
                <a:latin typeface="Tahoma" panose="020B0604030504040204" pitchFamily="34" charset="0"/>
                <a:ea typeface="Tahoma" panose="020B0604030504040204" pitchFamily="34" charset="0"/>
                <a:cs typeface="Tahoma" panose="020B0604030504040204" pitchFamily="34" charset="0"/>
                <a:sym typeface="Helvetica Light"/>
              </a:rPr>
              <a:t>The Benefits….</a:t>
            </a:r>
          </a:p>
          <a:p>
            <a:pPr marL="0" marR="0" lvl="0" indent="0" algn="just" defTabSz="584200" rtl="0" eaLnBrk="1" fontAlgn="auto" latinLnBrk="0" hangingPunct="0">
              <a:lnSpc>
                <a:spcPct val="107000"/>
              </a:lnSpc>
              <a:spcBef>
                <a:spcPct val="0"/>
              </a:spcBef>
              <a:spcAft>
                <a:spcPts val="800"/>
              </a:spcAft>
              <a:buClrTx/>
              <a:buSzTx/>
              <a:buFontTx/>
              <a:buNone/>
              <a:tabLst/>
              <a:defRPr/>
            </a:pPr>
            <a:endParaRPr kumimoji="0" lang="en-GB" altLang="en-US" sz="3600" b="0" i="0" u="none" strike="noStrike" kern="0" cap="none" spc="0" normalizeH="0" baseline="0" noProof="0" dirty="0">
              <a:ln>
                <a:noFill/>
              </a:ln>
              <a:effectLst/>
              <a:uLnTx/>
              <a:uFillTx/>
              <a:latin typeface="Tahoma" panose="020B0604030504040204" pitchFamily="34" charset="0"/>
              <a:ea typeface="Tahoma" panose="020B0604030504040204" pitchFamily="34" charset="0"/>
              <a:cs typeface="Tahoma" panose="020B0604030504040204" pitchFamily="34" charset="0"/>
              <a:sym typeface="Helvetica Light"/>
            </a:endParaRPr>
          </a:p>
          <a:p>
            <a:pPr marL="0" marR="0" lvl="0" indent="0" algn="ctr" defTabSz="584200" rtl="0" eaLnBrk="1" fontAlgn="auto" latinLnBrk="0" hangingPunct="0">
              <a:lnSpc>
                <a:spcPct val="107000"/>
              </a:lnSpc>
              <a:spcBef>
                <a:spcPct val="0"/>
              </a:spcBef>
              <a:spcAft>
                <a:spcPts val="800"/>
              </a:spcAft>
              <a:buClrTx/>
              <a:buSzTx/>
              <a:buFontTx/>
              <a:buNone/>
              <a:tabLst/>
              <a:defRPr/>
            </a:pPr>
            <a:r>
              <a:rPr kumimoji="0" lang="en-GB" altLang="en-US" sz="11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sym typeface="Helvetica Light"/>
              </a:rPr>
              <a:t> </a:t>
            </a:r>
          </a:p>
        </p:txBody>
      </p:sp>
      <p:grpSp>
        <p:nvGrpSpPr>
          <p:cNvPr id="17" name="Group 16">
            <a:extLst>
              <a:ext uri="{FF2B5EF4-FFF2-40B4-BE49-F238E27FC236}">
                <a16:creationId xmlns:a16="http://schemas.microsoft.com/office/drawing/2014/main" id="{7275B95E-3A50-48C7-9924-2D3410F835A6}"/>
              </a:ext>
            </a:extLst>
          </p:cNvPr>
          <p:cNvGrpSpPr/>
          <p:nvPr/>
        </p:nvGrpSpPr>
        <p:grpSpPr>
          <a:xfrm>
            <a:off x="1270843" y="2685670"/>
            <a:ext cx="3918670" cy="2595609"/>
            <a:chOff x="1299412" y="2686670"/>
            <a:chExt cx="2579140" cy="2595609"/>
          </a:xfrm>
        </p:grpSpPr>
        <p:grpSp>
          <p:nvGrpSpPr>
            <p:cNvPr id="18" name="Group 3">
              <a:extLst>
                <a:ext uri="{FF2B5EF4-FFF2-40B4-BE49-F238E27FC236}">
                  <a16:creationId xmlns:a16="http://schemas.microsoft.com/office/drawing/2014/main" id="{E8AE9795-6C53-4F56-9D0F-4814FABAB99C}"/>
                </a:ext>
              </a:extLst>
            </p:cNvPr>
            <p:cNvGrpSpPr>
              <a:grpSpLocks/>
            </p:cNvGrpSpPr>
            <p:nvPr/>
          </p:nvGrpSpPr>
          <p:grpSpPr bwMode="auto">
            <a:xfrm>
              <a:off x="1299412" y="2686670"/>
              <a:ext cx="2579140" cy="2595609"/>
              <a:chOff x="1327150" y="2228850"/>
              <a:chExt cx="2373806" cy="2043113"/>
            </a:xfrm>
          </p:grpSpPr>
          <p:sp>
            <p:nvSpPr>
              <p:cNvPr id="20" name="Text Box 2">
                <a:extLst>
                  <a:ext uri="{FF2B5EF4-FFF2-40B4-BE49-F238E27FC236}">
                    <a16:creationId xmlns:a16="http://schemas.microsoft.com/office/drawing/2014/main" id="{404B90D6-D3D9-44A4-8F12-4EFF9F245826}"/>
                  </a:ext>
                </a:extLst>
              </p:cNvPr>
              <p:cNvSpPr txBox="1">
                <a:spLocks noChangeArrowheads="1"/>
              </p:cNvSpPr>
              <p:nvPr/>
            </p:nvSpPr>
            <p:spPr bwMode="auto">
              <a:xfrm>
                <a:off x="1327150" y="2228850"/>
                <a:ext cx="2373806" cy="2043113"/>
              </a:xfrm>
              <a:prstGeom prst="rect">
                <a:avLst/>
              </a:prstGeom>
              <a:noFill/>
              <a:ln w="9525">
                <a:solidFill>
                  <a:srgbClr val="000000"/>
                </a:solidFill>
                <a:prstDash val="dashDot"/>
                <a:miter lim="800000"/>
                <a:headEnd/>
                <a:tailEnd/>
              </a:ln>
              <a:extLst>
                <a:ext uri="{909E8E84-426E-40DD-AFC4-6F175D3DCCD1}">
                  <a14:hiddenFill xmlns:a14="http://schemas.microsoft.com/office/drawing/2010/main">
                    <a:solidFill>
                      <a:srgbClr val="FFFFFF"/>
                    </a:solidFill>
                  </a14:hiddenFill>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584200" rtl="0" eaLnBrk="1" fontAlgn="auto" latinLnBrk="0" hangingPunct="0">
                  <a:lnSpc>
                    <a:spcPct val="107000"/>
                  </a:lnSpc>
                  <a:spcBef>
                    <a:spcPct val="0"/>
                  </a:spcBef>
                  <a:spcAft>
                    <a:spcPts val="800"/>
                  </a:spcAft>
                  <a:buClrTx/>
                  <a:buSzTx/>
                  <a:buFontTx/>
                  <a:buNone/>
                  <a:tabLst/>
                  <a:defRPr/>
                </a:pPr>
                <a:r>
                  <a:rPr kumimoji="0" lang="en-GB" altLang="en-US" sz="11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sym typeface="Helvetica Light"/>
                  </a:rPr>
                  <a:t> </a:t>
                </a:r>
              </a:p>
              <a:p>
                <a:pPr marL="0" marR="0" lvl="0" indent="0" algn="ctr" defTabSz="584200" rtl="0" eaLnBrk="1" fontAlgn="auto" latinLnBrk="0" hangingPunct="0">
                  <a:lnSpc>
                    <a:spcPct val="107000"/>
                  </a:lnSpc>
                  <a:spcBef>
                    <a:spcPct val="0"/>
                  </a:spcBef>
                  <a:spcAft>
                    <a:spcPts val="800"/>
                  </a:spcAft>
                  <a:buClrTx/>
                  <a:buSzTx/>
                  <a:buFontTx/>
                  <a:buNone/>
                  <a:tabLst/>
                  <a:defRPr/>
                </a:pPr>
                <a:r>
                  <a:rPr kumimoji="0" lang="en-GB" altLang="en-US" sz="11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sym typeface="Helvetica Light"/>
                  </a:rPr>
                  <a:t> </a:t>
                </a:r>
              </a:p>
              <a:p>
                <a:pPr marL="0" marR="0" lvl="0" indent="0" algn="ctr" defTabSz="584200" rtl="0" eaLnBrk="1" fontAlgn="auto" latinLnBrk="0" hangingPunct="0">
                  <a:lnSpc>
                    <a:spcPct val="107000"/>
                  </a:lnSpc>
                  <a:spcBef>
                    <a:spcPct val="0"/>
                  </a:spcBef>
                  <a:spcAft>
                    <a:spcPts val="800"/>
                  </a:spcAft>
                  <a:buClrTx/>
                  <a:buSzTx/>
                  <a:buFontTx/>
                  <a:buNone/>
                  <a:tabLst/>
                  <a:defRPr/>
                </a:pPr>
                <a:r>
                  <a:rPr kumimoji="0" lang="en-GB" altLang="en-US" sz="11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sym typeface="Helvetica Light"/>
                  </a:rPr>
                  <a:t> </a:t>
                </a:r>
              </a:p>
              <a:p>
                <a:pPr marL="0" marR="0" lvl="0" indent="0" algn="ctr" defTabSz="584200" rtl="0" eaLnBrk="1" fontAlgn="auto" latinLnBrk="0" hangingPunct="0">
                  <a:lnSpc>
                    <a:spcPct val="107000"/>
                  </a:lnSpc>
                  <a:spcBef>
                    <a:spcPct val="0"/>
                  </a:spcBef>
                  <a:spcAft>
                    <a:spcPts val="0"/>
                  </a:spcAft>
                  <a:buClrTx/>
                  <a:buSzTx/>
                  <a:buFontTx/>
                  <a:buNone/>
                  <a:tabLst/>
                  <a:defRPr/>
                </a:pPr>
                <a:endParaRPr kumimoji="0" lang="en-GB" altLang="en-US" sz="1200" b="1" i="0" u="none" strike="noStrike" kern="0" cap="none" spc="0" normalizeH="0" baseline="0" noProof="0" dirty="0">
                  <a:ln>
                    <a:noFill/>
                  </a:ln>
                  <a:solidFill>
                    <a:srgbClr val="0365C0">
                      <a:lumMod val="40000"/>
                      <a:lumOff val="60000"/>
                    </a:srgbClr>
                  </a:solidFill>
                  <a:effectLst/>
                  <a:uLnTx/>
                  <a:uFillTx/>
                  <a:latin typeface="Montserrat" panose="020B0604020202020204" charset="0"/>
                  <a:ea typeface="Calibri" panose="020F0502020204030204" pitchFamily="34" charset="0"/>
                  <a:cs typeface="Times New Roman" panose="02020603050405020304" pitchFamily="18" charset="0"/>
                  <a:sym typeface="Helvetica Light"/>
                </a:endParaRPr>
              </a:p>
              <a:p>
                <a:pPr marL="0" marR="0" lvl="0" indent="0" algn="ctr" defTabSz="584200" rtl="0" eaLnBrk="1" fontAlgn="auto" latinLnBrk="0" hangingPunct="0">
                  <a:lnSpc>
                    <a:spcPct val="107000"/>
                  </a:lnSpc>
                  <a:spcBef>
                    <a:spcPct val="0"/>
                  </a:spcBef>
                  <a:spcAft>
                    <a:spcPts val="0"/>
                  </a:spcAft>
                  <a:buClrTx/>
                  <a:buSzTx/>
                  <a:buFontTx/>
                  <a:buNone/>
                  <a:tabLst/>
                  <a:defRPr/>
                </a:pPr>
                <a:endParaRPr kumimoji="0" lang="en-GB" altLang="en-US" sz="1200" b="1" i="0" u="none" strike="noStrike" kern="0" cap="none" spc="0" normalizeH="0" baseline="0" noProof="0" dirty="0">
                  <a:ln>
                    <a:noFill/>
                  </a:ln>
                  <a:solidFill>
                    <a:srgbClr val="0365C0">
                      <a:lumMod val="40000"/>
                      <a:lumOff val="60000"/>
                    </a:srgbClr>
                  </a:solidFill>
                  <a:effectLst/>
                  <a:uLnTx/>
                  <a:uFillTx/>
                  <a:latin typeface="Montserrat" panose="020B0604020202020204" charset="0"/>
                  <a:ea typeface="Calibri" panose="020F0502020204030204" pitchFamily="34" charset="0"/>
                  <a:cs typeface="Times New Roman" panose="02020603050405020304" pitchFamily="18" charset="0"/>
                  <a:sym typeface="Helvetica Light"/>
                </a:endParaRPr>
              </a:p>
              <a:p>
                <a:pPr marL="0" marR="0" lvl="0" indent="0" algn="ctr" defTabSz="584200" rtl="0" eaLnBrk="1" fontAlgn="auto" latinLnBrk="0" hangingPunct="0">
                  <a:lnSpc>
                    <a:spcPct val="107000"/>
                  </a:lnSpc>
                  <a:spcBef>
                    <a:spcPct val="0"/>
                  </a:spcBef>
                  <a:spcAft>
                    <a:spcPts val="0"/>
                  </a:spcAft>
                  <a:buClrTx/>
                  <a:buSzTx/>
                  <a:buFontTx/>
                  <a:buNone/>
                  <a:tabLst/>
                  <a:defRPr/>
                </a:pPr>
                <a:r>
                  <a:rPr kumimoji="0" lang="en-GB" altLang="en-US" sz="1600" b="1" i="0" u="none" strike="noStrike" kern="0" cap="none" spc="0" normalizeH="0" baseline="0" noProof="0" dirty="0">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sym typeface="Helvetica Light"/>
                  </a:rPr>
                  <a:t>Curricula &amp; Assessment</a:t>
                </a:r>
                <a:endParaRPr kumimoji="0" lang="en-GB" altLang="en-US" sz="1600" b="0" i="0" u="none" strike="noStrike" kern="0" cap="none" spc="0" normalizeH="0" baseline="0" noProof="0" dirty="0">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sym typeface="Helvetica Light"/>
                </a:endParaRPr>
              </a:p>
              <a:p>
                <a:pPr marL="0" marR="0" lvl="0" indent="0" algn="just" defTabSz="584200" rtl="0" eaLnBrk="1" fontAlgn="auto" latinLnBrk="0" hangingPunct="0">
                  <a:lnSpc>
                    <a:spcPct val="107000"/>
                  </a:lnSpc>
                  <a:spcBef>
                    <a:spcPct val="0"/>
                  </a:spcBef>
                  <a:spcAft>
                    <a:spcPts val="800"/>
                  </a:spcAft>
                  <a:buClrTx/>
                  <a:buSzTx/>
                  <a:buFontTx/>
                  <a:buNone/>
                  <a:tabLst/>
                  <a:defRPr/>
                </a:pPr>
                <a:r>
                  <a:rPr kumimoji="0" lang="en-GB" altLang="en-US" sz="1400" b="0" i="0" u="none" strike="noStrike" kern="0" cap="none" spc="0" normalizeH="0" baseline="0" noProof="0" dirty="0">
                    <a:ln>
                      <a:noFill/>
                    </a:ln>
                    <a:effectLst/>
                    <a:uLnTx/>
                    <a:uFillTx/>
                    <a:latin typeface="Tahoma" panose="020B0604030504040204" pitchFamily="34" charset="0"/>
                    <a:ea typeface="Tahoma" panose="020B0604030504040204" pitchFamily="34" charset="0"/>
                    <a:cs typeface="Tahoma" panose="020B0604030504040204" pitchFamily="34" charset="0"/>
                    <a:sym typeface="Helvetica Light"/>
                  </a:rPr>
                  <a:t>….are encountered via our well established ‘learning  approach’ classes</a:t>
                </a:r>
              </a:p>
              <a:p>
                <a:pPr marL="0" marR="0" lvl="0" indent="0" algn="ctr" defTabSz="584200" rtl="0" eaLnBrk="1" fontAlgn="auto" latinLnBrk="0" hangingPunct="0">
                  <a:lnSpc>
                    <a:spcPct val="107000"/>
                  </a:lnSpc>
                  <a:spcBef>
                    <a:spcPct val="0"/>
                  </a:spcBef>
                  <a:spcAft>
                    <a:spcPts val="800"/>
                  </a:spcAft>
                  <a:buClrTx/>
                  <a:buSzTx/>
                  <a:buFontTx/>
                  <a:buNone/>
                  <a:tabLst/>
                  <a:defRPr/>
                </a:pPr>
                <a:endParaRPr kumimoji="0" lang="en-GB" altLang="en-US" sz="11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sym typeface="Helvetica Light"/>
                </a:endParaRPr>
              </a:p>
              <a:p>
                <a:pPr marL="0" marR="0" lvl="0" indent="0" algn="ctr" defTabSz="584200" rtl="0" eaLnBrk="1" fontAlgn="auto" latinLnBrk="0" hangingPunct="0">
                  <a:lnSpc>
                    <a:spcPct val="107000"/>
                  </a:lnSpc>
                  <a:spcBef>
                    <a:spcPct val="0"/>
                  </a:spcBef>
                  <a:spcAft>
                    <a:spcPts val="800"/>
                  </a:spcAft>
                  <a:buClrTx/>
                  <a:buSzTx/>
                  <a:buFontTx/>
                  <a:buNone/>
                  <a:tabLst/>
                  <a:defRPr/>
                </a:pPr>
                <a:r>
                  <a:rPr kumimoji="0" lang="en-GB" altLang="en-US" sz="1400" b="0" i="0" u="none" strike="noStrike" kern="0" cap="none" spc="0" normalizeH="0" baseline="0" noProof="0" dirty="0">
                    <a:ln>
                      <a:noFill/>
                    </a:ln>
                    <a:solidFill>
                      <a:srgbClr val="006699"/>
                    </a:solidFill>
                    <a:effectLst/>
                    <a:uLnTx/>
                    <a:uFillTx/>
                    <a:latin typeface="Calibri" panose="020F0502020204030204" pitchFamily="34" charset="0"/>
                    <a:ea typeface="Calibri" panose="020F0502020204030204" pitchFamily="34" charset="0"/>
                    <a:cs typeface="Times New Roman" panose="02020603050405020304" pitchFamily="18" charset="0"/>
                    <a:sym typeface="Helvetica Light"/>
                  </a:rPr>
                  <a:t> </a:t>
                </a:r>
                <a:endParaRPr kumimoji="0" lang="en-GB" altLang="en-US" sz="11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sym typeface="Helvetica Light"/>
                </a:endParaRPr>
              </a:p>
            </p:txBody>
          </p:sp>
          <p:sp>
            <p:nvSpPr>
              <p:cNvPr id="21" name="Oval 20">
                <a:extLst>
                  <a:ext uri="{FF2B5EF4-FFF2-40B4-BE49-F238E27FC236}">
                    <a16:creationId xmlns:a16="http://schemas.microsoft.com/office/drawing/2014/main" id="{DEA8E14C-1A4E-4FC7-8CC4-8F71EA76ADA2}"/>
                  </a:ext>
                </a:extLst>
              </p:cNvPr>
              <p:cNvSpPr/>
              <p:nvPr/>
            </p:nvSpPr>
            <p:spPr bwMode="auto">
              <a:xfrm>
                <a:off x="2100424" y="2279650"/>
                <a:ext cx="965400" cy="771525"/>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584200" rtl="0" eaLnBrk="1" fontAlgn="auto" latinLnBrk="0" hangingPunct="0">
                  <a:lnSpc>
                    <a:spcPct val="107000"/>
                  </a:lnSpc>
                  <a:spcBef>
                    <a:spcPts val="0"/>
                  </a:spcBef>
                  <a:spcAft>
                    <a:spcPts val="800"/>
                  </a:spcAft>
                  <a:buClrTx/>
                  <a:buSzTx/>
                  <a:buFontTx/>
                  <a:buNone/>
                  <a:tabLst/>
                  <a:defRPr/>
                </a:pPr>
                <a:endParaRPr kumimoji="0" lang="en-GB" sz="1100" b="0" i="0" u="none" strike="noStrike" kern="0" cap="none" spc="0" normalizeH="0" baseline="0" noProof="0">
                  <a:ln>
                    <a:noFill/>
                  </a:ln>
                  <a:solidFill>
                    <a:srgbClr val="FFFFFF"/>
                  </a:solidFill>
                  <a:effectLst/>
                  <a:uLnTx/>
                  <a:uFillTx/>
                  <a:latin typeface="Helvetica Light"/>
                  <a:ea typeface="Calibri" panose="020F0502020204030204" pitchFamily="34" charset="0"/>
                  <a:cs typeface="Times New Roman" panose="02020603050405020304" pitchFamily="18" charset="0"/>
                  <a:sym typeface="Helvetica Light"/>
                </a:endParaRPr>
              </a:p>
            </p:txBody>
          </p:sp>
        </p:grpSp>
        <p:pic>
          <p:nvPicPr>
            <p:cNvPr id="19" name="Picture 18">
              <a:extLst>
                <a:ext uri="{FF2B5EF4-FFF2-40B4-BE49-F238E27FC236}">
                  <a16:creationId xmlns:a16="http://schemas.microsoft.com/office/drawing/2014/main" id="{D1DAD42F-5E07-4E0C-B049-E25909363E4E}"/>
                </a:ext>
              </a:extLst>
            </p:cNvPr>
            <p:cNvPicPr>
              <a:picLocks noChangeAspect="1"/>
            </p:cNvPicPr>
            <p:nvPr/>
          </p:nvPicPr>
          <p:blipFill>
            <a:blip r:embed="rId2"/>
            <a:stretch>
              <a:fillRect/>
            </a:stretch>
          </p:blipFill>
          <p:spPr>
            <a:xfrm>
              <a:off x="2275410" y="2852670"/>
              <a:ext cx="777234" cy="777234"/>
            </a:xfrm>
            <a:prstGeom prst="rect">
              <a:avLst/>
            </a:prstGeom>
          </p:spPr>
        </p:pic>
      </p:grpSp>
      <p:grpSp>
        <p:nvGrpSpPr>
          <p:cNvPr id="22" name="Group 21">
            <a:extLst>
              <a:ext uri="{FF2B5EF4-FFF2-40B4-BE49-F238E27FC236}">
                <a16:creationId xmlns:a16="http://schemas.microsoft.com/office/drawing/2014/main" id="{E5EBF3F5-7415-47EE-A0FB-D3DDC39ADC32}"/>
              </a:ext>
            </a:extLst>
          </p:cNvPr>
          <p:cNvGrpSpPr/>
          <p:nvPr/>
        </p:nvGrpSpPr>
        <p:grpSpPr>
          <a:xfrm>
            <a:off x="5190615" y="2683654"/>
            <a:ext cx="3889834" cy="2597625"/>
            <a:chOff x="3879278" y="2684654"/>
            <a:chExt cx="2560161" cy="2597625"/>
          </a:xfrm>
        </p:grpSpPr>
        <p:grpSp>
          <p:nvGrpSpPr>
            <p:cNvPr id="23" name="Group 4">
              <a:extLst>
                <a:ext uri="{FF2B5EF4-FFF2-40B4-BE49-F238E27FC236}">
                  <a16:creationId xmlns:a16="http://schemas.microsoft.com/office/drawing/2014/main" id="{C934774B-22E5-483E-AB4D-05B0E1BCA9D3}"/>
                </a:ext>
              </a:extLst>
            </p:cNvPr>
            <p:cNvGrpSpPr>
              <a:grpSpLocks/>
            </p:cNvGrpSpPr>
            <p:nvPr/>
          </p:nvGrpSpPr>
          <p:grpSpPr bwMode="auto">
            <a:xfrm>
              <a:off x="3879278" y="2684654"/>
              <a:ext cx="2560161" cy="2597625"/>
              <a:chOff x="3709285" y="2227263"/>
              <a:chExt cx="2357148" cy="2044700"/>
            </a:xfrm>
          </p:grpSpPr>
          <p:sp>
            <p:nvSpPr>
              <p:cNvPr id="25" name="Text Box 2">
                <a:extLst>
                  <a:ext uri="{FF2B5EF4-FFF2-40B4-BE49-F238E27FC236}">
                    <a16:creationId xmlns:a16="http://schemas.microsoft.com/office/drawing/2014/main" id="{95455126-78D4-4C03-9589-BB94D92516EA}"/>
                  </a:ext>
                </a:extLst>
              </p:cNvPr>
              <p:cNvSpPr txBox="1">
                <a:spLocks noChangeArrowheads="1"/>
              </p:cNvSpPr>
              <p:nvPr/>
            </p:nvSpPr>
            <p:spPr bwMode="auto">
              <a:xfrm>
                <a:off x="3709285" y="2227263"/>
                <a:ext cx="2357148" cy="2044700"/>
              </a:xfrm>
              <a:prstGeom prst="rect">
                <a:avLst/>
              </a:prstGeom>
              <a:noFill/>
              <a:ln w="9525">
                <a:solidFill>
                  <a:srgbClr val="000000"/>
                </a:solidFill>
                <a:prstDash val="dashDot"/>
                <a:miter lim="800000"/>
                <a:headEnd/>
                <a:tailEnd/>
              </a:ln>
              <a:extLst>
                <a:ext uri="{909E8E84-426E-40DD-AFC4-6F175D3DCCD1}">
                  <a14:hiddenFill xmlns:a14="http://schemas.microsoft.com/office/drawing/2010/main">
                    <a:solidFill>
                      <a:srgbClr val="FFFFFF"/>
                    </a:solidFill>
                  </a14:hiddenFill>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584200" rtl="0" eaLnBrk="1" fontAlgn="auto" latinLnBrk="0" hangingPunct="0">
                  <a:lnSpc>
                    <a:spcPct val="107000"/>
                  </a:lnSpc>
                  <a:spcBef>
                    <a:spcPct val="0"/>
                  </a:spcBef>
                  <a:spcAft>
                    <a:spcPts val="800"/>
                  </a:spcAft>
                  <a:buClrTx/>
                  <a:buSzTx/>
                  <a:buFontTx/>
                  <a:buNone/>
                  <a:tabLst/>
                  <a:defRPr/>
                </a:pPr>
                <a:r>
                  <a:rPr kumimoji="0" lang="en-GB" altLang="en-US" sz="11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sym typeface="Helvetica Light"/>
                  </a:rPr>
                  <a:t> </a:t>
                </a:r>
              </a:p>
              <a:p>
                <a:pPr marL="0" marR="0" lvl="0" indent="0" algn="ctr" defTabSz="584200" rtl="0" eaLnBrk="1" fontAlgn="auto" latinLnBrk="0" hangingPunct="0">
                  <a:lnSpc>
                    <a:spcPct val="107000"/>
                  </a:lnSpc>
                  <a:spcBef>
                    <a:spcPct val="0"/>
                  </a:spcBef>
                  <a:spcAft>
                    <a:spcPts val="800"/>
                  </a:spcAft>
                  <a:buClrTx/>
                  <a:buSzTx/>
                  <a:buFontTx/>
                  <a:buNone/>
                  <a:tabLst/>
                  <a:defRPr/>
                </a:pPr>
                <a:r>
                  <a:rPr kumimoji="0" lang="en-GB" altLang="en-US" sz="11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sym typeface="Helvetica Light"/>
                  </a:rPr>
                  <a:t> </a:t>
                </a:r>
              </a:p>
              <a:p>
                <a:pPr marL="0" marR="0" lvl="0" indent="0" algn="ctr" defTabSz="584200" rtl="0" eaLnBrk="1" fontAlgn="auto" latinLnBrk="0" hangingPunct="0">
                  <a:lnSpc>
                    <a:spcPct val="107000"/>
                  </a:lnSpc>
                  <a:spcBef>
                    <a:spcPct val="0"/>
                  </a:spcBef>
                  <a:spcAft>
                    <a:spcPts val="800"/>
                  </a:spcAft>
                  <a:buClrTx/>
                  <a:buSzTx/>
                  <a:buFontTx/>
                  <a:buNone/>
                  <a:tabLst/>
                  <a:defRPr/>
                </a:pPr>
                <a:r>
                  <a:rPr kumimoji="0" lang="en-GB" altLang="en-US" sz="11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sym typeface="Helvetica Light"/>
                  </a:rPr>
                  <a:t> </a:t>
                </a:r>
              </a:p>
              <a:p>
                <a:pPr marL="0" marR="0" lvl="0" indent="0" algn="ctr" defTabSz="584200" rtl="0" eaLnBrk="1" fontAlgn="auto" latinLnBrk="0" hangingPunct="0">
                  <a:lnSpc>
                    <a:spcPct val="107000"/>
                  </a:lnSpc>
                  <a:spcBef>
                    <a:spcPct val="0"/>
                  </a:spcBef>
                  <a:spcAft>
                    <a:spcPts val="0"/>
                  </a:spcAft>
                  <a:buClrTx/>
                  <a:buSzTx/>
                  <a:buFontTx/>
                  <a:buNone/>
                  <a:tabLst/>
                  <a:defRPr/>
                </a:pPr>
                <a:endParaRPr kumimoji="0" lang="en-GB" altLang="en-US" sz="1200" b="1" i="0" u="none" strike="noStrike" kern="0" cap="none" spc="0" normalizeH="0" baseline="0" noProof="0" dirty="0">
                  <a:ln>
                    <a:noFill/>
                  </a:ln>
                  <a:solidFill>
                    <a:srgbClr val="0365C0">
                      <a:lumMod val="40000"/>
                      <a:lumOff val="60000"/>
                    </a:srgbClr>
                  </a:solidFill>
                  <a:effectLst/>
                  <a:uLnTx/>
                  <a:uFillTx/>
                  <a:latin typeface="Montserrat" panose="020B0604020202020204" charset="0"/>
                  <a:ea typeface="Calibri" panose="020F0502020204030204" pitchFamily="34" charset="0"/>
                  <a:cs typeface="Times New Roman" panose="02020603050405020304" pitchFamily="18" charset="0"/>
                  <a:sym typeface="Helvetica Light"/>
                </a:endParaRPr>
              </a:p>
              <a:p>
                <a:pPr marL="0" marR="0" lvl="0" indent="0" algn="ctr" defTabSz="584200" rtl="0" eaLnBrk="1" fontAlgn="auto" latinLnBrk="0" hangingPunct="0">
                  <a:lnSpc>
                    <a:spcPct val="107000"/>
                  </a:lnSpc>
                  <a:spcBef>
                    <a:spcPct val="0"/>
                  </a:spcBef>
                  <a:spcAft>
                    <a:spcPts val="0"/>
                  </a:spcAft>
                  <a:buClrTx/>
                  <a:buSzTx/>
                  <a:buFontTx/>
                  <a:buNone/>
                  <a:tabLst/>
                  <a:defRPr/>
                </a:pPr>
                <a:endParaRPr kumimoji="0" lang="en-GB" altLang="en-US" sz="1200" b="1" i="0" u="none" strike="noStrike" kern="0" cap="none" spc="0" normalizeH="0" baseline="0" noProof="0" dirty="0">
                  <a:ln>
                    <a:noFill/>
                  </a:ln>
                  <a:solidFill>
                    <a:srgbClr val="0365C0">
                      <a:lumMod val="40000"/>
                      <a:lumOff val="60000"/>
                    </a:srgbClr>
                  </a:solidFill>
                  <a:effectLst/>
                  <a:uLnTx/>
                  <a:uFillTx/>
                  <a:latin typeface="Tahoma" panose="020B0604030504040204" pitchFamily="34" charset="0"/>
                  <a:ea typeface="Tahoma" panose="020B0604030504040204" pitchFamily="34" charset="0"/>
                  <a:cs typeface="Tahoma" panose="020B0604030504040204" pitchFamily="34" charset="0"/>
                  <a:sym typeface="Helvetica Light"/>
                </a:endParaRPr>
              </a:p>
              <a:p>
                <a:pPr marL="0" marR="0" lvl="0" indent="0" algn="ctr" defTabSz="584200" rtl="0" eaLnBrk="1" fontAlgn="auto" latinLnBrk="0" hangingPunct="0">
                  <a:lnSpc>
                    <a:spcPct val="107000"/>
                  </a:lnSpc>
                  <a:spcBef>
                    <a:spcPct val="0"/>
                  </a:spcBef>
                  <a:spcAft>
                    <a:spcPts val="0"/>
                  </a:spcAft>
                  <a:buClrTx/>
                  <a:buSzTx/>
                  <a:buFontTx/>
                  <a:buNone/>
                  <a:tabLst/>
                  <a:defRPr/>
                </a:pPr>
                <a:r>
                  <a:rPr kumimoji="0" lang="en-GB" altLang="en-US" sz="1600" b="1" i="0" u="none" strike="noStrike" kern="0" cap="none" spc="0" normalizeH="0" baseline="0" noProof="0" dirty="0">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sym typeface="Helvetica Light"/>
                  </a:rPr>
                  <a:t>Meeting Potential</a:t>
                </a:r>
              </a:p>
              <a:p>
                <a:pPr marL="0" marR="0" lvl="0" indent="0" algn="just" defTabSz="584200" rtl="0" eaLnBrk="1" fontAlgn="auto" latinLnBrk="0" hangingPunct="0">
                  <a:lnSpc>
                    <a:spcPct val="107000"/>
                  </a:lnSpc>
                  <a:spcBef>
                    <a:spcPct val="0"/>
                  </a:spcBef>
                  <a:spcAft>
                    <a:spcPts val="0"/>
                  </a:spcAft>
                  <a:buClrTx/>
                  <a:buSzTx/>
                  <a:buFontTx/>
                  <a:buNone/>
                  <a:tabLst/>
                  <a:defRPr/>
                </a:pPr>
                <a:r>
                  <a:rPr kumimoji="0" lang="en-GB" altLang="en-US" sz="1400" b="0" i="0" u="none" strike="noStrike" kern="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Helvetica Light"/>
                  </a:rPr>
                  <a:t>….by setting up environments that best meet pupil’s needs </a:t>
                </a:r>
              </a:p>
              <a:p>
                <a:pPr marL="0" marR="0" lvl="0" indent="0" algn="ctr" defTabSz="584200" rtl="0" eaLnBrk="1" fontAlgn="auto" latinLnBrk="0" hangingPunct="0">
                  <a:lnSpc>
                    <a:spcPct val="107000"/>
                  </a:lnSpc>
                  <a:spcBef>
                    <a:spcPct val="0"/>
                  </a:spcBef>
                  <a:spcAft>
                    <a:spcPts val="800"/>
                  </a:spcAft>
                  <a:buClrTx/>
                  <a:buSzTx/>
                  <a:buFontTx/>
                  <a:buNone/>
                  <a:tabLst/>
                  <a:defRPr/>
                </a:pPr>
                <a:endParaRPr kumimoji="0" lang="en-GB" altLang="en-US" sz="11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sym typeface="Helvetica Light"/>
                </a:endParaRPr>
              </a:p>
              <a:p>
                <a:pPr marL="0" marR="0" lvl="0" indent="0" algn="ctr" defTabSz="584200" rtl="0" eaLnBrk="1" fontAlgn="auto" latinLnBrk="0" hangingPunct="0">
                  <a:lnSpc>
                    <a:spcPct val="107000"/>
                  </a:lnSpc>
                  <a:spcBef>
                    <a:spcPct val="0"/>
                  </a:spcBef>
                  <a:spcAft>
                    <a:spcPts val="800"/>
                  </a:spcAft>
                  <a:buClrTx/>
                  <a:buSzTx/>
                  <a:buFontTx/>
                  <a:buNone/>
                  <a:tabLst/>
                  <a:defRPr/>
                </a:pPr>
                <a:r>
                  <a:rPr kumimoji="0" lang="en-GB" altLang="en-US" sz="1400" b="0" i="0" u="none" strike="noStrike" kern="0" cap="none" spc="0" normalizeH="0" baseline="0" noProof="0" dirty="0">
                    <a:ln>
                      <a:noFill/>
                    </a:ln>
                    <a:solidFill>
                      <a:srgbClr val="006699"/>
                    </a:solidFill>
                    <a:effectLst/>
                    <a:uLnTx/>
                    <a:uFillTx/>
                    <a:latin typeface="Calibri" panose="020F0502020204030204" pitchFamily="34" charset="0"/>
                    <a:ea typeface="Calibri" panose="020F0502020204030204" pitchFamily="34" charset="0"/>
                    <a:cs typeface="Times New Roman" panose="02020603050405020304" pitchFamily="18" charset="0"/>
                    <a:sym typeface="Helvetica Light"/>
                  </a:rPr>
                  <a:t> </a:t>
                </a:r>
                <a:endParaRPr kumimoji="0" lang="en-GB" altLang="en-US" sz="11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sym typeface="Helvetica Light"/>
                </a:endParaRPr>
              </a:p>
            </p:txBody>
          </p:sp>
          <p:sp>
            <p:nvSpPr>
              <p:cNvPr id="26" name="Oval 25">
                <a:extLst>
                  <a:ext uri="{FF2B5EF4-FFF2-40B4-BE49-F238E27FC236}">
                    <a16:creationId xmlns:a16="http://schemas.microsoft.com/office/drawing/2014/main" id="{B3D2AC7B-CD8B-41F0-A32F-62C517676068}"/>
                  </a:ext>
                </a:extLst>
              </p:cNvPr>
              <p:cNvSpPr/>
              <p:nvPr/>
            </p:nvSpPr>
            <p:spPr bwMode="auto">
              <a:xfrm>
                <a:off x="4474882" y="2279650"/>
                <a:ext cx="964143" cy="771525"/>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584200" rtl="0" eaLnBrk="1" fontAlgn="auto" latinLnBrk="0" hangingPunct="0">
                  <a:lnSpc>
                    <a:spcPct val="107000"/>
                  </a:lnSpc>
                  <a:spcBef>
                    <a:spcPts val="0"/>
                  </a:spcBef>
                  <a:spcAft>
                    <a:spcPts val="800"/>
                  </a:spcAft>
                  <a:buClrTx/>
                  <a:buSzTx/>
                  <a:buFontTx/>
                  <a:buNone/>
                  <a:tabLst/>
                  <a:defRPr/>
                </a:pPr>
                <a:endParaRPr kumimoji="0" lang="en-GB" sz="1100" b="0" i="0" u="none" strike="noStrike" kern="0" cap="none" spc="0" normalizeH="0" baseline="0" noProof="0">
                  <a:ln>
                    <a:noFill/>
                  </a:ln>
                  <a:solidFill>
                    <a:srgbClr val="FFFFFF"/>
                  </a:solidFill>
                  <a:effectLst/>
                  <a:uLnTx/>
                  <a:uFillTx/>
                  <a:latin typeface="Helvetica Light"/>
                  <a:ea typeface="Calibri" panose="020F0502020204030204" pitchFamily="34" charset="0"/>
                  <a:cs typeface="Times New Roman" panose="02020603050405020304" pitchFamily="18" charset="0"/>
                  <a:sym typeface="Helvetica Light"/>
                </a:endParaRPr>
              </a:p>
            </p:txBody>
          </p:sp>
        </p:grpSp>
        <p:pic>
          <p:nvPicPr>
            <p:cNvPr id="24" name="Picture 23">
              <a:extLst>
                <a:ext uri="{FF2B5EF4-FFF2-40B4-BE49-F238E27FC236}">
                  <a16:creationId xmlns:a16="http://schemas.microsoft.com/office/drawing/2014/main" id="{3DB306BB-1586-4F19-8626-09B3E7016520}"/>
                </a:ext>
              </a:extLst>
            </p:cNvPr>
            <p:cNvPicPr>
              <a:picLocks noChangeAspect="1"/>
            </p:cNvPicPr>
            <p:nvPr/>
          </p:nvPicPr>
          <p:blipFill>
            <a:blip r:embed="rId3"/>
            <a:stretch>
              <a:fillRect/>
            </a:stretch>
          </p:blipFill>
          <p:spPr>
            <a:xfrm>
              <a:off x="4799406" y="2852670"/>
              <a:ext cx="803048" cy="803048"/>
            </a:xfrm>
            <a:prstGeom prst="rect">
              <a:avLst/>
            </a:prstGeom>
          </p:spPr>
        </p:pic>
      </p:grpSp>
      <p:grpSp>
        <p:nvGrpSpPr>
          <p:cNvPr id="27" name="Group 26">
            <a:extLst>
              <a:ext uri="{FF2B5EF4-FFF2-40B4-BE49-F238E27FC236}">
                <a16:creationId xmlns:a16="http://schemas.microsoft.com/office/drawing/2014/main" id="{0E29E41D-3B9D-4FFD-B1C9-5C1D29A3B5C4}"/>
              </a:ext>
            </a:extLst>
          </p:cNvPr>
          <p:cNvGrpSpPr/>
          <p:nvPr/>
        </p:nvGrpSpPr>
        <p:grpSpPr>
          <a:xfrm>
            <a:off x="9077828" y="2683654"/>
            <a:ext cx="3876727" cy="2597625"/>
            <a:chOff x="6437714" y="2684654"/>
            <a:chExt cx="2551535" cy="2597625"/>
          </a:xfrm>
        </p:grpSpPr>
        <p:grpSp>
          <p:nvGrpSpPr>
            <p:cNvPr id="28" name="Group 5">
              <a:extLst>
                <a:ext uri="{FF2B5EF4-FFF2-40B4-BE49-F238E27FC236}">
                  <a16:creationId xmlns:a16="http://schemas.microsoft.com/office/drawing/2014/main" id="{812267FD-045E-4F70-96A1-3DDACB4F4531}"/>
                </a:ext>
              </a:extLst>
            </p:cNvPr>
            <p:cNvGrpSpPr>
              <a:grpSpLocks/>
            </p:cNvGrpSpPr>
            <p:nvPr/>
          </p:nvGrpSpPr>
          <p:grpSpPr bwMode="auto">
            <a:xfrm>
              <a:off x="6437714" y="2684654"/>
              <a:ext cx="2551535" cy="2597625"/>
              <a:chOff x="6063655" y="2227263"/>
              <a:chExt cx="2348818" cy="2044700"/>
            </a:xfrm>
          </p:grpSpPr>
          <p:sp>
            <p:nvSpPr>
              <p:cNvPr id="30" name="Text Box 2">
                <a:extLst>
                  <a:ext uri="{FF2B5EF4-FFF2-40B4-BE49-F238E27FC236}">
                    <a16:creationId xmlns:a16="http://schemas.microsoft.com/office/drawing/2014/main" id="{6B8E2204-371B-4709-A4DB-4EE64DCDBCF2}"/>
                  </a:ext>
                </a:extLst>
              </p:cNvPr>
              <p:cNvSpPr txBox="1">
                <a:spLocks noChangeArrowheads="1"/>
              </p:cNvSpPr>
              <p:nvPr/>
            </p:nvSpPr>
            <p:spPr bwMode="auto">
              <a:xfrm>
                <a:off x="6063655" y="2227263"/>
                <a:ext cx="2348818" cy="2044700"/>
              </a:xfrm>
              <a:prstGeom prst="rect">
                <a:avLst/>
              </a:prstGeom>
              <a:noFill/>
              <a:ln w="9525">
                <a:solidFill>
                  <a:srgbClr val="000000"/>
                </a:solidFill>
                <a:prstDash val="dashDot"/>
                <a:miter lim="800000"/>
                <a:headEnd/>
                <a:tailEnd/>
              </a:ln>
              <a:extLst>
                <a:ext uri="{909E8E84-426E-40DD-AFC4-6F175D3DCCD1}">
                  <a14:hiddenFill xmlns:a14="http://schemas.microsoft.com/office/drawing/2010/main">
                    <a:solidFill>
                      <a:srgbClr val="FFFFFF"/>
                    </a:solidFill>
                  </a14:hiddenFill>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584200" rtl="0" eaLnBrk="1" fontAlgn="auto" latinLnBrk="0" hangingPunct="0">
                  <a:lnSpc>
                    <a:spcPct val="107000"/>
                  </a:lnSpc>
                  <a:spcBef>
                    <a:spcPct val="0"/>
                  </a:spcBef>
                  <a:spcAft>
                    <a:spcPts val="800"/>
                  </a:spcAft>
                  <a:buClrTx/>
                  <a:buSzTx/>
                  <a:buFontTx/>
                  <a:buNone/>
                  <a:tabLst/>
                  <a:defRPr/>
                </a:pPr>
                <a:r>
                  <a:rPr kumimoji="0" lang="en-GB" altLang="en-US" sz="11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sym typeface="Helvetica Light"/>
                  </a:rPr>
                  <a:t> </a:t>
                </a:r>
              </a:p>
              <a:p>
                <a:pPr marL="0" marR="0" lvl="0" indent="0" algn="ctr" defTabSz="584200" rtl="0" eaLnBrk="1" fontAlgn="auto" latinLnBrk="0" hangingPunct="0">
                  <a:lnSpc>
                    <a:spcPct val="107000"/>
                  </a:lnSpc>
                  <a:spcBef>
                    <a:spcPct val="0"/>
                  </a:spcBef>
                  <a:spcAft>
                    <a:spcPts val="800"/>
                  </a:spcAft>
                  <a:buClrTx/>
                  <a:buSzTx/>
                  <a:buFontTx/>
                  <a:buNone/>
                  <a:tabLst/>
                  <a:defRPr/>
                </a:pPr>
                <a:r>
                  <a:rPr kumimoji="0" lang="en-GB" altLang="en-US" sz="11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sym typeface="Helvetica Light"/>
                  </a:rPr>
                  <a:t> </a:t>
                </a:r>
              </a:p>
              <a:p>
                <a:pPr marL="0" marR="0" lvl="0" indent="0" algn="ctr" defTabSz="584200" rtl="0" eaLnBrk="1" fontAlgn="auto" latinLnBrk="0" hangingPunct="0">
                  <a:lnSpc>
                    <a:spcPct val="107000"/>
                  </a:lnSpc>
                  <a:spcBef>
                    <a:spcPct val="0"/>
                  </a:spcBef>
                  <a:spcAft>
                    <a:spcPts val="800"/>
                  </a:spcAft>
                  <a:buClrTx/>
                  <a:buSzTx/>
                  <a:buFontTx/>
                  <a:buNone/>
                  <a:tabLst/>
                  <a:defRPr/>
                </a:pPr>
                <a:r>
                  <a:rPr kumimoji="0" lang="en-GB" altLang="en-US" sz="11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sym typeface="Helvetica Light"/>
                  </a:rPr>
                  <a:t> </a:t>
                </a:r>
              </a:p>
              <a:p>
                <a:pPr marL="0" marR="0" lvl="0" indent="0" algn="ctr" defTabSz="584200" rtl="0" eaLnBrk="1" fontAlgn="auto" latinLnBrk="0" hangingPunct="0">
                  <a:lnSpc>
                    <a:spcPct val="107000"/>
                  </a:lnSpc>
                  <a:spcBef>
                    <a:spcPct val="0"/>
                  </a:spcBef>
                  <a:spcAft>
                    <a:spcPts val="0"/>
                  </a:spcAft>
                  <a:buClrTx/>
                  <a:buSzTx/>
                  <a:buFontTx/>
                  <a:buNone/>
                  <a:tabLst/>
                  <a:defRPr/>
                </a:pPr>
                <a:endParaRPr kumimoji="0" lang="en-GB" altLang="en-US" sz="1200" b="1" i="0" u="none" strike="noStrike" kern="0" cap="none" spc="0" normalizeH="0" baseline="0" noProof="0" dirty="0">
                  <a:ln>
                    <a:noFill/>
                  </a:ln>
                  <a:solidFill>
                    <a:srgbClr val="0365C0">
                      <a:lumMod val="40000"/>
                      <a:lumOff val="60000"/>
                    </a:srgbClr>
                  </a:solidFill>
                  <a:effectLst/>
                  <a:uLnTx/>
                  <a:uFillTx/>
                  <a:latin typeface="Montserrat" panose="020B0604020202020204" charset="0"/>
                  <a:ea typeface="Calibri" panose="020F0502020204030204" pitchFamily="34" charset="0"/>
                  <a:cs typeface="Times New Roman" panose="02020603050405020304" pitchFamily="18" charset="0"/>
                  <a:sym typeface="Helvetica Light"/>
                </a:endParaRPr>
              </a:p>
              <a:p>
                <a:pPr marL="0" marR="0" lvl="0" indent="0" algn="ctr" defTabSz="584200" rtl="0" eaLnBrk="1" fontAlgn="auto" latinLnBrk="0" hangingPunct="0">
                  <a:lnSpc>
                    <a:spcPct val="107000"/>
                  </a:lnSpc>
                  <a:spcBef>
                    <a:spcPct val="0"/>
                  </a:spcBef>
                  <a:spcAft>
                    <a:spcPts val="0"/>
                  </a:spcAft>
                  <a:buClrTx/>
                  <a:buSzTx/>
                  <a:buFontTx/>
                  <a:buNone/>
                  <a:tabLst/>
                  <a:defRPr/>
                </a:pPr>
                <a:endParaRPr kumimoji="0" lang="en-GB" altLang="en-US" sz="1200" b="1" i="0" u="none" strike="noStrike" kern="0" cap="none" spc="0" normalizeH="0" baseline="0" noProof="0" dirty="0">
                  <a:ln>
                    <a:noFill/>
                  </a:ln>
                  <a:solidFill>
                    <a:srgbClr val="0365C0">
                      <a:lumMod val="40000"/>
                      <a:lumOff val="60000"/>
                    </a:srgbClr>
                  </a:solidFill>
                  <a:effectLst/>
                  <a:uLnTx/>
                  <a:uFillTx/>
                  <a:latin typeface="Montserrat" panose="020B0604020202020204" charset="0"/>
                  <a:ea typeface="Calibri" panose="020F0502020204030204" pitchFamily="34" charset="0"/>
                  <a:cs typeface="Times New Roman" panose="02020603050405020304" pitchFamily="18" charset="0"/>
                  <a:sym typeface="Helvetica Light"/>
                </a:endParaRPr>
              </a:p>
              <a:p>
                <a:pPr marL="0" marR="0" lvl="0" indent="0" algn="ctr" defTabSz="584200" rtl="0" eaLnBrk="1" fontAlgn="auto" latinLnBrk="0" hangingPunct="0">
                  <a:lnSpc>
                    <a:spcPct val="107000"/>
                  </a:lnSpc>
                  <a:spcBef>
                    <a:spcPct val="0"/>
                  </a:spcBef>
                  <a:spcAft>
                    <a:spcPts val="0"/>
                  </a:spcAft>
                  <a:buClrTx/>
                  <a:buSzTx/>
                  <a:buFontTx/>
                  <a:buNone/>
                  <a:tabLst/>
                  <a:defRPr/>
                </a:pPr>
                <a:r>
                  <a:rPr kumimoji="0" lang="en-GB" altLang="en-US" sz="1600" b="1" i="0" u="none" strike="noStrike" kern="0" cap="none" spc="0" normalizeH="0" baseline="0" noProof="0" dirty="0">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sym typeface="Helvetica Light"/>
                  </a:rPr>
                  <a:t>Equity</a:t>
                </a:r>
                <a:endParaRPr kumimoji="0" lang="en-GB" altLang="en-US" sz="1600" b="0" i="0" u="none" strike="noStrike" kern="0" cap="none" spc="0" normalizeH="0" baseline="0" noProof="0" dirty="0">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sym typeface="Helvetica Light"/>
                </a:endParaRPr>
              </a:p>
              <a:p>
                <a:pPr algn="just">
                  <a:lnSpc>
                    <a:spcPct val="107000"/>
                  </a:lnSpc>
                  <a:spcBef>
                    <a:spcPct val="0"/>
                  </a:spcBef>
                  <a:buNone/>
                  <a:defRPr/>
                </a:pPr>
                <a:r>
                  <a:rPr kumimoji="0" lang="en-GB" altLang="en-US" sz="1400" b="0" i="0" u="none" strike="noStrike" kern="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Helvetica Light"/>
                  </a:rPr>
                  <a:t>….is about meeting individual needs, </a:t>
                </a:r>
                <a:r>
                  <a:rPr kumimoji="0" lang="en-GB" altLang="en-US"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not treating everybody in the same way </a:t>
                </a:r>
              </a:p>
              <a:p>
                <a:pPr algn="just">
                  <a:lnSpc>
                    <a:spcPct val="107000"/>
                  </a:lnSpc>
                  <a:spcBef>
                    <a:spcPct val="0"/>
                  </a:spcBef>
                  <a:buNone/>
                  <a:defRPr/>
                </a:pPr>
                <a:r>
                  <a:rPr kumimoji="0" lang="en-GB" altLang="en-US"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t>
                </a:r>
                <a:r>
                  <a:rPr kumimoji="0" lang="en-GB" altLang="en-US" sz="14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Mittler</a:t>
                </a:r>
                <a:r>
                  <a:rPr kumimoji="0" lang="en-GB" altLang="en-US"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2000)</a:t>
                </a:r>
              </a:p>
              <a:p>
                <a:pPr marL="0" marR="0" lvl="0" indent="0" algn="ctr" defTabSz="584200" rtl="0" eaLnBrk="1" fontAlgn="auto" latinLnBrk="0" hangingPunct="0">
                  <a:lnSpc>
                    <a:spcPct val="107000"/>
                  </a:lnSpc>
                  <a:spcBef>
                    <a:spcPct val="0"/>
                  </a:spcBef>
                  <a:spcAft>
                    <a:spcPts val="800"/>
                  </a:spcAft>
                  <a:buClrTx/>
                  <a:buSzTx/>
                  <a:buFontTx/>
                  <a:buNone/>
                  <a:tabLst/>
                  <a:defRPr/>
                </a:pPr>
                <a:endParaRPr kumimoji="0" lang="en-GB" altLang="en-US" sz="11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sym typeface="Helvetica Light"/>
                </a:endParaRPr>
              </a:p>
              <a:p>
                <a:pPr marL="0" marR="0" lvl="0" indent="0" algn="ctr" defTabSz="584200" rtl="0" eaLnBrk="1" fontAlgn="auto" latinLnBrk="0" hangingPunct="0">
                  <a:lnSpc>
                    <a:spcPct val="107000"/>
                  </a:lnSpc>
                  <a:spcBef>
                    <a:spcPct val="0"/>
                  </a:spcBef>
                  <a:spcAft>
                    <a:spcPts val="800"/>
                  </a:spcAft>
                  <a:buClrTx/>
                  <a:buSzTx/>
                  <a:buFontTx/>
                  <a:buNone/>
                  <a:tabLst/>
                  <a:defRPr/>
                </a:pPr>
                <a:r>
                  <a:rPr kumimoji="0" lang="en-GB" altLang="en-US" sz="1400" b="0" i="0" u="none" strike="noStrike" kern="0" cap="none" spc="0" normalizeH="0" baseline="0" noProof="0" dirty="0">
                    <a:ln>
                      <a:noFill/>
                    </a:ln>
                    <a:solidFill>
                      <a:srgbClr val="006699"/>
                    </a:solidFill>
                    <a:effectLst/>
                    <a:uLnTx/>
                    <a:uFillTx/>
                    <a:latin typeface="Calibri" panose="020F0502020204030204" pitchFamily="34" charset="0"/>
                    <a:ea typeface="Calibri" panose="020F0502020204030204" pitchFamily="34" charset="0"/>
                    <a:cs typeface="Times New Roman" panose="02020603050405020304" pitchFamily="18" charset="0"/>
                    <a:sym typeface="Helvetica Light"/>
                  </a:rPr>
                  <a:t> </a:t>
                </a:r>
                <a:endParaRPr kumimoji="0" lang="en-GB" altLang="en-US" sz="11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sym typeface="Helvetica Light"/>
                </a:endParaRPr>
              </a:p>
            </p:txBody>
          </p:sp>
          <p:sp>
            <p:nvSpPr>
              <p:cNvPr id="31" name="Oval 30">
                <a:extLst>
                  <a:ext uri="{FF2B5EF4-FFF2-40B4-BE49-F238E27FC236}">
                    <a16:creationId xmlns:a16="http://schemas.microsoft.com/office/drawing/2014/main" id="{8E3F4492-DD60-4E67-B4F6-852F0985AF50}"/>
                  </a:ext>
                </a:extLst>
              </p:cNvPr>
              <p:cNvSpPr/>
              <p:nvPr/>
            </p:nvSpPr>
            <p:spPr bwMode="auto">
              <a:xfrm>
                <a:off x="6829125" y="2290763"/>
                <a:ext cx="963984" cy="771525"/>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584200" rtl="0" eaLnBrk="1" fontAlgn="auto" latinLnBrk="0" hangingPunct="0">
                  <a:lnSpc>
                    <a:spcPct val="107000"/>
                  </a:lnSpc>
                  <a:spcBef>
                    <a:spcPts val="0"/>
                  </a:spcBef>
                  <a:spcAft>
                    <a:spcPts val="800"/>
                  </a:spcAft>
                  <a:buClrTx/>
                  <a:buSzTx/>
                  <a:buFontTx/>
                  <a:buNone/>
                  <a:tabLst/>
                  <a:defRPr/>
                </a:pPr>
                <a:endParaRPr kumimoji="0" lang="en-GB" sz="1100" b="0" i="0" u="none" strike="noStrike" kern="0" cap="none" spc="0" normalizeH="0" baseline="0" noProof="0">
                  <a:ln>
                    <a:noFill/>
                  </a:ln>
                  <a:solidFill>
                    <a:srgbClr val="FFFFFF"/>
                  </a:solidFill>
                  <a:effectLst/>
                  <a:uLnTx/>
                  <a:uFillTx/>
                  <a:latin typeface="Helvetica Light"/>
                  <a:ea typeface="Calibri" panose="020F0502020204030204" pitchFamily="34" charset="0"/>
                  <a:cs typeface="Times New Roman" panose="02020603050405020304" pitchFamily="18" charset="0"/>
                  <a:sym typeface="Helvetica Light"/>
                </a:endParaRPr>
              </a:p>
            </p:txBody>
          </p:sp>
        </p:grpSp>
        <p:pic>
          <p:nvPicPr>
            <p:cNvPr id="29" name="Picture 28">
              <a:extLst>
                <a:ext uri="{FF2B5EF4-FFF2-40B4-BE49-F238E27FC236}">
                  <a16:creationId xmlns:a16="http://schemas.microsoft.com/office/drawing/2014/main" id="{2C73DF3F-AFC9-4EE7-BD05-CDF653DECB6B}"/>
                </a:ext>
              </a:extLst>
            </p:cNvPr>
            <p:cNvPicPr>
              <a:picLocks noChangeAspect="1"/>
            </p:cNvPicPr>
            <p:nvPr/>
          </p:nvPicPr>
          <p:blipFill>
            <a:blip r:embed="rId4"/>
            <a:stretch>
              <a:fillRect/>
            </a:stretch>
          </p:blipFill>
          <p:spPr>
            <a:xfrm>
              <a:off x="7319018" y="2825518"/>
              <a:ext cx="980160" cy="980160"/>
            </a:xfrm>
            <a:prstGeom prst="rect">
              <a:avLst/>
            </a:prstGeom>
          </p:spPr>
        </p:pic>
      </p:grpSp>
      <p:grpSp>
        <p:nvGrpSpPr>
          <p:cNvPr id="32" name="Group 31">
            <a:extLst>
              <a:ext uri="{FF2B5EF4-FFF2-40B4-BE49-F238E27FC236}">
                <a16:creationId xmlns:a16="http://schemas.microsoft.com/office/drawing/2014/main" id="{8B6C4D36-0EC9-4067-8863-1218806C8E4E}"/>
              </a:ext>
            </a:extLst>
          </p:cNvPr>
          <p:cNvGrpSpPr/>
          <p:nvPr/>
        </p:nvGrpSpPr>
        <p:grpSpPr>
          <a:xfrm>
            <a:off x="12954556" y="2679194"/>
            <a:ext cx="3961844" cy="2597625"/>
            <a:chOff x="8989249" y="2680194"/>
            <a:chExt cx="2608467" cy="2597625"/>
          </a:xfrm>
        </p:grpSpPr>
        <p:grpSp>
          <p:nvGrpSpPr>
            <p:cNvPr id="33" name="Group 6">
              <a:extLst>
                <a:ext uri="{FF2B5EF4-FFF2-40B4-BE49-F238E27FC236}">
                  <a16:creationId xmlns:a16="http://schemas.microsoft.com/office/drawing/2014/main" id="{2968F11C-902F-44DC-85AA-4D6250E4E45C}"/>
                </a:ext>
              </a:extLst>
            </p:cNvPr>
            <p:cNvGrpSpPr>
              <a:grpSpLocks/>
            </p:cNvGrpSpPr>
            <p:nvPr/>
          </p:nvGrpSpPr>
          <p:grpSpPr bwMode="auto">
            <a:xfrm>
              <a:off x="8989249" y="2680194"/>
              <a:ext cx="2608467" cy="2597625"/>
              <a:chOff x="8431909" y="2227263"/>
              <a:chExt cx="2357146" cy="2044700"/>
            </a:xfrm>
          </p:grpSpPr>
          <p:sp>
            <p:nvSpPr>
              <p:cNvPr id="35" name="Text Box 2">
                <a:extLst>
                  <a:ext uri="{FF2B5EF4-FFF2-40B4-BE49-F238E27FC236}">
                    <a16:creationId xmlns:a16="http://schemas.microsoft.com/office/drawing/2014/main" id="{115BAC0C-9F18-46B3-99A5-D16931065041}"/>
                  </a:ext>
                </a:extLst>
              </p:cNvPr>
              <p:cNvSpPr txBox="1">
                <a:spLocks noChangeArrowheads="1"/>
              </p:cNvSpPr>
              <p:nvPr/>
            </p:nvSpPr>
            <p:spPr bwMode="auto">
              <a:xfrm>
                <a:off x="8431909" y="2227263"/>
                <a:ext cx="2357146" cy="2044700"/>
              </a:xfrm>
              <a:prstGeom prst="rect">
                <a:avLst/>
              </a:prstGeom>
              <a:noFill/>
              <a:ln w="9525">
                <a:solidFill>
                  <a:srgbClr val="000000"/>
                </a:solidFill>
                <a:prstDash val="dashDot"/>
                <a:miter lim="800000"/>
                <a:headEnd/>
                <a:tailEnd/>
              </a:ln>
              <a:extLst>
                <a:ext uri="{909E8E84-426E-40DD-AFC4-6F175D3DCCD1}">
                  <a14:hiddenFill xmlns:a14="http://schemas.microsoft.com/office/drawing/2010/main">
                    <a:solidFill>
                      <a:srgbClr val="FFFFFF"/>
                    </a:solidFill>
                  </a14:hiddenFill>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584200" rtl="0" eaLnBrk="1" fontAlgn="auto" latinLnBrk="0" hangingPunct="0">
                  <a:lnSpc>
                    <a:spcPct val="107000"/>
                  </a:lnSpc>
                  <a:spcBef>
                    <a:spcPct val="0"/>
                  </a:spcBef>
                  <a:spcAft>
                    <a:spcPts val="800"/>
                  </a:spcAft>
                  <a:buClrTx/>
                  <a:buSzTx/>
                  <a:buFontTx/>
                  <a:buNone/>
                  <a:tabLst/>
                  <a:defRPr/>
                </a:pPr>
                <a:r>
                  <a:rPr kumimoji="0" lang="en-GB" altLang="en-US" sz="11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sym typeface="Helvetica Light"/>
                  </a:rPr>
                  <a:t> </a:t>
                </a:r>
              </a:p>
              <a:p>
                <a:pPr marL="0" marR="0" lvl="0" indent="0" algn="ctr" defTabSz="584200" rtl="0" eaLnBrk="1" fontAlgn="auto" latinLnBrk="0" hangingPunct="0">
                  <a:lnSpc>
                    <a:spcPct val="107000"/>
                  </a:lnSpc>
                  <a:spcBef>
                    <a:spcPct val="0"/>
                  </a:spcBef>
                  <a:spcAft>
                    <a:spcPts val="800"/>
                  </a:spcAft>
                  <a:buClrTx/>
                  <a:buSzTx/>
                  <a:buFontTx/>
                  <a:buNone/>
                  <a:tabLst/>
                  <a:defRPr/>
                </a:pPr>
                <a:r>
                  <a:rPr kumimoji="0" lang="en-GB" altLang="en-US" sz="11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sym typeface="Helvetica Light"/>
                  </a:rPr>
                  <a:t> </a:t>
                </a:r>
              </a:p>
              <a:p>
                <a:pPr marL="0" marR="0" lvl="0" indent="0" algn="ctr" defTabSz="584200" rtl="0" eaLnBrk="1" fontAlgn="auto" latinLnBrk="0" hangingPunct="0">
                  <a:lnSpc>
                    <a:spcPct val="107000"/>
                  </a:lnSpc>
                  <a:spcBef>
                    <a:spcPct val="0"/>
                  </a:spcBef>
                  <a:spcAft>
                    <a:spcPts val="800"/>
                  </a:spcAft>
                  <a:buClrTx/>
                  <a:buSzTx/>
                  <a:buFontTx/>
                  <a:buNone/>
                  <a:tabLst/>
                  <a:defRPr/>
                </a:pPr>
                <a:r>
                  <a:rPr kumimoji="0" lang="en-GB" altLang="en-US" sz="11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sym typeface="Helvetica Light"/>
                  </a:rPr>
                  <a:t> </a:t>
                </a:r>
              </a:p>
              <a:p>
                <a:pPr marL="0" marR="0" lvl="0" indent="0" algn="ctr" defTabSz="584200" rtl="0" eaLnBrk="1" fontAlgn="auto" latinLnBrk="0" hangingPunct="0">
                  <a:lnSpc>
                    <a:spcPct val="107000"/>
                  </a:lnSpc>
                  <a:spcBef>
                    <a:spcPct val="0"/>
                  </a:spcBef>
                  <a:spcAft>
                    <a:spcPts val="0"/>
                  </a:spcAft>
                  <a:buClrTx/>
                  <a:buSzTx/>
                  <a:buFontTx/>
                  <a:buNone/>
                  <a:tabLst/>
                  <a:defRPr/>
                </a:pPr>
                <a:endParaRPr kumimoji="0" lang="en-GB" altLang="en-US" sz="1200" b="1" i="0" u="none" strike="noStrike" kern="0" cap="none" spc="0" normalizeH="0" baseline="0" noProof="0" dirty="0">
                  <a:ln>
                    <a:noFill/>
                  </a:ln>
                  <a:solidFill>
                    <a:srgbClr val="0365C0">
                      <a:lumMod val="40000"/>
                      <a:lumOff val="60000"/>
                    </a:srgbClr>
                  </a:solidFill>
                  <a:effectLst/>
                  <a:uLnTx/>
                  <a:uFillTx/>
                  <a:latin typeface="Montserrat" panose="020B0604020202020204" charset="0"/>
                  <a:ea typeface="Calibri" panose="020F0502020204030204" pitchFamily="34" charset="0"/>
                  <a:cs typeface="Times New Roman" panose="02020603050405020304" pitchFamily="18" charset="0"/>
                  <a:sym typeface="Helvetica Light"/>
                </a:endParaRPr>
              </a:p>
              <a:p>
                <a:pPr marL="0" marR="0" lvl="0" indent="0" algn="ctr" defTabSz="584200" rtl="0" eaLnBrk="1" fontAlgn="auto" latinLnBrk="0" hangingPunct="0">
                  <a:lnSpc>
                    <a:spcPct val="107000"/>
                  </a:lnSpc>
                  <a:spcBef>
                    <a:spcPct val="0"/>
                  </a:spcBef>
                  <a:spcAft>
                    <a:spcPts val="0"/>
                  </a:spcAft>
                  <a:buClrTx/>
                  <a:buSzTx/>
                  <a:buFontTx/>
                  <a:buNone/>
                  <a:tabLst/>
                  <a:defRPr/>
                </a:pPr>
                <a:endParaRPr kumimoji="0" lang="en-GB" altLang="en-US" sz="1200" b="1" i="0" u="none" strike="noStrike" kern="0" cap="none" spc="0" normalizeH="0" baseline="0" noProof="0" dirty="0">
                  <a:ln>
                    <a:noFill/>
                  </a:ln>
                  <a:solidFill>
                    <a:srgbClr val="0365C0">
                      <a:lumMod val="40000"/>
                      <a:lumOff val="60000"/>
                    </a:srgbClr>
                  </a:solidFill>
                  <a:effectLst/>
                  <a:uLnTx/>
                  <a:uFillTx/>
                  <a:latin typeface="Montserrat" panose="020B0604020202020204" charset="0"/>
                  <a:ea typeface="Calibri" panose="020F0502020204030204" pitchFamily="34" charset="0"/>
                  <a:cs typeface="Times New Roman" panose="02020603050405020304" pitchFamily="18" charset="0"/>
                  <a:sym typeface="Helvetica Light"/>
                </a:endParaRPr>
              </a:p>
              <a:p>
                <a:pPr marL="0" marR="0" lvl="0" indent="0" algn="ctr" defTabSz="584200" rtl="0" eaLnBrk="1" fontAlgn="auto" latinLnBrk="0" hangingPunct="0">
                  <a:lnSpc>
                    <a:spcPct val="107000"/>
                  </a:lnSpc>
                  <a:spcBef>
                    <a:spcPct val="0"/>
                  </a:spcBef>
                  <a:spcAft>
                    <a:spcPts val="0"/>
                  </a:spcAft>
                  <a:buClrTx/>
                  <a:buSzTx/>
                  <a:buFontTx/>
                  <a:buNone/>
                  <a:tabLst/>
                  <a:defRPr/>
                </a:pPr>
                <a:r>
                  <a:rPr kumimoji="0" lang="en-GB" altLang="en-US" sz="1600" b="1" i="0" u="none" strike="noStrike" kern="0" cap="none" spc="0" normalizeH="0" baseline="0" noProof="0" dirty="0">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sym typeface="Helvetica Light"/>
                  </a:rPr>
                  <a:t>The Big Picture</a:t>
                </a:r>
              </a:p>
              <a:p>
                <a:pPr algn="just">
                  <a:lnSpc>
                    <a:spcPct val="107000"/>
                  </a:lnSpc>
                  <a:spcBef>
                    <a:spcPct val="0"/>
                  </a:spcBef>
                  <a:buNone/>
                  <a:defRPr/>
                </a:pPr>
                <a:r>
                  <a:rPr kumimoji="0" lang="en-GB" altLang="en-US"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Each learning approach is overseen by a strategic SLT team, a learning approach lead, a specialist team of curriculum leaders, a detailed development plan and SEF, ‘non-negotiables’</a:t>
                </a:r>
              </a:p>
              <a:p>
                <a:pPr marL="0" marR="0" lvl="0" indent="0" algn="ctr" defTabSz="584200" rtl="0" eaLnBrk="1" fontAlgn="auto" latinLnBrk="0" hangingPunct="0">
                  <a:lnSpc>
                    <a:spcPct val="107000"/>
                  </a:lnSpc>
                  <a:spcBef>
                    <a:spcPct val="0"/>
                  </a:spcBef>
                  <a:spcAft>
                    <a:spcPts val="0"/>
                  </a:spcAft>
                  <a:buClrTx/>
                  <a:buSzTx/>
                  <a:buFontTx/>
                  <a:buNone/>
                  <a:tabLst/>
                  <a:defRPr/>
                </a:pPr>
                <a:endParaRPr kumimoji="0" lang="en-GB" altLang="en-US" sz="1100" b="0" i="0" u="none" strike="noStrike" kern="0" cap="none" spc="0" normalizeH="0" baseline="0" noProof="0" dirty="0">
                  <a:ln>
                    <a:noFill/>
                  </a:ln>
                  <a:solidFill>
                    <a:srgbClr val="0365C0">
                      <a:lumMod val="40000"/>
                      <a:lumOff val="60000"/>
                    </a:srgbClr>
                  </a:solidFill>
                  <a:effectLst/>
                  <a:uLnTx/>
                  <a:uFillTx/>
                  <a:latin typeface="Montserrat" panose="00000500000000000000" pitchFamily="2" charset="0"/>
                  <a:ea typeface="Calibri" panose="020F0502020204030204" pitchFamily="34" charset="0"/>
                  <a:cs typeface="Times New Roman" panose="02020603050405020304" pitchFamily="18" charset="0"/>
                  <a:sym typeface="Helvetica Light"/>
                </a:endParaRPr>
              </a:p>
              <a:p>
                <a:pPr marL="0" marR="0" lvl="0" indent="0" algn="ctr" defTabSz="584200" rtl="0" eaLnBrk="1" fontAlgn="auto" latinLnBrk="0" hangingPunct="0">
                  <a:lnSpc>
                    <a:spcPct val="107000"/>
                  </a:lnSpc>
                  <a:spcBef>
                    <a:spcPct val="0"/>
                  </a:spcBef>
                  <a:spcAft>
                    <a:spcPts val="0"/>
                  </a:spcAft>
                  <a:buClrTx/>
                  <a:buSzTx/>
                  <a:buFontTx/>
                  <a:buNone/>
                  <a:tabLst/>
                  <a:defRPr/>
                </a:pPr>
                <a:endParaRPr kumimoji="0" lang="en-GB" altLang="en-US" sz="11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sym typeface="Helvetica Light"/>
                </a:endParaRPr>
              </a:p>
              <a:p>
                <a:pPr marL="0" marR="0" lvl="0" indent="0" algn="ctr" defTabSz="584200" rtl="0" eaLnBrk="1" fontAlgn="auto" latinLnBrk="0" hangingPunct="0">
                  <a:lnSpc>
                    <a:spcPct val="107000"/>
                  </a:lnSpc>
                  <a:spcBef>
                    <a:spcPct val="0"/>
                  </a:spcBef>
                  <a:spcAft>
                    <a:spcPts val="800"/>
                  </a:spcAft>
                  <a:buClrTx/>
                  <a:buSzTx/>
                  <a:buFontTx/>
                  <a:buNone/>
                  <a:tabLst/>
                  <a:defRPr/>
                </a:pPr>
                <a:r>
                  <a:rPr kumimoji="0" lang="en-GB" altLang="en-US" sz="1200" b="0" i="0" u="none" strike="noStrike" kern="0" cap="none" spc="0" normalizeH="0" baseline="0" noProof="0" dirty="0">
                    <a:ln>
                      <a:noFill/>
                    </a:ln>
                    <a:solidFill>
                      <a:srgbClr val="006699"/>
                    </a:solidFill>
                    <a:effectLst/>
                    <a:uLnTx/>
                    <a:uFillTx/>
                    <a:latin typeface="Calibri" panose="020F0502020204030204" pitchFamily="34" charset="0"/>
                    <a:ea typeface="Calibri" panose="020F0502020204030204" pitchFamily="34" charset="0"/>
                    <a:cs typeface="Times New Roman" panose="02020603050405020304" pitchFamily="18" charset="0"/>
                    <a:sym typeface="Helvetica Light"/>
                  </a:rPr>
                  <a:t> </a:t>
                </a:r>
                <a:endParaRPr kumimoji="0" lang="en-GB" altLang="en-US" sz="11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sym typeface="Helvetica Light"/>
                </a:endParaRPr>
              </a:p>
              <a:p>
                <a:pPr marL="0" marR="0" lvl="0" indent="0" algn="ctr" defTabSz="584200" rtl="0" eaLnBrk="1" fontAlgn="auto" latinLnBrk="0" hangingPunct="0">
                  <a:lnSpc>
                    <a:spcPct val="107000"/>
                  </a:lnSpc>
                  <a:spcBef>
                    <a:spcPct val="0"/>
                  </a:spcBef>
                  <a:spcAft>
                    <a:spcPts val="800"/>
                  </a:spcAft>
                  <a:buClrTx/>
                  <a:buSzTx/>
                  <a:buFontTx/>
                  <a:buNone/>
                  <a:tabLst/>
                  <a:defRPr/>
                </a:pPr>
                <a:endParaRPr kumimoji="0" lang="en-GB" altLang="en-US" sz="11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sym typeface="Helvetica Light"/>
                </a:endParaRPr>
              </a:p>
              <a:p>
                <a:pPr marL="0" marR="0" lvl="0" indent="0" algn="ctr" defTabSz="584200" rtl="0" eaLnBrk="1" fontAlgn="auto" latinLnBrk="0" hangingPunct="0">
                  <a:lnSpc>
                    <a:spcPct val="107000"/>
                  </a:lnSpc>
                  <a:spcBef>
                    <a:spcPct val="0"/>
                  </a:spcBef>
                  <a:spcAft>
                    <a:spcPts val="800"/>
                  </a:spcAft>
                  <a:buClrTx/>
                  <a:buSzTx/>
                  <a:buFontTx/>
                  <a:buNone/>
                  <a:tabLst/>
                  <a:defRPr/>
                </a:pPr>
                <a:r>
                  <a:rPr kumimoji="0" lang="en-GB" altLang="en-US" sz="1400" b="0" i="0" u="none" strike="noStrike" kern="0" cap="none" spc="0" normalizeH="0" baseline="0" noProof="0" dirty="0">
                    <a:ln>
                      <a:noFill/>
                    </a:ln>
                    <a:solidFill>
                      <a:srgbClr val="006699"/>
                    </a:solidFill>
                    <a:effectLst/>
                    <a:uLnTx/>
                    <a:uFillTx/>
                    <a:latin typeface="Calibri" panose="020F0502020204030204" pitchFamily="34" charset="0"/>
                    <a:ea typeface="Calibri" panose="020F0502020204030204" pitchFamily="34" charset="0"/>
                    <a:cs typeface="Times New Roman" panose="02020603050405020304" pitchFamily="18" charset="0"/>
                    <a:sym typeface="Helvetica Light"/>
                  </a:rPr>
                  <a:t> </a:t>
                </a:r>
                <a:endParaRPr kumimoji="0" lang="en-GB" altLang="en-US" sz="11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sym typeface="Helvetica Light"/>
                </a:endParaRPr>
              </a:p>
            </p:txBody>
          </p:sp>
          <p:sp>
            <p:nvSpPr>
              <p:cNvPr id="36" name="Oval 35">
                <a:extLst>
                  <a:ext uri="{FF2B5EF4-FFF2-40B4-BE49-F238E27FC236}">
                    <a16:creationId xmlns:a16="http://schemas.microsoft.com/office/drawing/2014/main" id="{EEAC7C70-61B5-401F-BC92-295254748C0D}"/>
                  </a:ext>
                </a:extLst>
              </p:cNvPr>
              <p:cNvSpPr/>
              <p:nvPr/>
            </p:nvSpPr>
            <p:spPr bwMode="auto">
              <a:xfrm>
                <a:off x="9125645" y="2290763"/>
                <a:ext cx="964996" cy="771525"/>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584200" rtl="0" eaLnBrk="1" fontAlgn="auto" latinLnBrk="0" hangingPunct="0">
                  <a:lnSpc>
                    <a:spcPct val="107000"/>
                  </a:lnSpc>
                  <a:spcBef>
                    <a:spcPts val="0"/>
                  </a:spcBef>
                  <a:spcAft>
                    <a:spcPts val="800"/>
                  </a:spcAft>
                  <a:buClrTx/>
                  <a:buSzTx/>
                  <a:buFontTx/>
                  <a:buNone/>
                  <a:tabLst/>
                  <a:defRPr/>
                </a:pPr>
                <a:endParaRPr kumimoji="0" lang="en-GB" sz="1100" b="0" i="0" u="none" strike="noStrike" kern="0" cap="none" spc="0" normalizeH="0" baseline="0" noProof="0">
                  <a:ln>
                    <a:noFill/>
                  </a:ln>
                  <a:solidFill>
                    <a:srgbClr val="FFFFFF"/>
                  </a:solidFill>
                  <a:effectLst/>
                  <a:uLnTx/>
                  <a:uFillTx/>
                  <a:latin typeface="Helvetica Light"/>
                  <a:ea typeface="Calibri" panose="020F0502020204030204" pitchFamily="34" charset="0"/>
                  <a:cs typeface="Times New Roman" panose="02020603050405020304" pitchFamily="18" charset="0"/>
                  <a:sym typeface="Helvetica Light"/>
                </a:endParaRPr>
              </a:p>
            </p:txBody>
          </p:sp>
        </p:grpSp>
        <p:pic>
          <p:nvPicPr>
            <p:cNvPr id="34" name="Picture 33">
              <a:extLst>
                <a:ext uri="{FF2B5EF4-FFF2-40B4-BE49-F238E27FC236}">
                  <a16:creationId xmlns:a16="http://schemas.microsoft.com/office/drawing/2014/main" id="{D4686D88-652C-4864-B654-3990575561EB}"/>
                </a:ext>
              </a:extLst>
            </p:cNvPr>
            <p:cNvPicPr>
              <a:picLocks noChangeAspect="1"/>
            </p:cNvPicPr>
            <p:nvPr/>
          </p:nvPicPr>
          <p:blipFill>
            <a:blip r:embed="rId5"/>
            <a:stretch>
              <a:fillRect/>
            </a:stretch>
          </p:blipFill>
          <p:spPr>
            <a:xfrm>
              <a:off x="9923698" y="2896602"/>
              <a:ext cx="734391" cy="734391"/>
            </a:xfrm>
            <a:prstGeom prst="rect">
              <a:avLst/>
            </a:prstGeom>
          </p:spPr>
        </p:pic>
      </p:grpSp>
      <p:grpSp>
        <p:nvGrpSpPr>
          <p:cNvPr id="37" name="Group 36">
            <a:extLst>
              <a:ext uri="{FF2B5EF4-FFF2-40B4-BE49-F238E27FC236}">
                <a16:creationId xmlns:a16="http://schemas.microsoft.com/office/drawing/2014/main" id="{D4795F26-BDA1-4449-9F2C-458A0EC1F6A1}"/>
              </a:ext>
            </a:extLst>
          </p:cNvPr>
          <p:cNvGrpSpPr/>
          <p:nvPr/>
        </p:nvGrpSpPr>
        <p:grpSpPr>
          <a:xfrm>
            <a:off x="1269741" y="6037071"/>
            <a:ext cx="3126409" cy="2595609"/>
            <a:chOff x="1315473" y="6021707"/>
            <a:chExt cx="2051929" cy="2595609"/>
          </a:xfrm>
        </p:grpSpPr>
        <p:grpSp>
          <p:nvGrpSpPr>
            <p:cNvPr id="38" name="Group 3">
              <a:extLst>
                <a:ext uri="{FF2B5EF4-FFF2-40B4-BE49-F238E27FC236}">
                  <a16:creationId xmlns:a16="http://schemas.microsoft.com/office/drawing/2014/main" id="{B2012494-1415-4C7A-91E0-C0AE189A47D0}"/>
                </a:ext>
              </a:extLst>
            </p:cNvPr>
            <p:cNvGrpSpPr>
              <a:grpSpLocks/>
            </p:cNvGrpSpPr>
            <p:nvPr/>
          </p:nvGrpSpPr>
          <p:grpSpPr bwMode="auto">
            <a:xfrm>
              <a:off x="1315473" y="6021707"/>
              <a:ext cx="2051929" cy="2595609"/>
              <a:chOff x="1327150" y="2228850"/>
              <a:chExt cx="2373806" cy="2043113"/>
            </a:xfrm>
          </p:grpSpPr>
          <p:sp>
            <p:nvSpPr>
              <p:cNvPr id="40" name="Text Box 2">
                <a:extLst>
                  <a:ext uri="{FF2B5EF4-FFF2-40B4-BE49-F238E27FC236}">
                    <a16:creationId xmlns:a16="http://schemas.microsoft.com/office/drawing/2014/main" id="{FE58D408-57D2-4588-962C-723279EF2D84}"/>
                  </a:ext>
                </a:extLst>
              </p:cNvPr>
              <p:cNvSpPr txBox="1">
                <a:spLocks noChangeArrowheads="1"/>
              </p:cNvSpPr>
              <p:nvPr/>
            </p:nvSpPr>
            <p:spPr bwMode="auto">
              <a:xfrm>
                <a:off x="1327150" y="2228850"/>
                <a:ext cx="2373806" cy="2043113"/>
              </a:xfrm>
              <a:prstGeom prst="rect">
                <a:avLst/>
              </a:prstGeom>
              <a:noFill/>
              <a:ln w="9525">
                <a:solidFill>
                  <a:srgbClr val="000000"/>
                </a:solidFill>
                <a:prstDash val="dashDot"/>
                <a:miter lim="800000"/>
                <a:headEnd/>
                <a:tailEnd/>
              </a:ln>
              <a:extLst>
                <a:ext uri="{909E8E84-426E-40DD-AFC4-6F175D3DCCD1}">
                  <a14:hiddenFill xmlns:a14="http://schemas.microsoft.com/office/drawing/2010/main">
                    <a:solidFill>
                      <a:srgbClr val="FFFFFF"/>
                    </a:solidFill>
                  </a14:hiddenFill>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584200" rtl="0" eaLnBrk="1" fontAlgn="auto" latinLnBrk="0" hangingPunct="0">
                  <a:lnSpc>
                    <a:spcPct val="107000"/>
                  </a:lnSpc>
                  <a:spcBef>
                    <a:spcPct val="0"/>
                  </a:spcBef>
                  <a:spcAft>
                    <a:spcPts val="800"/>
                  </a:spcAft>
                  <a:buClrTx/>
                  <a:buSzTx/>
                  <a:buFontTx/>
                  <a:buNone/>
                  <a:tabLst/>
                  <a:defRPr/>
                </a:pPr>
                <a:r>
                  <a:rPr kumimoji="0" lang="en-GB" altLang="en-US" sz="11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sym typeface="Helvetica Light"/>
                  </a:rPr>
                  <a:t> </a:t>
                </a:r>
              </a:p>
              <a:p>
                <a:pPr marL="0" marR="0" lvl="0" indent="0" algn="ctr" defTabSz="584200" rtl="0" eaLnBrk="1" fontAlgn="auto" latinLnBrk="0" hangingPunct="0">
                  <a:lnSpc>
                    <a:spcPct val="107000"/>
                  </a:lnSpc>
                  <a:spcBef>
                    <a:spcPct val="0"/>
                  </a:spcBef>
                  <a:spcAft>
                    <a:spcPts val="800"/>
                  </a:spcAft>
                  <a:buClrTx/>
                  <a:buSzTx/>
                  <a:buFontTx/>
                  <a:buNone/>
                  <a:tabLst/>
                  <a:defRPr/>
                </a:pPr>
                <a:r>
                  <a:rPr kumimoji="0" lang="en-GB" altLang="en-US" sz="11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sym typeface="Helvetica Light"/>
                  </a:rPr>
                  <a:t> </a:t>
                </a:r>
              </a:p>
              <a:p>
                <a:pPr marL="0" marR="0" lvl="0" indent="0" algn="ctr" defTabSz="584200" rtl="0" eaLnBrk="1" fontAlgn="auto" latinLnBrk="0" hangingPunct="0">
                  <a:lnSpc>
                    <a:spcPct val="107000"/>
                  </a:lnSpc>
                  <a:spcBef>
                    <a:spcPct val="0"/>
                  </a:spcBef>
                  <a:spcAft>
                    <a:spcPts val="800"/>
                  </a:spcAft>
                  <a:buClrTx/>
                  <a:buSzTx/>
                  <a:buFontTx/>
                  <a:buNone/>
                  <a:tabLst/>
                  <a:defRPr/>
                </a:pPr>
                <a:r>
                  <a:rPr kumimoji="0" lang="en-GB" altLang="en-US" sz="11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sym typeface="Helvetica Light"/>
                  </a:rPr>
                  <a:t> </a:t>
                </a:r>
              </a:p>
              <a:p>
                <a:pPr marL="0" marR="0" lvl="0" indent="0" algn="ctr" defTabSz="584200" rtl="0" eaLnBrk="1" fontAlgn="auto" latinLnBrk="0" hangingPunct="0">
                  <a:lnSpc>
                    <a:spcPct val="107000"/>
                  </a:lnSpc>
                  <a:spcBef>
                    <a:spcPct val="0"/>
                  </a:spcBef>
                  <a:spcAft>
                    <a:spcPts val="0"/>
                  </a:spcAft>
                  <a:buClrTx/>
                  <a:buSzTx/>
                  <a:buFontTx/>
                  <a:buNone/>
                  <a:tabLst/>
                  <a:defRPr/>
                </a:pPr>
                <a:endParaRPr kumimoji="0" lang="en-GB" altLang="en-US" sz="1200" b="1" i="0" u="none" strike="noStrike" kern="0" cap="none" spc="0" normalizeH="0" baseline="0" noProof="0" dirty="0">
                  <a:ln>
                    <a:noFill/>
                  </a:ln>
                  <a:solidFill>
                    <a:srgbClr val="0365C0">
                      <a:lumMod val="40000"/>
                      <a:lumOff val="60000"/>
                    </a:srgbClr>
                  </a:solidFill>
                  <a:effectLst/>
                  <a:uLnTx/>
                  <a:uFillTx/>
                  <a:latin typeface="Montserrat" panose="020B0604020202020204" charset="0"/>
                  <a:ea typeface="Calibri" panose="020F0502020204030204" pitchFamily="34" charset="0"/>
                  <a:cs typeface="Times New Roman" panose="02020603050405020304" pitchFamily="18" charset="0"/>
                  <a:sym typeface="Helvetica Light"/>
                </a:endParaRPr>
              </a:p>
              <a:p>
                <a:pPr marL="0" marR="0" lvl="0" indent="0" algn="ctr" defTabSz="584200" rtl="0" eaLnBrk="1" fontAlgn="auto" latinLnBrk="0" hangingPunct="0">
                  <a:lnSpc>
                    <a:spcPct val="107000"/>
                  </a:lnSpc>
                  <a:spcBef>
                    <a:spcPct val="0"/>
                  </a:spcBef>
                  <a:spcAft>
                    <a:spcPts val="0"/>
                  </a:spcAft>
                  <a:buClrTx/>
                  <a:buSzTx/>
                  <a:buFontTx/>
                  <a:buNone/>
                  <a:tabLst/>
                  <a:defRPr/>
                </a:pPr>
                <a:endParaRPr kumimoji="0" lang="en-GB" altLang="en-US" sz="1200" b="1" i="0" u="none" strike="noStrike" kern="0" cap="none" spc="0" normalizeH="0" baseline="0" noProof="0" dirty="0">
                  <a:ln>
                    <a:noFill/>
                  </a:ln>
                  <a:solidFill>
                    <a:srgbClr val="0365C0">
                      <a:lumMod val="40000"/>
                      <a:lumOff val="60000"/>
                    </a:srgbClr>
                  </a:solidFill>
                  <a:effectLst/>
                  <a:uLnTx/>
                  <a:uFillTx/>
                  <a:latin typeface="Montserrat" panose="020B0604020202020204" charset="0"/>
                  <a:ea typeface="Calibri" panose="020F0502020204030204" pitchFamily="34" charset="0"/>
                  <a:cs typeface="Times New Roman" panose="02020603050405020304" pitchFamily="18" charset="0"/>
                  <a:sym typeface="Helvetica Light"/>
                </a:endParaRPr>
              </a:p>
              <a:p>
                <a:pPr marL="0" marR="0" lvl="0" indent="0" algn="ctr" defTabSz="584200" rtl="0" eaLnBrk="1" fontAlgn="auto" latinLnBrk="0" hangingPunct="0">
                  <a:lnSpc>
                    <a:spcPct val="107000"/>
                  </a:lnSpc>
                  <a:spcBef>
                    <a:spcPct val="0"/>
                  </a:spcBef>
                  <a:spcAft>
                    <a:spcPts val="0"/>
                  </a:spcAft>
                  <a:buClrTx/>
                  <a:buSzTx/>
                  <a:buFontTx/>
                  <a:buNone/>
                  <a:tabLst/>
                  <a:defRPr/>
                </a:pPr>
                <a:r>
                  <a:rPr kumimoji="0" lang="en-GB" altLang="en-US" sz="1600" b="1" i="0" u="none" strike="noStrike" kern="0" cap="none" spc="0" normalizeH="0" baseline="0" noProof="0" dirty="0">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sym typeface="Helvetica Light"/>
                  </a:rPr>
                  <a:t>Specificity</a:t>
                </a:r>
                <a:endParaRPr lang="en-GB" altLang="en-US" sz="1600" dirty="0">
                  <a:solidFill>
                    <a:srgbClr val="00B050"/>
                  </a:solidFill>
                  <a:latin typeface="Tahoma" panose="020B0604030504040204" pitchFamily="34" charset="0"/>
                  <a:ea typeface="Tahoma" panose="020B0604030504040204" pitchFamily="34" charset="0"/>
                  <a:cs typeface="Tahoma" panose="020B0604030504040204" pitchFamily="34" charset="0"/>
                </a:endParaRPr>
              </a:p>
              <a:p>
                <a:pPr marL="0" marR="0" lvl="0" indent="0" algn="just" defTabSz="584200" rtl="0" eaLnBrk="1" fontAlgn="auto" latinLnBrk="0" hangingPunct="0">
                  <a:lnSpc>
                    <a:spcPct val="107000"/>
                  </a:lnSpc>
                  <a:spcBef>
                    <a:spcPct val="0"/>
                  </a:spcBef>
                  <a:spcAft>
                    <a:spcPts val="0"/>
                  </a:spcAft>
                  <a:buClrTx/>
                  <a:buSzTx/>
                  <a:buFontTx/>
                  <a:buNone/>
                  <a:tabLst/>
                  <a:defRPr/>
                </a:pPr>
                <a:r>
                  <a:rPr kumimoji="0" lang="en-GB" altLang="en-US"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Class groups equipped and organised to meet specific needs / preferred learning approach</a:t>
                </a:r>
                <a:endParaRPr kumimoji="0" lang="en-US" altLang="en-US"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ctr" defTabSz="584200" rtl="0" eaLnBrk="1" fontAlgn="auto" latinLnBrk="0" hangingPunct="0">
                  <a:lnSpc>
                    <a:spcPct val="107000"/>
                  </a:lnSpc>
                  <a:spcBef>
                    <a:spcPct val="0"/>
                  </a:spcBef>
                  <a:spcAft>
                    <a:spcPts val="800"/>
                  </a:spcAft>
                  <a:buClrTx/>
                  <a:buSzTx/>
                  <a:buFontTx/>
                  <a:buNone/>
                  <a:tabLst/>
                  <a:defRPr/>
                </a:pPr>
                <a:endParaRPr kumimoji="0" lang="en-GB" altLang="en-US" sz="11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sym typeface="Helvetica Light"/>
                </a:endParaRPr>
              </a:p>
              <a:p>
                <a:pPr marL="0" marR="0" lvl="0" indent="0" algn="ctr" defTabSz="584200" rtl="0" eaLnBrk="1" fontAlgn="auto" latinLnBrk="0" hangingPunct="0">
                  <a:lnSpc>
                    <a:spcPct val="107000"/>
                  </a:lnSpc>
                  <a:spcBef>
                    <a:spcPct val="0"/>
                  </a:spcBef>
                  <a:spcAft>
                    <a:spcPts val="800"/>
                  </a:spcAft>
                  <a:buClrTx/>
                  <a:buSzTx/>
                  <a:buFontTx/>
                  <a:buNone/>
                  <a:tabLst/>
                  <a:defRPr/>
                </a:pPr>
                <a:r>
                  <a:rPr kumimoji="0" lang="en-GB" altLang="en-US" sz="1400" b="0" i="0" u="none" strike="noStrike" kern="0" cap="none" spc="0" normalizeH="0" baseline="0" noProof="0" dirty="0">
                    <a:ln>
                      <a:noFill/>
                    </a:ln>
                    <a:solidFill>
                      <a:srgbClr val="006699"/>
                    </a:solidFill>
                    <a:effectLst/>
                    <a:uLnTx/>
                    <a:uFillTx/>
                    <a:latin typeface="Calibri" panose="020F0502020204030204" pitchFamily="34" charset="0"/>
                    <a:ea typeface="Calibri" panose="020F0502020204030204" pitchFamily="34" charset="0"/>
                    <a:cs typeface="Times New Roman" panose="02020603050405020304" pitchFamily="18" charset="0"/>
                    <a:sym typeface="Helvetica Light"/>
                  </a:rPr>
                  <a:t> </a:t>
                </a:r>
                <a:endParaRPr kumimoji="0" lang="en-GB" altLang="en-US" sz="11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sym typeface="Helvetica Light"/>
                </a:endParaRPr>
              </a:p>
            </p:txBody>
          </p:sp>
          <p:sp>
            <p:nvSpPr>
              <p:cNvPr id="41" name="Oval 40">
                <a:extLst>
                  <a:ext uri="{FF2B5EF4-FFF2-40B4-BE49-F238E27FC236}">
                    <a16:creationId xmlns:a16="http://schemas.microsoft.com/office/drawing/2014/main" id="{35D6374F-303B-4A96-8F88-EA89A5AFABB6}"/>
                  </a:ext>
                </a:extLst>
              </p:cNvPr>
              <p:cNvSpPr/>
              <p:nvPr/>
            </p:nvSpPr>
            <p:spPr bwMode="auto">
              <a:xfrm>
                <a:off x="2100424" y="2279650"/>
                <a:ext cx="965400" cy="771525"/>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584200" rtl="0" eaLnBrk="1" fontAlgn="auto" latinLnBrk="0" hangingPunct="0">
                  <a:lnSpc>
                    <a:spcPct val="107000"/>
                  </a:lnSpc>
                  <a:spcBef>
                    <a:spcPts val="0"/>
                  </a:spcBef>
                  <a:spcAft>
                    <a:spcPts val="800"/>
                  </a:spcAft>
                  <a:buClrTx/>
                  <a:buSzTx/>
                  <a:buFontTx/>
                  <a:buNone/>
                  <a:tabLst/>
                  <a:defRPr/>
                </a:pPr>
                <a:endParaRPr kumimoji="0" lang="en-GB" sz="1100" b="0" i="0" u="none" strike="noStrike" kern="0" cap="none" spc="0" normalizeH="0" baseline="0" noProof="0">
                  <a:ln>
                    <a:noFill/>
                  </a:ln>
                  <a:solidFill>
                    <a:srgbClr val="FFFFFF"/>
                  </a:solidFill>
                  <a:effectLst/>
                  <a:uLnTx/>
                  <a:uFillTx/>
                  <a:latin typeface="Helvetica Light"/>
                  <a:ea typeface="Calibri" panose="020F0502020204030204" pitchFamily="34" charset="0"/>
                  <a:cs typeface="Times New Roman" panose="02020603050405020304" pitchFamily="18" charset="0"/>
                  <a:sym typeface="Helvetica Light"/>
                </a:endParaRPr>
              </a:p>
            </p:txBody>
          </p:sp>
        </p:grpSp>
        <p:pic>
          <p:nvPicPr>
            <p:cNvPr id="39" name="Picture 38">
              <a:extLst>
                <a:ext uri="{FF2B5EF4-FFF2-40B4-BE49-F238E27FC236}">
                  <a16:creationId xmlns:a16="http://schemas.microsoft.com/office/drawing/2014/main" id="{0742F215-674B-4F7A-AD2B-1649D49B2EC0}"/>
                </a:ext>
              </a:extLst>
            </p:cNvPr>
            <p:cNvPicPr>
              <a:picLocks noChangeAspect="1"/>
            </p:cNvPicPr>
            <p:nvPr/>
          </p:nvPicPr>
          <p:blipFill>
            <a:blip r:embed="rId6"/>
            <a:stretch>
              <a:fillRect/>
            </a:stretch>
          </p:blipFill>
          <p:spPr>
            <a:xfrm>
              <a:off x="2114197" y="6259116"/>
              <a:ext cx="564843" cy="564843"/>
            </a:xfrm>
            <a:prstGeom prst="rect">
              <a:avLst/>
            </a:prstGeom>
          </p:spPr>
        </p:pic>
      </p:grpSp>
      <p:grpSp>
        <p:nvGrpSpPr>
          <p:cNvPr id="42" name="Group 41">
            <a:extLst>
              <a:ext uri="{FF2B5EF4-FFF2-40B4-BE49-F238E27FC236}">
                <a16:creationId xmlns:a16="http://schemas.microsoft.com/office/drawing/2014/main" id="{77D8760E-4C8C-46F7-8059-C23D2A61071C}"/>
              </a:ext>
            </a:extLst>
          </p:cNvPr>
          <p:cNvGrpSpPr/>
          <p:nvPr/>
        </p:nvGrpSpPr>
        <p:grpSpPr>
          <a:xfrm>
            <a:off x="4397029" y="6035055"/>
            <a:ext cx="3103404" cy="2597625"/>
            <a:chOff x="3367979" y="6019691"/>
            <a:chExt cx="2036830" cy="2597625"/>
          </a:xfrm>
        </p:grpSpPr>
        <p:grpSp>
          <p:nvGrpSpPr>
            <p:cNvPr id="43" name="Group 4">
              <a:extLst>
                <a:ext uri="{FF2B5EF4-FFF2-40B4-BE49-F238E27FC236}">
                  <a16:creationId xmlns:a16="http://schemas.microsoft.com/office/drawing/2014/main" id="{BE6643C9-3B06-42F2-9C51-1208289CC44A}"/>
                </a:ext>
              </a:extLst>
            </p:cNvPr>
            <p:cNvGrpSpPr>
              <a:grpSpLocks/>
            </p:cNvGrpSpPr>
            <p:nvPr/>
          </p:nvGrpSpPr>
          <p:grpSpPr bwMode="auto">
            <a:xfrm>
              <a:off x="3367979" y="6019691"/>
              <a:ext cx="2036830" cy="2597625"/>
              <a:chOff x="3709285" y="2227263"/>
              <a:chExt cx="2357148" cy="2044700"/>
            </a:xfrm>
          </p:grpSpPr>
          <p:sp>
            <p:nvSpPr>
              <p:cNvPr id="45" name="Text Box 2">
                <a:extLst>
                  <a:ext uri="{FF2B5EF4-FFF2-40B4-BE49-F238E27FC236}">
                    <a16:creationId xmlns:a16="http://schemas.microsoft.com/office/drawing/2014/main" id="{4F75954A-0664-4588-A478-35AAD7BB913F}"/>
                  </a:ext>
                </a:extLst>
              </p:cNvPr>
              <p:cNvSpPr txBox="1">
                <a:spLocks noChangeArrowheads="1"/>
              </p:cNvSpPr>
              <p:nvPr/>
            </p:nvSpPr>
            <p:spPr bwMode="auto">
              <a:xfrm>
                <a:off x="3709285" y="2227263"/>
                <a:ext cx="2357148" cy="2044700"/>
              </a:xfrm>
              <a:prstGeom prst="rect">
                <a:avLst/>
              </a:prstGeom>
              <a:noFill/>
              <a:ln w="9525">
                <a:solidFill>
                  <a:srgbClr val="000000"/>
                </a:solidFill>
                <a:prstDash val="dashDot"/>
                <a:miter lim="800000"/>
                <a:headEnd/>
                <a:tailEnd/>
              </a:ln>
              <a:extLst>
                <a:ext uri="{909E8E84-426E-40DD-AFC4-6F175D3DCCD1}">
                  <a14:hiddenFill xmlns:a14="http://schemas.microsoft.com/office/drawing/2010/main">
                    <a:solidFill>
                      <a:srgbClr val="FFFFFF"/>
                    </a:solidFill>
                  </a14:hiddenFill>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584200" rtl="0" eaLnBrk="1" fontAlgn="auto" latinLnBrk="0" hangingPunct="0">
                  <a:lnSpc>
                    <a:spcPct val="107000"/>
                  </a:lnSpc>
                  <a:spcBef>
                    <a:spcPct val="0"/>
                  </a:spcBef>
                  <a:spcAft>
                    <a:spcPts val="800"/>
                  </a:spcAft>
                  <a:buClrTx/>
                  <a:buSzTx/>
                  <a:buFontTx/>
                  <a:buNone/>
                  <a:tabLst/>
                  <a:defRPr/>
                </a:pPr>
                <a:r>
                  <a:rPr kumimoji="0" lang="en-GB" altLang="en-US" sz="11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sym typeface="Helvetica Light"/>
                  </a:rPr>
                  <a:t> </a:t>
                </a:r>
              </a:p>
              <a:p>
                <a:pPr marL="0" marR="0" lvl="0" indent="0" algn="ctr" defTabSz="584200" rtl="0" eaLnBrk="1" fontAlgn="auto" latinLnBrk="0" hangingPunct="0">
                  <a:lnSpc>
                    <a:spcPct val="107000"/>
                  </a:lnSpc>
                  <a:spcBef>
                    <a:spcPct val="0"/>
                  </a:spcBef>
                  <a:spcAft>
                    <a:spcPts val="800"/>
                  </a:spcAft>
                  <a:buClrTx/>
                  <a:buSzTx/>
                  <a:buFontTx/>
                  <a:buNone/>
                  <a:tabLst/>
                  <a:defRPr/>
                </a:pPr>
                <a:r>
                  <a:rPr kumimoji="0" lang="en-GB" altLang="en-US" sz="11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sym typeface="Helvetica Light"/>
                  </a:rPr>
                  <a:t> </a:t>
                </a:r>
              </a:p>
              <a:p>
                <a:pPr marL="0" marR="0" lvl="0" indent="0" algn="ctr" defTabSz="584200" rtl="0" eaLnBrk="1" fontAlgn="auto" latinLnBrk="0" hangingPunct="0">
                  <a:lnSpc>
                    <a:spcPct val="107000"/>
                  </a:lnSpc>
                  <a:spcBef>
                    <a:spcPct val="0"/>
                  </a:spcBef>
                  <a:spcAft>
                    <a:spcPts val="800"/>
                  </a:spcAft>
                  <a:buClrTx/>
                  <a:buSzTx/>
                  <a:buFontTx/>
                  <a:buNone/>
                  <a:tabLst/>
                  <a:defRPr/>
                </a:pPr>
                <a:r>
                  <a:rPr kumimoji="0" lang="en-GB" altLang="en-US" sz="11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sym typeface="Helvetica Light"/>
                  </a:rPr>
                  <a:t> </a:t>
                </a:r>
              </a:p>
              <a:p>
                <a:pPr marL="0" marR="0" lvl="0" indent="0" algn="ctr" defTabSz="584200" rtl="0" eaLnBrk="1" fontAlgn="auto" latinLnBrk="0" hangingPunct="0">
                  <a:lnSpc>
                    <a:spcPct val="107000"/>
                  </a:lnSpc>
                  <a:spcBef>
                    <a:spcPct val="0"/>
                  </a:spcBef>
                  <a:spcAft>
                    <a:spcPts val="0"/>
                  </a:spcAft>
                  <a:buClrTx/>
                  <a:buSzTx/>
                  <a:buFontTx/>
                  <a:buNone/>
                  <a:tabLst/>
                  <a:defRPr/>
                </a:pPr>
                <a:endParaRPr kumimoji="0" lang="en-GB" altLang="en-US" sz="1200" b="1" i="0" u="none" strike="noStrike" kern="0" cap="none" spc="0" normalizeH="0" baseline="0" noProof="0" dirty="0">
                  <a:ln>
                    <a:noFill/>
                  </a:ln>
                  <a:solidFill>
                    <a:srgbClr val="0365C0">
                      <a:lumMod val="40000"/>
                      <a:lumOff val="60000"/>
                    </a:srgbClr>
                  </a:solidFill>
                  <a:effectLst/>
                  <a:uLnTx/>
                  <a:uFillTx/>
                  <a:latin typeface="Montserrat" panose="020B0604020202020204" charset="0"/>
                  <a:ea typeface="Calibri" panose="020F0502020204030204" pitchFamily="34" charset="0"/>
                  <a:cs typeface="Times New Roman" panose="02020603050405020304" pitchFamily="18" charset="0"/>
                  <a:sym typeface="Helvetica Light"/>
                </a:endParaRPr>
              </a:p>
              <a:p>
                <a:pPr marL="0" marR="0" lvl="0" indent="0" algn="ctr" defTabSz="584200" rtl="0" eaLnBrk="1" fontAlgn="auto" latinLnBrk="0" hangingPunct="0">
                  <a:lnSpc>
                    <a:spcPct val="107000"/>
                  </a:lnSpc>
                  <a:spcBef>
                    <a:spcPct val="0"/>
                  </a:spcBef>
                  <a:spcAft>
                    <a:spcPts val="0"/>
                  </a:spcAft>
                  <a:buClrTx/>
                  <a:buSzTx/>
                  <a:buFontTx/>
                  <a:buNone/>
                  <a:tabLst/>
                  <a:defRPr/>
                </a:pPr>
                <a:endParaRPr kumimoji="0" lang="en-GB" altLang="en-US" sz="1200" b="1" i="0" u="none" strike="noStrike" kern="0" cap="none" spc="0" normalizeH="0" baseline="0" noProof="0" dirty="0">
                  <a:ln>
                    <a:noFill/>
                  </a:ln>
                  <a:solidFill>
                    <a:srgbClr val="0365C0">
                      <a:lumMod val="40000"/>
                      <a:lumOff val="60000"/>
                    </a:srgbClr>
                  </a:solidFill>
                  <a:effectLst/>
                  <a:uLnTx/>
                  <a:uFillTx/>
                  <a:latin typeface="Montserrat" panose="020B0604020202020204" charset="0"/>
                  <a:ea typeface="Calibri" panose="020F0502020204030204" pitchFamily="34" charset="0"/>
                  <a:cs typeface="Times New Roman" panose="02020603050405020304" pitchFamily="18" charset="0"/>
                  <a:sym typeface="Helvetica Light"/>
                </a:endParaRPr>
              </a:p>
              <a:p>
                <a:pPr marL="0" marR="0" lvl="0" indent="0" algn="ctr" defTabSz="584200" rtl="0" eaLnBrk="1" fontAlgn="auto" latinLnBrk="0" hangingPunct="0">
                  <a:lnSpc>
                    <a:spcPct val="107000"/>
                  </a:lnSpc>
                  <a:spcBef>
                    <a:spcPct val="0"/>
                  </a:spcBef>
                  <a:spcAft>
                    <a:spcPts val="0"/>
                  </a:spcAft>
                  <a:buClrTx/>
                  <a:buSzTx/>
                  <a:buFontTx/>
                  <a:buNone/>
                  <a:tabLst/>
                  <a:defRPr/>
                </a:pPr>
                <a:r>
                  <a:rPr kumimoji="0" lang="en-GB" altLang="en-US" sz="1600" b="1" i="0" u="none" strike="noStrike" kern="0" cap="none" spc="0" normalizeH="0" baseline="0" noProof="0" dirty="0">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sym typeface="Helvetica Light"/>
                  </a:rPr>
                  <a:t>Environments</a:t>
                </a:r>
                <a:endParaRPr lang="en-GB" altLang="en-US" sz="1600" b="1" dirty="0">
                  <a:solidFill>
                    <a:srgbClr val="00B050"/>
                  </a:solidFill>
                  <a:latin typeface="Tahoma" panose="020B0604030504040204" pitchFamily="34" charset="0"/>
                  <a:ea typeface="Tahoma" panose="020B0604030504040204" pitchFamily="34" charset="0"/>
                  <a:cs typeface="Tahoma" panose="020B0604030504040204" pitchFamily="34" charset="0"/>
                </a:endParaRPr>
              </a:p>
              <a:p>
                <a:pPr marL="0" marR="0" lvl="0" indent="0" algn="just" defTabSz="584200" rtl="0" eaLnBrk="1" fontAlgn="auto" latinLnBrk="0" hangingPunct="0">
                  <a:lnSpc>
                    <a:spcPct val="107000"/>
                  </a:lnSpc>
                  <a:spcBef>
                    <a:spcPct val="0"/>
                  </a:spcBef>
                  <a:spcAft>
                    <a:spcPts val="0"/>
                  </a:spcAft>
                  <a:buClrTx/>
                  <a:buSzTx/>
                  <a:buFontTx/>
                  <a:buNone/>
                  <a:tabLst/>
                  <a:defRPr/>
                </a:pPr>
                <a:r>
                  <a:rPr kumimoji="0" lang="en-GB" altLang="en-US"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Appropriate and suitably interactive environments </a:t>
                </a:r>
              </a:p>
              <a:p>
                <a:pPr marL="0" marR="0" lvl="0" indent="0" algn="ctr" defTabSz="584200" rtl="0" eaLnBrk="1" fontAlgn="auto" latinLnBrk="0" hangingPunct="0">
                  <a:lnSpc>
                    <a:spcPct val="107000"/>
                  </a:lnSpc>
                  <a:spcBef>
                    <a:spcPct val="0"/>
                  </a:spcBef>
                  <a:spcAft>
                    <a:spcPts val="800"/>
                  </a:spcAft>
                  <a:buClrTx/>
                  <a:buSzTx/>
                  <a:buFontTx/>
                  <a:buNone/>
                  <a:tabLst/>
                  <a:defRPr/>
                </a:pPr>
                <a:endParaRPr kumimoji="0" lang="en-GB" altLang="en-US" sz="11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sym typeface="Helvetica Light"/>
                </a:endParaRPr>
              </a:p>
              <a:p>
                <a:pPr marL="0" marR="0" lvl="0" indent="0" algn="ctr" defTabSz="584200" rtl="0" eaLnBrk="1" fontAlgn="auto" latinLnBrk="0" hangingPunct="0">
                  <a:lnSpc>
                    <a:spcPct val="107000"/>
                  </a:lnSpc>
                  <a:spcBef>
                    <a:spcPct val="0"/>
                  </a:spcBef>
                  <a:spcAft>
                    <a:spcPts val="800"/>
                  </a:spcAft>
                  <a:buClrTx/>
                  <a:buSzTx/>
                  <a:buFontTx/>
                  <a:buNone/>
                  <a:tabLst/>
                  <a:defRPr/>
                </a:pPr>
                <a:r>
                  <a:rPr kumimoji="0" lang="en-GB" altLang="en-US" sz="1400" b="0" i="0" u="none" strike="noStrike" kern="0" cap="none" spc="0" normalizeH="0" baseline="0" noProof="0" dirty="0">
                    <a:ln>
                      <a:noFill/>
                    </a:ln>
                    <a:solidFill>
                      <a:srgbClr val="006699"/>
                    </a:solidFill>
                    <a:effectLst/>
                    <a:uLnTx/>
                    <a:uFillTx/>
                    <a:latin typeface="Calibri" panose="020F0502020204030204" pitchFamily="34" charset="0"/>
                    <a:ea typeface="Calibri" panose="020F0502020204030204" pitchFamily="34" charset="0"/>
                    <a:cs typeface="Times New Roman" panose="02020603050405020304" pitchFamily="18" charset="0"/>
                    <a:sym typeface="Helvetica Light"/>
                  </a:rPr>
                  <a:t> </a:t>
                </a:r>
                <a:endParaRPr kumimoji="0" lang="en-GB" altLang="en-US" sz="11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sym typeface="Helvetica Light"/>
                </a:endParaRPr>
              </a:p>
            </p:txBody>
          </p:sp>
          <p:sp>
            <p:nvSpPr>
              <p:cNvPr id="46" name="Oval 45">
                <a:extLst>
                  <a:ext uri="{FF2B5EF4-FFF2-40B4-BE49-F238E27FC236}">
                    <a16:creationId xmlns:a16="http://schemas.microsoft.com/office/drawing/2014/main" id="{BDD201F4-5E39-431C-8E03-CC85D59A117E}"/>
                  </a:ext>
                </a:extLst>
              </p:cNvPr>
              <p:cNvSpPr/>
              <p:nvPr/>
            </p:nvSpPr>
            <p:spPr bwMode="auto">
              <a:xfrm>
                <a:off x="4474882" y="2279650"/>
                <a:ext cx="964143" cy="771525"/>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584200" rtl="0" eaLnBrk="1" fontAlgn="auto" latinLnBrk="0" hangingPunct="0">
                  <a:lnSpc>
                    <a:spcPct val="107000"/>
                  </a:lnSpc>
                  <a:spcBef>
                    <a:spcPts val="0"/>
                  </a:spcBef>
                  <a:spcAft>
                    <a:spcPts val="800"/>
                  </a:spcAft>
                  <a:buClrTx/>
                  <a:buSzTx/>
                  <a:buFontTx/>
                  <a:buNone/>
                  <a:tabLst/>
                  <a:defRPr/>
                </a:pPr>
                <a:endParaRPr kumimoji="0" lang="en-GB" sz="1100" b="0" i="0" u="none" strike="noStrike" kern="0" cap="none" spc="0" normalizeH="0" baseline="0" noProof="0">
                  <a:ln>
                    <a:noFill/>
                  </a:ln>
                  <a:solidFill>
                    <a:srgbClr val="FFFFFF"/>
                  </a:solidFill>
                  <a:effectLst/>
                  <a:uLnTx/>
                  <a:uFillTx/>
                  <a:latin typeface="Helvetica Light"/>
                  <a:ea typeface="Calibri" panose="020F0502020204030204" pitchFamily="34" charset="0"/>
                  <a:cs typeface="Times New Roman" panose="02020603050405020304" pitchFamily="18" charset="0"/>
                  <a:sym typeface="Helvetica Light"/>
                </a:endParaRPr>
              </a:p>
            </p:txBody>
          </p:sp>
        </p:grpSp>
        <p:pic>
          <p:nvPicPr>
            <p:cNvPr id="44" name="Picture 43">
              <a:extLst>
                <a:ext uri="{FF2B5EF4-FFF2-40B4-BE49-F238E27FC236}">
                  <a16:creationId xmlns:a16="http://schemas.microsoft.com/office/drawing/2014/main" id="{9DAE9650-4EC4-4179-B556-A169FCAEF6E4}"/>
                </a:ext>
              </a:extLst>
            </p:cNvPr>
            <p:cNvPicPr>
              <a:picLocks noChangeAspect="1"/>
            </p:cNvPicPr>
            <p:nvPr/>
          </p:nvPicPr>
          <p:blipFill>
            <a:blip r:embed="rId7"/>
            <a:stretch>
              <a:fillRect/>
            </a:stretch>
          </p:blipFill>
          <p:spPr>
            <a:xfrm>
              <a:off x="4084322" y="6144805"/>
              <a:ext cx="762664" cy="762664"/>
            </a:xfrm>
            <a:prstGeom prst="rect">
              <a:avLst/>
            </a:prstGeom>
          </p:spPr>
        </p:pic>
      </p:grpSp>
      <p:grpSp>
        <p:nvGrpSpPr>
          <p:cNvPr id="47" name="Group 46">
            <a:extLst>
              <a:ext uri="{FF2B5EF4-FFF2-40B4-BE49-F238E27FC236}">
                <a16:creationId xmlns:a16="http://schemas.microsoft.com/office/drawing/2014/main" id="{F0A00CB3-03F6-44B9-9080-70FD97F969A3}"/>
              </a:ext>
            </a:extLst>
          </p:cNvPr>
          <p:cNvGrpSpPr/>
          <p:nvPr/>
        </p:nvGrpSpPr>
        <p:grpSpPr>
          <a:xfrm>
            <a:off x="7498342" y="6035055"/>
            <a:ext cx="3092947" cy="2597625"/>
            <a:chOff x="5403436" y="6019691"/>
            <a:chExt cx="2029967" cy="2597625"/>
          </a:xfrm>
        </p:grpSpPr>
        <p:grpSp>
          <p:nvGrpSpPr>
            <p:cNvPr id="48" name="Group 5">
              <a:extLst>
                <a:ext uri="{FF2B5EF4-FFF2-40B4-BE49-F238E27FC236}">
                  <a16:creationId xmlns:a16="http://schemas.microsoft.com/office/drawing/2014/main" id="{FED399D5-C575-44F0-9697-CDA54910B726}"/>
                </a:ext>
              </a:extLst>
            </p:cNvPr>
            <p:cNvGrpSpPr>
              <a:grpSpLocks/>
            </p:cNvGrpSpPr>
            <p:nvPr/>
          </p:nvGrpSpPr>
          <p:grpSpPr bwMode="auto">
            <a:xfrm>
              <a:off x="5403436" y="6019691"/>
              <a:ext cx="2029967" cy="2597625"/>
              <a:chOff x="6063655" y="2227263"/>
              <a:chExt cx="2348818" cy="2044700"/>
            </a:xfrm>
          </p:grpSpPr>
          <p:sp>
            <p:nvSpPr>
              <p:cNvPr id="50" name="Text Box 2">
                <a:extLst>
                  <a:ext uri="{FF2B5EF4-FFF2-40B4-BE49-F238E27FC236}">
                    <a16:creationId xmlns:a16="http://schemas.microsoft.com/office/drawing/2014/main" id="{8F50761E-45DD-4DDA-99EF-699FE8A86B3B}"/>
                  </a:ext>
                </a:extLst>
              </p:cNvPr>
              <p:cNvSpPr txBox="1">
                <a:spLocks noChangeArrowheads="1"/>
              </p:cNvSpPr>
              <p:nvPr/>
            </p:nvSpPr>
            <p:spPr bwMode="auto">
              <a:xfrm>
                <a:off x="6063655" y="2227263"/>
                <a:ext cx="2348818" cy="2044700"/>
              </a:xfrm>
              <a:prstGeom prst="rect">
                <a:avLst/>
              </a:prstGeom>
              <a:noFill/>
              <a:ln w="9525">
                <a:solidFill>
                  <a:srgbClr val="000000"/>
                </a:solidFill>
                <a:prstDash val="dashDot"/>
                <a:miter lim="800000"/>
                <a:headEnd/>
                <a:tailEnd/>
              </a:ln>
              <a:extLst>
                <a:ext uri="{909E8E84-426E-40DD-AFC4-6F175D3DCCD1}">
                  <a14:hiddenFill xmlns:a14="http://schemas.microsoft.com/office/drawing/2010/main">
                    <a:solidFill>
                      <a:srgbClr val="FFFFFF"/>
                    </a:solidFill>
                  </a14:hiddenFill>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584200" rtl="0" eaLnBrk="1" fontAlgn="auto" latinLnBrk="0" hangingPunct="0">
                  <a:lnSpc>
                    <a:spcPct val="107000"/>
                  </a:lnSpc>
                  <a:spcBef>
                    <a:spcPct val="0"/>
                  </a:spcBef>
                  <a:spcAft>
                    <a:spcPts val="800"/>
                  </a:spcAft>
                  <a:buClrTx/>
                  <a:buSzTx/>
                  <a:buFontTx/>
                  <a:buNone/>
                  <a:tabLst/>
                  <a:defRPr/>
                </a:pPr>
                <a:r>
                  <a:rPr kumimoji="0" lang="en-GB" altLang="en-US" sz="11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sym typeface="Helvetica Light"/>
                  </a:rPr>
                  <a:t> </a:t>
                </a:r>
              </a:p>
              <a:p>
                <a:pPr marL="0" marR="0" lvl="0" indent="0" algn="ctr" defTabSz="584200" rtl="0" eaLnBrk="1" fontAlgn="auto" latinLnBrk="0" hangingPunct="0">
                  <a:lnSpc>
                    <a:spcPct val="107000"/>
                  </a:lnSpc>
                  <a:spcBef>
                    <a:spcPct val="0"/>
                  </a:spcBef>
                  <a:spcAft>
                    <a:spcPts val="800"/>
                  </a:spcAft>
                  <a:buClrTx/>
                  <a:buSzTx/>
                  <a:buFontTx/>
                  <a:buNone/>
                  <a:tabLst/>
                  <a:defRPr/>
                </a:pPr>
                <a:r>
                  <a:rPr kumimoji="0" lang="en-GB" altLang="en-US" sz="11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sym typeface="Helvetica Light"/>
                  </a:rPr>
                  <a:t> </a:t>
                </a:r>
              </a:p>
              <a:p>
                <a:pPr marL="0" marR="0" lvl="0" indent="0" algn="ctr" defTabSz="584200" rtl="0" eaLnBrk="1" fontAlgn="auto" latinLnBrk="0" hangingPunct="0">
                  <a:lnSpc>
                    <a:spcPct val="107000"/>
                  </a:lnSpc>
                  <a:spcBef>
                    <a:spcPct val="0"/>
                  </a:spcBef>
                  <a:spcAft>
                    <a:spcPts val="800"/>
                  </a:spcAft>
                  <a:buClrTx/>
                  <a:buSzTx/>
                  <a:buFontTx/>
                  <a:buNone/>
                  <a:tabLst/>
                  <a:defRPr/>
                </a:pPr>
                <a:r>
                  <a:rPr kumimoji="0" lang="en-GB" altLang="en-US" sz="11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sym typeface="Helvetica Light"/>
                  </a:rPr>
                  <a:t> </a:t>
                </a:r>
              </a:p>
              <a:p>
                <a:pPr marL="0" marR="0" lvl="0" indent="0" algn="ctr" defTabSz="584200" rtl="0" eaLnBrk="1" fontAlgn="auto" latinLnBrk="0" hangingPunct="0">
                  <a:lnSpc>
                    <a:spcPct val="107000"/>
                  </a:lnSpc>
                  <a:spcBef>
                    <a:spcPct val="0"/>
                  </a:spcBef>
                  <a:spcAft>
                    <a:spcPts val="0"/>
                  </a:spcAft>
                  <a:buClrTx/>
                  <a:buSzTx/>
                  <a:buFontTx/>
                  <a:buNone/>
                  <a:tabLst/>
                  <a:defRPr/>
                </a:pPr>
                <a:endParaRPr kumimoji="0" lang="en-GB" altLang="en-US" sz="1200" b="1" i="0" u="none" strike="noStrike" kern="0" cap="none" spc="0" normalizeH="0" baseline="0" noProof="0" dirty="0">
                  <a:ln>
                    <a:noFill/>
                  </a:ln>
                  <a:solidFill>
                    <a:srgbClr val="0365C0">
                      <a:lumMod val="40000"/>
                      <a:lumOff val="60000"/>
                    </a:srgbClr>
                  </a:solidFill>
                  <a:effectLst/>
                  <a:uLnTx/>
                  <a:uFillTx/>
                  <a:latin typeface="Montserrat" panose="020B0604020202020204" charset="0"/>
                  <a:ea typeface="Calibri" panose="020F0502020204030204" pitchFamily="34" charset="0"/>
                  <a:cs typeface="Times New Roman" panose="02020603050405020304" pitchFamily="18" charset="0"/>
                  <a:sym typeface="Helvetica Light"/>
                </a:endParaRPr>
              </a:p>
              <a:p>
                <a:pPr marL="0" marR="0" lvl="0" indent="0" algn="ctr" defTabSz="584200" rtl="0" eaLnBrk="1" fontAlgn="auto" latinLnBrk="0" hangingPunct="0">
                  <a:lnSpc>
                    <a:spcPct val="107000"/>
                  </a:lnSpc>
                  <a:spcBef>
                    <a:spcPct val="0"/>
                  </a:spcBef>
                  <a:spcAft>
                    <a:spcPts val="0"/>
                  </a:spcAft>
                  <a:buClrTx/>
                  <a:buSzTx/>
                  <a:buFontTx/>
                  <a:buNone/>
                  <a:tabLst/>
                  <a:defRPr/>
                </a:pPr>
                <a:endParaRPr kumimoji="0" lang="en-GB" altLang="en-US" sz="1200" b="1" i="0" u="none" strike="noStrike" kern="0" cap="none" spc="0" normalizeH="0" baseline="0" noProof="0" dirty="0">
                  <a:ln>
                    <a:noFill/>
                  </a:ln>
                  <a:solidFill>
                    <a:srgbClr val="0365C0">
                      <a:lumMod val="40000"/>
                      <a:lumOff val="60000"/>
                    </a:srgbClr>
                  </a:solidFill>
                  <a:effectLst/>
                  <a:uLnTx/>
                  <a:uFillTx/>
                  <a:latin typeface="Montserrat" panose="020B0604020202020204" charset="0"/>
                  <a:ea typeface="Calibri" panose="020F0502020204030204" pitchFamily="34" charset="0"/>
                  <a:cs typeface="Times New Roman" panose="02020603050405020304" pitchFamily="18" charset="0"/>
                  <a:sym typeface="Helvetica Light"/>
                </a:endParaRPr>
              </a:p>
              <a:p>
                <a:pPr marL="0" marR="0" lvl="0" indent="0" algn="ctr" defTabSz="584200" rtl="0" eaLnBrk="1" fontAlgn="auto" latinLnBrk="0" hangingPunct="0">
                  <a:lnSpc>
                    <a:spcPct val="107000"/>
                  </a:lnSpc>
                  <a:spcBef>
                    <a:spcPct val="0"/>
                  </a:spcBef>
                  <a:spcAft>
                    <a:spcPts val="0"/>
                  </a:spcAft>
                  <a:buClrTx/>
                  <a:buSzTx/>
                  <a:buFontTx/>
                  <a:buNone/>
                  <a:tabLst/>
                  <a:defRPr/>
                </a:pPr>
                <a:r>
                  <a:rPr kumimoji="0" lang="en-GB" altLang="en-US" sz="1600" b="1" i="0" u="none" strike="noStrike" kern="0" cap="none" spc="0" normalizeH="0" baseline="0" noProof="0" dirty="0">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sym typeface="Helvetica Light"/>
                  </a:rPr>
                  <a:t>Provision</a:t>
                </a:r>
                <a:endParaRPr kumimoji="0" lang="en-GB" altLang="en-US" sz="1600" b="0" i="0" u="none" strike="noStrike" kern="0" cap="none" spc="0" normalizeH="0" baseline="0" noProof="0" dirty="0">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sym typeface="Helvetica Light"/>
                </a:endParaRPr>
              </a:p>
              <a:p>
                <a:pPr algn="just">
                  <a:lnSpc>
                    <a:spcPct val="107000"/>
                  </a:lnSpc>
                  <a:spcBef>
                    <a:spcPct val="0"/>
                  </a:spcBef>
                  <a:spcAft>
                    <a:spcPts val="800"/>
                  </a:spcAft>
                  <a:buNone/>
                  <a:defRPr/>
                </a:pPr>
                <a:r>
                  <a:rPr kumimoji="0" lang="en-GB" altLang="en-US"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Appropriate provision of bespoke resources within learning approaches</a:t>
                </a:r>
              </a:p>
              <a:p>
                <a:pPr marL="0" marR="0" lvl="0" indent="0" algn="ctr" defTabSz="584200" rtl="0" eaLnBrk="1" fontAlgn="auto" latinLnBrk="0" hangingPunct="0">
                  <a:lnSpc>
                    <a:spcPct val="107000"/>
                  </a:lnSpc>
                  <a:spcBef>
                    <a:spcPct val="0"/>
                  </a:spcBef>
                  <a:spcAft>
                    <a:spcPts val="800"/>
                  </a:spcAft>
                  <a:buClrTx/>
                  <a:buSzTx/>
                  <a:buFontTx/>
                  <a:buNone/>
                  <a:tabLst/>
                  <a:defRPr/>
                </a:pPr>
                <a:endParaRPr kumimoji="0" lang="en-GB" altLang="en-US" sz="11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sym typeface="Helvetica Light"/>
                </a:endParaRPr>
              </a:p>
              <a:p>
                <a:pPr marL="0" marR="0" lvl="0" indent="0" algn="ctr" defTabSz="584200" rtl="0" eaLnBrk="1" fontAlgn="auto" latinLnBrk="0" hangingPunct="0">
                  <a:lnSpc>
                    <a:spcPct val="107000"/>
                  </a:lnSpc>
                  <a:spcBef>
                    <a:spcPct val="0"/>
                  </a:spcBef>
                  <a:spcAft>
                    <a:spcPts val="800"/>
                  </a:spcAft>
                  <a:buClrTx/>
                  <a:buSzTx/>
                  <a:buFontTx/>
                  <a:buNone/>
                  <a:tabLst/>
                  <a:defRPr/>
                </a:pPr>
                <a:r>
                  <a:rPr kumimoji="0" lang="en-GB" altLang="en-US" sz="1400" b="0" i="0" u="none" strike="noStrike" kern="0" cap="none" spc="0" normalizeH="0" baseline="0" noProof="0" dirty="0">
                    <a:ln>
                      <a:noFill/>
                    </a:ln>
                    <a:solidFill>
                      <a:srgbClr val="006699"/>
                    </a:solidFill>
                    <a:effectLst/>
                    <a:uLnTx/>
                    <a:uFillTx/>
                    <a:latin typeface="Calibri" panose="020F0502020204030204" pitchFamily="34" charset="0"/>
                    <a:ea typeface="Calibri" panose="020F0502020204030204" pitchFamily="34" charset="0"/>
                    <a:cs typeface="Times New Roman" panose="02020603050405020304" pitchFamily="18" charset="0"/>
                    <a:sym typeface="Helvetica Light"/>
                  </a:rPr>
                  <a:t> </a:t>
                </a:r>
                <a:endParaRPr kumimoji="0" lang="en-GB" altLang="en-US" sz="11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sym typeface="Helvetica Light"/>
                </a:endParaRPr>
              </a:p>
            </p:txBody>
          </p:sp>
          <p:sp>
            <p:nvSpPr>
              <p:cNvPr id="51" name="Oval 50">
                <a:extLst>
                  <a:ext uri="{FF2B5EF4-FFF2-40B4-BE49-F238E27FC236}">
                    <a16:creationId xmlns:a16="http://schemas.microsoft.com/office/drawing/2014/main" id="{242D6407-4CA9-4F09-8782-D8CBFCBA3A08}"/>
                  </a:ext>
                </a:extLst>
              </p:cNvPr>
              <p:cNvSpPr/>
              <p:nvPr/>
            </p:nvSpPr>
            <p:spPr bwMode="auto">
              <a:xfrm>
                <a:off x="6829125" y="2290763"/>
                <a:ext cx="963984" cy="771525"/>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584200" rtl="0" eaLnBrk="1" fontAlgn="auto" latinLnBrk="0" hangingPunct="0">
                  <a:lnSpc>
                    <a:spcPct val="107000"/>
                  </a:lnSpc>
                  <a:spcBef>
                    <a:spcPts val="0"/>
                  </a:spcBef>
                  <a:spcAft>
                    <a:spcPts val="800"/>
                  </a:spcAft>
                  <a:buClrTx/>
                  <a:buSzTx/>
                  <a:buFontTx/>
                  <a:buNone/>
                  <a:tabLst/>
                  <a:defRPr/>
                </a:pPr>
                <a:endParaRPr kumimoji="0" lang="en-GB" sz="1100" b="0" i="0" u="none" strike="noStrike" kern="0" cap="none" spc="0" normalizeH="0" baseline="0" noProof="0">
                  <a:ln>
                    <a:noFill/>
                  </a:ln>
                  <a:solidFill>
                    <a:srgbClr val="FFFFFF"/>
                  </a:solidFill>
                  <a:effectLst/>
                  <a:uLnTx/>
                  <a:uFillTx/>
                  <a:latin typeface="Helvetica Light"/>
                  <a:ea typeface="Calibri" panose="020F0502020204030204" pitchFamily="34" charset="0"/>
                  <a:cs typeface="Times New Roman" panose="02020603050405020304" pitchFamily="18" charset="0"/>
                  <a:sym typeface="Helvetica Light"/>
                </a:endParaRPr>
              </a:p>
            </p:txBody>
          </p:sp>
        </p:grpSp>
        <p:pic>
          <p:nvPicPr>
            <p:cNvPr id="49" name="Picture 48">
              <a:extLst>
                <a:ext uri="{FF2B5EF4-FFF2-40B4-BE49-F238E27FC236}">
                  <a16:creationId xmlns:a16="http://schemas.microsoft.com/office/drawing/2014/main" id="{46D08A8F-E90E-46E0-A2C3-F57304DC0E87}"/>
                </a:ext>
              </a:extLst>
            </p:cNvPr>
            <p:cNvPicPr>
              <a:picLocks noChangeAspect="1"/>
            </p:cNvPicPr>
            <p:nvPr/>
          </p:nvPicPr>
          <p:blipFill>
            <a:blip r:embed="rId8"/>
            <a:stretch>
              <a:fillRect/>
            </a:stretch>
          </p:blipFill>
          <p:spPr>
            <a:xfrm>
              <a:off x="6110532" y="6188970"/>
              <a:ext cx="794026" cy="794026"/>
            </a:xfrm>
            <a:prstGeom prst="rect">
              <a:avLst/>
            </a:prstGeom>
          </p:spPr>
        </p:pic>
      </p:grpSp>
      <p:grpSp>
        <p:nvGrpSpPr>
          <p:cNvPr id="52" name="Group 51">
            <a:extLst>
              <a:ext uri="{FF2B5EF4-FFF2-40B4-BE49-F238E27FC236}">
                <a16:creationId xmlns:a16="http://schemas.microsoft.com/office/drawing/2014/main" id="{2631E6E3-1B6C-4809-969B-9268036D026B}"/>
              </a:ext>
            </a:extLst>
          </p:cNvPr>
          <p:cNvGrpSpPr/>
          <p:nvPr/>
        </p:nvGrpSpPr>
        <p:grpSpPr>
          <a:xfrm>
            <a:off x="10591290" y="6030595"/>
            <a:ext cx="3161959" cy="2597625"/>
            <a:chOff x="7433404" y="6015231"/>
            <a:chExt cx="2075261" cy="2597625"/>
          </a:xfrm>
        </p:grpSpPr>
        <p:grpSp>
          <p:nvGrpSpPr>
            <p:cNvPr id="53" name="Group 6">
              <a:extLst>
                <a:ext uri="{FF2B5EF4-FFF2-40B4-BE49-F238E27FC236}">
                  <a16:creationId xmlns:a16="http://schemas.microsoft.com/office/drawing/2014/main" id="{0E9D864A-C4C8-4610-B4DD-8A6400007630}"/>
                </a:ext>
              </a:extLst>
            </p:cNvPr>
            <p:cNvGrpSpPr>
              <a:grpSpLocks/>
            </p:cNvGrpSpPr>
            <p:nvPr/>
          </p:nvGrpSpPr>
          <p:grpSpPr bwMode="auto">
            <a:xfrm>
              <a:off x="7433404" y="6015231"/>
              <a:ext cx="2075261" cy="2597625"/>
              <a:chOff x="8431909" y="2227263"/>
              <a:chExt cx="2357146" cy="2044700"/>
            </a:xfrm>
          </p:grpSpPr>
          <p:sp>
            <p:nvSpPr>
              <p:cNvPr id="55" name="Text Box 2">
                <a:extLst>
                  <a:ext uri="{FF2B5EF4-FFF2-40B4-BE49-F238E27FC236}">
                    <a16:creationId xmlns:a16="http://schemas.microsoft.com/office/drawing/2014/main" id="{0DE63450-9FF9-4E05-BF0F-D83AD431357F}"/>
                  </a:ext>
                </a:extLst>
              </p:cNvPr>
              <p:cNvSpPr txBox="1">
                <a:spLocks noChangeArrowheads="1"/>
              </p:cNvSpPr>
              <p:nvPr/>
            </p:nvSpPr>
            <p:spPr bwMode="auto">
              <a:xfrm>
                <a:off x="8431909" y="2227263"/>
                <a:ext cx="2357146" cy="2044700"/>
              </a:xfrm>
              <a:prstGeom prst="rect">
                <a:avLst/>
              </a:prstGeom>
              <a:noFill/>
              <a:ln w="9525">
                <a:solidFill>
                  <a:srgbClr val="000000"/>
                </a:solidFill>
                <a:prstDash val="dashDot"/>
                <a:miter lim="800000"/>
                <a:headEnd/>
                <a:tailEnd/>
              </a:ln>
              <a:extLst>
                <a:ext uri="{909E8E84-426E-40DD-AFC4-6F175D3DCCD1}">
                  <a14:hiddenFill xmlns:a14="http://schemas.microsoft.com/office/drawing/2010/main">
                    <a:solidFill>
                      <a:srgbClr val="FFFFFF"/>
                    </a:solidFill>
                  </a14:hiddenFill>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584200" rtl="0" eaLnBrk="1" fontAlgn="auto" latinLnBrk="0" hangingPunct="0">
                  <a:lnSpc>
                    <a:spcPct val="107000"/>
                  </a:lnSpc>
                  <a:spcBef>
                    <a:spcPct val="0"/>
                  </a:spcBef>
                  <a:spcAft>
                    <a:spcPts val="800"/>
                  </a:spcAft>
                  <a:buClrTx/>
                  <a:buSzTx/>
                  <a:buFontTx/>
                  <a:buNone/>
                  <a:tabLst/>
                  <a:defRPr/>
                </a:pPr>
                <a:r>
                  <a:rPr kumimoji="0" lang="en-GB" altLang="en-US" sz="11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sym typeface="Helvetica Light"/>
                  </a:rPr>
                  <a:t> </a:t>
                </a:r>
              </a:p>
              <a:p>
                <a:pPr marL="0" marR="0" lvl="0" indent="0" algn="ctr" defTabSz="584200" rtl="0" eaLnBrk="1" fontAlgn="auto" latinLnBrk="0" hangingPunct="0">
                  <a:lnSpc>
                    <a:spcPct val="107000"/>
                  </a:lnSpc>
                  <a:spcBef>
                    <a:spcPct val="0"/>
                  </a:spcBef>
                  <a:spcAft>
                    <a:spcPts val="800"/>
                  </a:spcAft>
                  <a:buClrTx/>
                  <a:buSzTx/>
                  <a:buFontTx/>
                  <a:buNone/>
                  <a:tabLst/>
                  <a:defRPr/>
                </a:pPr>
                <a:r>
                  <a:rPr kumimoji="0" lang="en-GB" altLang="en-US" sz="11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sym typeface="Helvetica Light"/>
                  </a:rPr>
                  <a:t> </a:t>
                </a:r>
              </a:p>
              <a:p>
                <a:pPr marL="0" marR="0" lvl="0" indent="0" algn="ctr" defTabSz="584200" rtl="0" eaLnBrk="1" fontAlgn="auto" latinLnBrk="0" hangingPunct="0">
                  <a:lnSpc>
                    <a:spcPct val="107000"/>
                  </a:lnSpc>
                  <a:spcBef>
                    <a:spcPct val="0"/>
                  </a:spcBef>
                  <a:spcAft>
                    <a:spcPts val="800"/>
                  </a:spcAft>
                  <a:buClrTx/>
                  <a:buSzTx/>
                  <a:buFontTx/>
                  <a:buNone/>
                  <a:tabLst/>
                  <a:defRPr/>
                </a:pPr>
                <a:r>
                  <a:rPr kumimoji="0" lang="en-GB" altLang="en-US" sz="11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sym typeface="Helvetica Light"/>
                  </a:rPr>
                  <a:t> </a:t>
                </a:r>
              </a:p>
              <a:p>
                <a:pPr marL="0" marR="0" lvl="0" indent="0" algn="ctr" defTabSz="584200" rtl="0" eaLnBrk="1" fontAlgn="auto" latinLnBrk="0" hangingPunct="0">
                  <a:lnSpc>
                    <a:spcPct val="107000"/>
                  </a:lnSpc>
                  <a:spcBef>
                    <a:spcPct val="0"/>
                  </a:spcBef>
                  <a:spcAft>
                    <a:spcPts val="0"/>
                  </a:spcAft>
                  <a:buClrTx/>
                  <a:buSzTx/>
                  <a:buFontTx/>
                  <a:buNone/>
                  <a:tabLst/>
                  <a:defRPr/>
                </a:pPr>
                <a:endParaRPr kumimoji="0" lang="en-GB" altLang="en-US" sz="1200" b="1" i="0" u="none" strike="noStrike" kern="0" cap="none" spc="0" normalizeH="0" baseline="0" noProof="0" dirty="0">
                  <a:ln>
                    <a:noFill/>
                  </a:ln>
                  <a:solidFill>
                    <a:srgbClr val="0365C0">
                      <a:lumMod val="40000"/>
                      <a:lumOff val="60000"/>
                    </a:srgbClr>
                  </a:solidFill>
                  <a:effectLst/>
                  <a:uLnTx/>
                  <a:uFillTx/>
                  <a:latin typeface="Montserrat" panose="020B0604020202020204" charset="0"/>
                  <a:ea typeface="Calibri" panose="020F0502020204030204" pitchFamily="34" charset="0"/>
                  <a:cs typeface="Times New Roman" panose="02020603050405020304" pitchFamily="18" charset="0"/>
                  <a:sym typeface="Helvetica Light"/>
                </a:endParaRPr>
              </a:p>
              <a:p>
                <a:pPr marL="0" marR="0" lvl="0" indent="0" algn="ctr" defTabSz="584200" rtl="0" eaLnBrk="1" fontAlgn="auto" latinLnBrk="0" hangingPunct="0">
                  <a:lnSpc>
                    <a:spcPct val="107000"/>
                  </a:lnSpc>
                  <a:spcBef>
                    <a:spcPct val="0"/>
                  </a:spcBef>
                  <a:spcAft>
                    <a:spcPts val="0"/>
                  </a:spcAft>
                  <a:buClrTx/>
                  <a:buSzTx/>
                  <a:buFontTx/>
                  <a:buNone/>
                  <a:tabLst/>
                  <a:defRPr/>
                </a:pPr>
                <a:endParaRPr kumimoji="0" lang="en-GB" altLang="en-US" sz="1200" b="1" i="0" u="none" strike="noStrike" kern="0" cap="none" spc="0" normalizeH="0" baseline="0" noProof="0" dirty="0">
                  <a:ln>
                    <a:noFill/>
                  </a:ln>
                  <a:solidFill>
                    <a:srgbClr val="0365C0">
                      <a:lumMod val="40000"/>
                      <a:lumOff val="60000"/>
                    </a:srgbClr>
                  </a:solidFill>
                  <a:effectLst/>
                  <a:uLnTx/>
                  <a:uFillTx/>
                  <a:latin typeface="Montserrat" panose="020B0604020202020204" charset="0"/>
                  <a:ea typeface="Calibri" panose="020F0502020204030204" pitchFamily="34" charset="0"/>
                  <a:cs typeface="Times New Roman" panose="02020603050405020304" pitchFamily="18" charset="0"/>
                  <a:sym typeface="Helvetica Light"/>
                </a:endParaRPr>
              </a:p>
              <a:p>
                <a:pPr marL="0" marR="0" lvl="0" indent="0" algn="ctr" defTabSz="584200" rtl="0" eaLnBrk="1" fontAlgn="auto" latinLnBrk="0" hangingPunct="0">
                  <a:lnSpc>
                    <a:spcPct val="107000"/>
                  </a:lnSpc>
                  <a:spcBef>
                    <a:spcPct val="0"/>
                  </a:spcBef>
                  <a:spcAft>
                    <a:spcPts val="0"/>
                  </a:spcAft>
                  <a:buClrTx/>
                  <a:buSzTx/>
                  <a:buFontTx/>
                  <a:buNone/>
                  <a:tabLst/>
                  <a:defRPr/>
                </a:pPr>
                <a:r>
                  <a:rPr kumimoji="0" lang="en-GB" altLang="en-US" sz="1600" b="1" i="0" u="none" strike="noStrike" kern="0" cap="none" spc="0" normalizeH="0" baseline="0" noProof="0" dirty="0">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sym typeface="Helvetica Light"/>
                  </a:rPr>
                  <a:t>Key Skills</a:t>
                </a:r>
              </a:p>
              <a:p>
                <a:pPr algn="just">
                  <a:lnSpc>
                    <a:spcPct val="107000"/>
                  </a:lnSpc>
                  <a:spcBef>
                    <a:spcPct val="0"/>
                  </a:spcBef>
                  <a:buNone/>
                  <a:defRPr/>
                </a:pPr>
                <a:r>
                  <a:rPr kumimoji="0" lang="en-GB" altLang="en-US"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Greater opportunities to build key skills</a:t>
                </a:r>
              </a:p>
              <a:p>
                <a:pPr marL="0" marR="0" lvl="0" indent="0" algn="ctr" defTabSz="584200" rtl="0" eaLnBrk="1" fontAlgn="auto" latinLnBrk="0" hangingPunct="0">
                  <a:lnSpc>
                    <a:spcPct val="107000"/>
                  </a:lnSpc>
                  <a:spcBef>
                    <a:spcPct val="0"/>
                  </a:spcBef>
                  <a:spcAft>
                    <a:spcPts val="0"/>
                  </a:spcAft>
                  <a:buClrTx/>
                  <a:buSzTx/>
                  <a:buFontTx/>
                  <a:buNone/>
                  <a:tabLst/>
                  <a:defRPr/>
                </a:pPr>
                <a:endParaRPr kumimoji="0" lang="en-GB" altLang="en-US" sz="1100" b="0" i="0" u="none" strike="noStrike" kern="0" cap="none" spc="0" normalizeH="0" baseline="0" noProof="0" dirty="0">
                  <a:ln>
                    <a:noFill/>
                  </a:ln>
                  <a:solidFill>
                    <a:srgbClr val="0365C0">
                      <a:lumMod val="40000"/>
                      <a:lumOff val="60000"/>
                    </a:srgbClr>
                  </a:solidFill>
                  <a:effectLst/>
                  <a:uLnTx/>
                  <a:uFillTx/>
                  <a:latin typeface="Montserrat" panose="00000500000000000000" pitchFamily="2" charset="0"/>
                  <a:ea typeface="Calibri" panose="020F0502020204030204" pitchFamily="34" charset="0"/>
                  <a:cs typeface="Times New Roman" panose="02020603050405020304" pitchFamily="18" charset="0"/>
                  <a:sym typeface="Helvetica Light"/>
                </a:endParaRPr>
              </a:p>
              <a:p>
                <a:pPr marL="0" marR="0" lvl="0" indent="0" algn="ctr" defTabSz="584200" rtl="0" eaLnBrk="1" fontAlgn="auto" latinLnBrk="0" hangingPunct="0">
                  <a:lnSpc>
                    <a:spcPct val="107000"/>
                  </a:lnSpc>
                  <a:spcBef>
                    <a:spcPct val="0"/>
                  </a:spcBef>
                  <a:spcAft>
                    <a:spcPts val="0"/>
                  </a:spcAft>
                  <a:buClrTx/>
                  <a:buSzTx/>
                  <a:buFontTx/>
                  <a:buNone/>
                  <a:tabLst/>
                  <a:defRPr/>
                </a:pPr>
                <a:endParaRPr kumimoji="0" lang="en-GB" altLang="en-US" sz="11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sym typeface="Helvetica Light"/>
                </a:endParaRPr>
              </a:p>
              <a:p>
                <a:pPr marL="0" marR="0" lvl="0" indent="0" algn="ctr" defTabSz="584200" rtl="0" eaLnBrk="1" fontAlgn="auto" latinLnBrk="0" hangingPunct="0">
                  <a:lnSpc>
                    <a:spcPct val="107000"/>
                  </a:lnSpc>
                  <a:spcBef>
                    <a:spcPct val="0"/>
                  </a:spcBef>
                  <a:spcAft>
                    <a:spcPts val="800"/>
                  </a:spcAft>
                  <a:buClrTx/>
                  <a:buSzTx/>
                  <a:buFontTx/>
                  <a:buNone/>
                  <a:tabLst/>
                  <a:defRPr/>
                </a:pPr>
                <a:r>
                  <a:rPr kumimoji="0" lang="en-GB" altLang="en-US" sz="1200" b="0" i="0" u="none" strike="noStrike" kern="0" cap="none" spc="0" normalizeH="0" baseline="0" noProof="0" dirty="0">
                    <a:ln>
                      <a:noFill/>
                    </a:ln>
                    <a:solidFill>
                      <a:srgbClr val="006699"/>
                    </a:solidFill>
                    <a:effectLst/>
                    <a:uLnTx/>
                    <a:uFillTx/>
                    <a:latin typeface="Calibri" panose="020F0502020204030204" pitchFamily="34" charset="0"/>
                    <a:ea typeface="Calibri" panose="020F0502020204030204" pitchFamily="34" charset="0"/>
                    <a:cs typeface="Times New Roman" panose="02020603050405020304" pitchFamily="18" charset="0"/>
                    <a:sym typeface="Helvetica Light"/>
                  </a:rPr>
                  <a:t> </a:t>
                </a:r>
                <a:endParaRPr kumimoji="0" lang="en-GB" altLang="en-US" sz="11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sym typeface="Helvetica Light"/>
                </a:endParaRPr>
              </a:p>
              <a:p>
                <a:pPr marL="0" marR="0" lvl="0" indent="0" algn="ctr" defTabSz="584200" rtl="0" eaLnBrk="1" fontAlgn="auto" latinLnBrk="0" hangingPunct="0">
                  <a:lnSpc>
                    <a:spcPct val="107000"/>
                  </a:lnSpc>
                  <a:spcBef>
                    <a:spcPct val="0"/>
                  </a:spcBef>
                  <a:spcAft>
                    <a:spcPts val="800"/>
                  </a:spcAft>
                  <a:buClrTx/>
                  <a:buSzTx/>
                  <a:buFontTx/>
                  <a:buNone/>
                  <a:tabLst/>
                  <a:defRPr/>
                </a:pPr>
                <a:endParaRPr kumimoji="0" lang="en-GB" altLang="en-US" sz="11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sym typeface="Helvetica Light"/>
                </a:endParaRPr>
              </a:p>
              <a:p>
                <a:pPr marL="0" marR="0" lvl="0" indent="0" algn="ctr" defTabSz="584200" rtl="0" eaLnBrk="1" fontAlgn="auto" latinLnBrk="0" hangingPunct="0">
                  <a:lnSpc>
                    <a:spcPct val="107000"/>
                  </a:lnSpc>
                  <a:spcBef>
                    <a:spcPct val="0"/>
                  </a:spcBef>
                  <a:spcAft>
                    <a:spcPts val="800"/>
                  </a:spcAft>
                  <a:buClrTx/>
                  <a:buSzTx/>
                  <a:buFontTx/>
                  <a:buNone/>
                  <a:tabLst/>
                  <a:defRPr/>
                </a:pPr>
                <a:r>
                  <a:rPr kumimoji="0" lang="en-GB" altLang="en-US" sz="1400" b="0" i="0" u="none" strike="noStrike" kern="0" cap="none" spc="0" normalizeH="0" baseline="0" noProof="0" dirty="0">
                    <a:ln>
                      <a:noFill/>
                    </a:ln>
                    <a:solidFill>
                      <a:srgbClr val="006699"/>
                    </a:solidFill>
                    <a:effectLst/>
                    <a:uLnTx/>
                    <a:uFillTx/>
                    <a:latin typeface="Calibri" panose="020F0502020204030204" pitchFamily="34" charset="0"/>
                    <a:ea typeface="Calibri" panose="020F0502020204030204" pitchFamily="34" charset="0"/>
                    <a:cs typeface="Times New Roman" panose="02020603050405020304" pitchFamily="18" charset="0"/>
                    <a:sym typeface="Helvetica Light"/>
                  </a:rPr>
                  <a:t> </a:t>
                </a:r>
                <a:endParaRPr kumimoji="0" lang="en-GB" altLang="en-US" sz="11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sym typeface="Helvetica Light"/>
                </a:endParaRPr>
              </a:p>
            </p:txBody>
          </p:sp>
          <p:sp>
            <p:nvSpPr>
              <p:cNvPr id="56" name="Oval 55">
                <a:extLst>
                  <a:ext uri="{FF2B5EF4-FFF2-40B4-BE49-F238E27FC236}">
                    <a16:creationId xmlns:a16="http://schemas.microsoft.com/office/drawing/2014/main" id="{C3D04126-D906-4E4F-A5B7-705FCF46EE11}"/>
                  </a:ext>
                </a:extLst>
              </p:cNvPr>
              <p:cNvSpPr/>
              <p:nvPr/>
            </p:nvSpPr>
            <p:spPr bwMode="auto">
              <a:xfrm>
                <a:off x="9125645" y="2290763"/>
                <a:ext cx="964996" cy="771525"/>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584200" rtl="0" eaLnBrk="1" fontAlgn="auto" latinLnBrk="0" hangingPunct="0">
                  <a:lnSpc>
                    <a:spcPct val="107000"/>
                  </a:lnSpc>
                  <a:spcBef>
                    <a:spcPts val="0"/>
                  </a:spcBef>
                  <a:spcAft>
                    <a:spcPts val="800"/>
                  </a:spcAft>
                  <a:buClrTx/>
                  <a:buSzTx/>
                  <a:buFontTx/>
                  <a:buNone/>
                  <a:tabLst/>
                  <a:defRPr/>
                </a:pPr>
                <a:endParaRPr kumimoji="0" lang="en-GB" sz="1100" b="0" i="0" u="none" strike="noStrike" kern="0" cap="none" spc="0" normalizeH="0" baseline="0" noProof="0">
                  <a:ln>
                    <a:noFill/>
                  </a:ln>
                  <a:solidFill>
                    <a:srgbClr val="FFFFFF"/>
                  </a:solidFill>
                  <a:effectLst/>
                  <a:uLnTx/>
                  <a:uFillTx/>
                  <a:latin typeface="Helvetica Light"/>
                  <a:ea typeface="Calibri" panose="020F0502020204030204" pitchFamily="34" charset="0"/>
                  <a:cs typeface="Times New Roman" panose="02020603050405020304" pitchFamily="18" charset="0"/>
                  <a:sym typeface="Helvetica Light"/>
                </a:endParaRPr>
              </a:p>
            </p:txBody>
          </p:sp>
        </p:grpSp>
        <p:pic>
          <p:nvPicPr>
            <p:cNvPr id="54" name="Picture 53">
              <a:extLst>
                <a:ext uri="{FF2B5EF4-FFF2-40B4-BE49-F238E27FC236}">
                  <a16:creationId xmlns:a16="http://schemas.microsoft.com/office/drawing/2014/main" id="{41445D39-BEB6-4B77-883E-BC4EC648DF11}"/>
                </a:ext>
              </a:extLst>
            </p:cNvPr>
            <p:cNvPicPr>
              <a:picLocks noChangeAspect="1"/>
            </p:cNvPicPr>
            <p:nvPr/>
          </p:nvPicPr>
          <p:blipFill>
            <a:blip r:embed="rId9"/>
            <a:stretch>
              <a:fillRect/>
            </a:stretch>
          </p:blipFill>
          <p:spPr>
            <a:xfrm>
              <a:off x="8172857" y="6285920"/>
              <a:ext cx="641086" cy="641086"/>
            </a:xfrm>
            <a:prstGeom prst="rect">
              <a:avLst/>
            </a:prstGeom>
          </p:spPr>
        </p:pic>
      </p:grpSp>
      <p:grpSp>
        <p:nvGrpSpPr>
          <p:cNvPr id="57" name="Group 56">
            <a:extLst>
              <a:ext uri="{FF2B5EF4-FFF2-40B4-BE49-F238E27FC236}">
                <a16:creationId xmlns:a16="http://schemas.microsoft.com/office/drawing/2014/main" id="{206FC61F-8CBA-440A-8240-8DBBC9AE1271}"/>
              </a:ext>
            </a:extLst>
          </p:cNvPr>
          <p:cNvGrpSpPr/>
          <p:nvPr/>
        </p:nvGrpSpPr>
        <p:grpSpPr>
          <a:xfrm>
            <a:off x="13753338" y="6051075"/>
            <a:ext cx="3161959" cy="2597625"/>
            <a:chOff x="9521544" y="6035711"/>
            <a:chExt cx="2075261" cy="2597625"/>
          </a:xfrm>
        </p:grpSpPr>
        <p:grpSp>
          <p:nvGrpSpPr>
            <p:cNvPr id="58" name="Group 6">
              <a:extLst>
                <a:ext uri="{FF2B5EF4-FFF2-40B4-BE49-F238E27FC236}">
                  <a16:creationId xmlns:a16="http://schemas.microsoft.com/office/drawing/2014/main" id="{23595284-305E-40A8-9A01-268A836CFDC6}"/>
                </a:ext>
              </a:extLst>
            </p:cNvPr>
            <p:cNvGrpSpPr>
              <a:grpSpLocks/>
            </p:cNvGrpSpPr>
            <p:nvPr/>
          </p:nvGrpSpPr>
          <p:grpSpPr bwMode="auto">
            <a:xfrm>
              <a:off x="9521544" y="6035711"/>
              <a:ext cx="2075261" cy="2597625"/>
              <a:chOff x="8431909" y="2227263"/>
              <a:chExt cx="2357146" cy="2044700"/>
            </a:xfrm>
          </p:grpSpPr>
          <p:sp>
            <p:nvSpPr>
              <p:cNvPr id="60" name="Text Box 2">
                <a:extLst>
                  <a:ext uri="{FF2B5EF4-FFF2-40B4-BE49-F238E27FC236}">
                    <a16:creationId xmlns:a16="http://schemas.microsoft.com/office/drawing/2014/main" id="{FED0C1CF-04EE-4BC5-B31C-A3422E34C522}"/>
                  </a:ext>
                </a:extLst>
              </p:cNvPr>
              <p:cNvSpPr txBox="1">
                <a:spLocks noChangeArrowheads="1"/>
              </p:cNvSpPr>
              <p:nvPr/>
            </p:nvSpPr>
            <p:spPr bwMode="auto">
              <a:xfrm>
                <a:off x="8431909" y="2227263"/>
                <a:ext cx="2357146" cy="2044700"/>
              </a:xfrm>
              <a:prstGeom prst="rect">
                <a:avLst/>
              </a:prstGeom>
              <a:noFill/>
              <a:ln w="9525">
                <a:solidFill>
                  <a:srgbClr val="000000"/>
                </a:solidFill>
                <a:prstDash val="dashDot"/>
                <a:miter lim="800000"/>
                <a:headEnd/>
                <a:tailEnd/>
              </a:ln>
              <a:extLst>
                <a:ext uri="{909E8E84-426E-40DD-AFC4-6F175D3DCCD1}">
                  <a14:hiddenFill xmlns:a14="http://schemas.microsoft.com/office/drawing/2010/main">
                    <a:solidFill>
                      <a:srgbClr val="FFFFFF"/>
                    </a:solidFill>
                  </a14:hiddenFill>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584200" rtl="0" eaLnBrk="1" fontAlgn="auto" latinLnBrk="0" hangingPunct="0">
                  <a:lnSpc>
                    <a:spcPct val="107000"/>
                  </a:lnSpc>
                  <a:spcBef>
                    <a:spcPct val="0"/>
                  </a:spcBef>
                  <a:spcAft>
                    <a:spcPts val="800"/>
                  </a:spcAft>
                  <a:buClrTx/>
                  <a:buSzTx/>
                  <a:buFontTx/>
                  <a:buNone/>
                  <a:tabLst/>
                  <a:defRPr/>
                </a:pPr>
                <a:r>
                  <a:rPr kumimoji="0" lang="en-GB" altLang="en-US" sz="11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sym typeface="Helvetica Light"/>
                  </a:rPr>
                  <a:t> </a:t>
                </a:r>
              </a:p>
              <a:p>
                <a:pPr marL="0" marR="0" lvl="0" indent="0" algn="ctr" defTabSz="584200" rtl="0" eaLnBrk="1" fontAlgn="auto" latinLnBrk="0" hangingPunct="0">
                  <a:lnSpc>
                    <a:spcPct val="107000"/>
                  </a:lnSpc>
                  <a:spcBef>
                    <a:spcPct val="0"/>
                  </a:spcBef>
                  <a:spcAft>
                    <a:spcPts val="800"/>
                  </a:spcAft>
                  <a:buClrTx/>
                  <a:buSzTx/>
                  <a:buFontTx/>
                  <a:buNone/>
                  <a:tabLst/>
                  <a:defRPr/>
                </a:pPr>
                <a:r>
                  <a:rPr kumimoji="0" lang="en-GB" altLang="en-US" sz="11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sym typeface="Helvetica Light"/>
                  </a:rPr>
                  <a:t> </a:t>
                </a:r>
              </a:p>
              <a:p>
                <a:pPr marL="0" marR="0" lvl="0" indent="0" algn="ctr" defTabSz="584200" rtl="0" eaLnBrk="1" fontAlgn="auto" latinLnBrk="0" hangingPunct="0">
                  <a:lnSpc>
                    <a:spcPct val="107000"/>
                  </a:lnSpc>
                  <a:spcBef>
                    <a:spcPct val="0"/>
                  </a:spcBef>
                  <a:spcAft>
                    <a:spcPts val="800"/>
                  </a:spcAft>
                  <a:buClrTx/>
                  <a:buSzTx/>
                  <a:buFontTx/>
                  <a:buNone/>
                  <a:tabLst/>
                  <a:defRPr/>
                </a:pPr>
                <a:r>
                  <a:rPr kumimoji="0" lang="en-GB" altLang="en-US" sz="11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sym typeface="Helvetica Light"/>
                  </a:rPr>
                  <a:t> </a:t>
                </a:r>
              </a:p>
              <a:p>
                <a:pPr marL="0" marR="0" lvl="0" indent="0" algn="ctr" defTabSz="584200" rtl="0" eaLnBrk="1" fontAlgn="auto" latinLnBrk="0" hangingPunct="0">
                  <a:lnSpc>
                    <a:spcPct val="107000"/>
                  </a:lnSpc>
                  <a:spcBef>
                    <a:spcPct val="0"/>
                  </a:spcBef>
                  <a:spcAft>
                    <a:spcPts val="0"/>
                  </a:spcAft>
                  <a:buClrTx/>
                  <a:buSzTx/>
                  <a:buFontTx/>
                  <a:buNone/>
                  <a:tabLst/>
                  <a:defRPr/>
                </a:pPr>
                <a:endParaRPr kumimoji="0" lang="en-GB" altLang="en-US" sz="1200" b="1" i="0" u="none" strike="noStrike" kern="0" cap="none" spc="0" normalizeH="0" baseline="0" noProof="0" dirty="0">
                  <a:ln>
                    <a:noFill/>
                  </a:ln>
                  <a:solidFill>
                    <a:srgbClr val="0365C0">
                      <a:lumMod val="40000"/>
                      <a:lumOff val="60000"/>
                    </a:srgbClr>
                  </a:solidFill>
                  <a:effectLst/>
                  <a:uLnTx/>
                  <a:uFillTx/>
                  <a:latin typeface="Montserrat" panose="020B0604020202020204" charset="0"/>
                  <a:ea typeface="Calibri" panose="020F0502020204030204" pitchFamily="34" charset="0"/>
                  <a:cs typeface="Times New Roman" panose="02020603050405020304" pitchFamily="18" charset="0"/>
                  <a:sym typeface="Helvetica Light"/>
                </a:endParaRPr>
              </a:p>
              <a:p>
                <a:pPr marL="0" marR="0" lvl="0" indent="0" algn="ctr" defTabSz="584200" rtl="0" eaLnBrk="1" fontAlgn="auto" latinLnBrk="0" hangingPunct="0">
                  <a:lnSpc>
                    <a:spcPct val="107000"/>
                  </a:lnSpc>
                  <a:spcBef>
                    <a:spcPct val="0"/>
                  </a:spcBef>
                  <a:spcAft>
                    <a:spcPts val="0"/>
                  </a:spcAft>
                  <a:buClrTx/>
                  <a:buSzTx/>
                  <a:buFontTx/>
                  <a:buNone/>
                  <a:tabLst/>
                  <a:defRPr/>
                </a:pPr>
                <a:endParaRPr kumimoji="0" lang="en-GB" altLang="en-US" sz="1200" b="1" i="0" u="none" strike="noStrike" kern="0" cap="none" spc="0" normalizeH="0" baseline="0" noProof="0" dirty="0">
                  <a:ln>
                    <a:noFill/>
                  </a:ln>
                  <a:solidFill>
                    <a:srgbClr val="0365C0">
                      <a:lumMod val="40000"/>
                      <a:lumOff val="60000"/>
                    </a:srgbClr>
                  </a:solidFill>
                  <a:effectLst/>
                  <a:uLnTx/>
                  <a:uFillTx/>
                  <a:latin typeface="Montserrat" panose="00000500000000000000" pitchFamily="2" charset="0"/>
                  <a:ea typeface="Calibri" panose="020F0502020204030204" pitchFamily="34" charset="0"/>
                  <a:cs typeface="Times New Roman" panose="02020603050405020304" pitchFamily="18" charset="0"/>
                  <a:sym typeface="Helvetica Light"/>
                </a:endParaRPr>
              </a:p>
              <a:p>
                <a:pPr marL="0" marR="0" lvl="0" indent="0" algn="ctr" defTabSz="584200" rtl="0" eaLnBrk="1" fontAlgn="auto" latinLnBrk="0" hangingPunct="0">
                  <a:lnSpc>
                    <a:spcPct val="107000"/>
                  </a:lnSpc>
                  <a:spcBef>
                    <a:spcPct val="0"/>
                  </a:spcBef>
                  <a:spcAft>
                    <a:spcPts val="0"/>
                  </a:spcAft>
                  <a:buClrTx/>
                  <a:buSzTx/>
                  <a:buFontTx/>
                  <a:buNone/>
                  <a:tabLst/>
                  <a:defRPr/>
                </a:pPr>
                <a:r>
                  <a:rPr kumimoji="0" lang="en-GB" altLang="en-US" sz="1600" b="1" i="0" u="none" strike="noStrike" kern="0" cap="none" spc="0" normalizeH="0" baseline="0" noProof="0" dirty="0">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sym typeface="Helvetica Light"/>
                  </a:rPr>
                  <a:t>Staff Teams</a:t>
                </a:r>
              </a:p>
              <a:p>
                <a:pPr algn="just">
                  <a:lnSpc>
                    <a:spcPct val="107000"/>
                  </a:lnSpc>
                  <a:spcBef>
                    <a:spcPct val="0"/>
                  </a:spcBef>
                  <a:buNone/>
                  <a:defRPr/>
                </a:pPr>
                <a:r>
                  <a:rPr kumimoji="0" lang="en-GB" altLang="en-US"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Appropriate staff teams, with relevant training and experience, allocated</a:t>
                </a:r>
              </a:p>
              <a:p>
                <a:pPr>
                  <a:lnSpc>
                    <a:spcPct val="107000"/>
                  </a:lnSpc>
                  <a:spcBef>
                    <a:spcPct val="0"/>
                  </a:spcBef>
                  <a:buNone/>
                  <a:defRPr/>
                </a:pPr>
                <a:r>
                  <a:rPr kumimoji="0" lang="en-GB" altLang="en-US" sz="1100" b="0" i="0" u="none" strike="noStrike" kern="1200" cap="none" spc="0" normalizeH="0" baseline="0" noProof="0" dirty="0">
                    <a:ln>
                      <a:noFill/>
                    </a:ln>
                    <a:solidFill>
                      <a:prstClr val="black"/>
                    </a:solidFill>
                    <a:effectLst/>
                    <a:uLnTx/>
                    <a:uFillTx/>
                    <a:latin typeface="Montserrat" panose="00000500000000000000" pitchFamily="2" charset="0"/>
                    <a:cs typeface="Arial" panose="020B0604020202020204" pitchFamily="34" charset="0"/>
                  </a:rPr>
                  <a:t>’</a:t>
                </a:r>
              </a:p>
              <a:p>
                <a:pPr marL="0" marR="0" lvl="0" indent="0" algn="ctr" defTabSz="584200" rtl="0" eaLnBrk="1" fontAlgn="auto" latinLnBrk="0" hangingPunct="0">
                  <a:lnSpc>
                    <a:spcPct val="107000"/>
                  </a:lnSpc>
                  <a:spcBef>
                    <a:spcPct val="0"/>
                  </a:spcBef>
                  <a:spcAft>
                    <a:spcPts val="0"/>
                  </a:spcAft>
                  <a:buClrTx/>
                  <a:buSzTx/>
                  <a:buFontTx/>
                  <a:buNone/>
                  <a:tabLst/>
                  <a:defRPr/>
                </a:pPr>
                <a:endParaRPr kumimoji="0" lang="en-GB" altLang="en-US" sz="1100" b="0" i="0" u="none" strike="noStrike" kern="0" cap="none" spc="0" normalizeH="0" baseline="0" noProof="0" dirty="0">
                  <a:ln>
                    <a:noFill/>
                  </a:ln>
                  <a:solidFill>
                    <a:srgbClr val="0365C0">
                      <a:lumMod val="40000"/>
                      <a:lumOff val="60000"/>
                    </a:srgbClr>
                  </a:solidFill>
                  <a:effectLst/>
                  <a:uLnTx/>
                  <a:uFillTx/>
                  <a:latin typeface="Montserrat" panose="00000500000000000000" pitchFamily="2" charset="0"/>
                  <a:ea typeface="Calibri" panose="020F0502020204030204" pitchFamily="34" charset="0"/>
                  <a:cs typeface="Times New Roman" panose="02020603050405020304" pitchFamily="18" charset="0"/>
                  <a:sym typeface="Helvetica Light"/>
                </a:endParaRPr>
              </a:p>
              <a:p>
                <a:pPr marL="0" marR="0" lvl="0" indent="0" algn="ctr" defTabSz="584200" rtl="0" eaLnBrk="1" fontAlgn="auto" latinLnBrk="0" hangingPunct="0">
                  <a:lnSpc>
                    <a:spcPct val="107000"/>
                  </a:lnSpc>
                  <a:spcBef>
                    <a:spcPct val="0"/>
                  </a:spcBef>
                  <a:spcAft>
                    <a:spcPts val="0"/>
                  </a:spcAft>
                  <a:buClrTx/>
                  <a:buSzTx/>
                  <a:buFontTx/>
                  <a:buNone/>
                  <a:tabLst/>
                  <a:defRPr/>
                </a:pPr>
                <a:endParaRPr kumimoji="0" lang="en-GB" altLang="en-US" sz="11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sym typeface="Helvetica Light"/>
                </a:endParaRPr>
              </a:p>
              <a:p>
                <a:pPr marL="0" marR="0" lvl="0" indent="0" algn="ctr" defTabSz="584200" rtl="0" eaLnBrk="1" fontAlgn="auto" latinLnBrk="0" hangingPunct="0">
                  <a:lnSpc>
                    <a:spcPct val="107000"/>
                  </a:lnSpc>
                  <a:spcBef>
                    <a:spcPct val="0"/>
                  </a:spcBef>
                  <a:spcAft>
                    <a:spcPts val="800"/>
                  </a:spcAft>
                  <a:buClrTx/>
                  <a:buSzTx/>
                  <a:buFontTx/>
                  <a:buNone/>
                  <a:tabLst/>
                  <a:defRPr/>
                </a:pPr>
                <a:r>
                  <a:rPr kumimoji="0" lang="en-GB" altLang="en-US" sz="1200" b="0" i="0" u="none" strike="noStrike" kern="0" cap="none" spc="0" normalizeH="0" baseline="0" noProof="0" dirty="0">
                    <a:ln>
                      <a:noFill/>
                    </a:ln>
                    <a:solidFill>
                      <a:srgbClr val="006699"/>
                    </a:solidFill>
                    <a:effectLst/>
                    <a:uLnTx/>
                    <a:uFillTx/>
                    <a:latin typeface="Calibri" panose="020F0502020204030204" pitchFamily="34" charset="0"/>
                    <a:ea typeface="Calibri" panose="020F0502020204030204" pitchFamily="34" charset="0"/>
                    <a:cs typeface="Times New Roman" panose="02020603050405020304" pitchFamily="18" charset="0"/>
                    <a:sym typeface="Helvetica Light"/>
                  </a:rPr>
                  <a:t> </a:t>
                </a:r>
                <a:endParaRPr kumimoji="0" lang="en-GB" altLang="en-US" sz="11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sym typeface="Helvetica Light"/>
                </a:endParaRPr>
              </a:p>
              <a:p>
                <a:pPr marL="0" marR="0" lvl="0" indent="0" algn="ctr" defTabSz="584200" rtl="0" eaLnBrk="1" fontAlgn="auto" latinLnBrk="0" hangingPunct="0">
                  <a:lnSpc>
                    <a:spcPct val="107000"/>
                  </a:lnSpc>
                  <a:spcBef>
                    <a:spcPct val="0"/>
                  </a:spcBef>
                  <a:spcAft>
                    <a:spcPts val="800"/>
                  </a:spcAft>
                  <a:buClrTx/>
                  <a:buSzTx/>
                  <a:buFontTx/>
                  <a:buNone/>
                  <a:tabLst/>
                  <a:defRPr/>
                </a:pPr>
                <a:endParaRPr kumimoji="0" lang="en-GB" altLang="en-US" sz="11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sym typeface="Helvetica Light"/>
                </a:endParaRPr>
              </a:p>
              <a:p>
                <a:pPr marL="0" marR="0" lvl="0" indent="0" algn="ctr" defTabSz="584200" rtl="0" eaLnBrk="1" fontAlgn="auto" latinLnBrk="0" hangingPunct="0">
                  <a:lnSpc>
                    <a:spcPct val="107000"/>
                  </a:lnSpc>
                  <a:spcBef>
                    <a:spcPct val="0"/>
                  </a:spcBef>
                  <a:spcAft>
                    <a:spcPts val="800"/>
                  </a:spcAft>
                  <a:buClrTx/>
                  <a:buSzTx/>
                  <a:buFontTx/>
                  <a:buNone/>
                  <a:tabLst/>
                  <a:defRPr/>
                </a:pPr>
                <a:r>
                  <a:rPr kumimoji="0" lang="en-GB" altLang="en-US" sz="1400" b="0" i="0" u="none" strike="noStrike" kern="0" cap="none" spc="0" normalizeH="0" baseline="0" noProof="0" dirty="0">
                    <a:ln>
                      <a:noFill/>
                    </a:ln>
                    <a:solidFill>
                      <a:srgbClr val="006699"/>
                    </a:solidFill>
                    <a:effectLst/>
                    <a:uLnTx/>
                    <a:uFillTx/>
                    <a:latin typeface="Calibri" panose="020F0502020204030204" pitchFamily="34" charset="0"/>
                    <a:ea typeface="Calibri" panose="020F0502020204030204" pitchFamily="34" charset="0"/>
                    <a:cs typeface="Times New Roman" panose="02020603050405020304" pitchFamily="18" charset="0"/>
                    <a:sym typeface="Helvetica Light"/>
                  </a:rPr>
                  <a:t> </a:t>
                </a:r>
                <a:endParaRPr kumimoji="0" lang="en-GB" altLang="en-US" sz="11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sym typeface="Helvetica Light"/>
                </a:endParaRPr>
              </a:p>
            </p:txBody>
          </p:sp>
          <p:sp>
            <p:nvSpPr>
              <p:cNvPr id="61" name="Oval 60">
                <a:extLst>
                  <a:ext uri="{FF2B5EF4-FFF2-40B4-BE49-F238E27FC236}">
                    <a16:creationId xmlns:a16="http://schemas.microsoft.com/office/drawing/2014/main" id="{B490FBA3-C1C1-426D-B64D-BC023C6D43C7}"/>
                  </a:ext>
                </a:extLst>
              </p:cNvPr>
              <p:cNvSpPr/>
              <p:nvPr/>
            </p:nvSpPr>
            <p:spPr bwMode="auto">
              <a:xfrm>
                <a:off x="9125645" y="2290763"/>
                <a:ext cx="964996" cy="771525"/>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584200" rtl="0" eaLnBrk="1" fontAlgn="auto" latinLnBrk="0" hangingPunct="0">
                  <a:lnSpc>
                    <a:spcPct val="107000"/>
                  </a:lnSpc>
                  <a:spcBef>
                    <a:spcPts val="0"/>
                  </a:spcBef>
                  <a:spcAft>
                    <a:spcPts val="800"/>
                  </a:spcAft>
                  <a:buClrTx/>
                  <a:buSzTx/>
                  <a:buFontTx/>
                  <a:buNone/>
                  <a:tabLst/>
                  <a:defRPr/>
                </a:pPr>
                <a:endParaRPr kumimoji="0" lang="en-GB" sz="1100" b="0" i="0" u="none" strike="noStrike" kern="0" cap="none" spc="0" normalizeH="0" baseline="0" noProof="0">
                  <a:ln>
                    <a:noFill/>
                  </a:ln>
                  <a:solidFill>
                    <a:srgbClr val="FFFFFF"/>
                  </a:solidFill>
                  <a:effectLst/>
                  <a:uLnTx/>
                  <a:uFillTx/>
                  <a:latin typeface="Helvetica Light"/>
                  <a:ea typeface="Calibri" panose="020F0502020204030204" pitchFamily="34" charset="0"/>
                  <a:cs typeface="Times New Roman" panose="02020603050405020304" pitchFamily="18" charset="0"/>
                  <a:sym typeface="Helvetica Light"/>
                </a:endParaRPr>
              </a:p>
            </p:txBody>
          </p:sp>
        </p:grpSp>
        <p:pic>
          <p:nvPicPr>
            <p:cNvPr id="59" name="Picture 58">
              <a:extLst>
                <a:ext uri="{FF2B5EF4-FFF2-40B4-BE49-F238E27FC236}">
                  <a16:creationId xmlns:a16="http://schemas.microsoft.com/office/drawing/2014/main" id="{B4617FD8-412D-4920-AE23-CABBBB4268A1}"/>
                </a:ext>
              </a:extLst>
            </p:cNvPr>
            <p:cNvPicPr>
              <a:picLocks noChangeAspect="1"/>
            </p:cNvPicPr>
            <p:nvPr/>
          </p:nvPicPr>
          <p:blipFill>
            <a:blip r:embed="rId10"/>
            <a:stretch>
              <a:fillRect/>
            </a:stretch>
          </p:blipFill>
          <p:spPr>
            <a:xfrm>
              <a:off x="10236572" y="6258559"/>
              <a:ext cx="641086" cy="641086"/>
            </a:xfrm>
            <a:prstGeom prst="rect">
              <a:avLst/>
            </a:prstGeom>
          </p:spPr>
        </p:pic>
      </p:grpSp>
      <p:grpSp>
        <p:nvGrpSpPr>
          <p:cNvPr id="62" name="Group 61">
            <a:extLst>
              <a:ext uri="{FF2B5EF4-FFF2-40B4-BE49-F238E27FC236}">
                <a16:creationId xmlns:a16="http://schemas.microsoft.com/office/drawing/2014/main" id="{7EA7DFD3-70A3-4D69-97A9-AFABFFF2B60F}"/>
              </a:ext>
            </a:extLst>
          </p:cNvPr>
          <p:cNvGrpSpPr/>
          <p:nvPr/>
        </p:nvGrpSpPr>
        <p:grpSpPr>
          <a:xfrm>
            <a:off x="457200" y="9372022"/>
            <a:ext cx="2001693" cy="681471"/>
            <a:chOff x="0" y="0"/>
            <a:chExt cx="2525396" cy="769620"/>
          </a:xfrm>
        </p:grpSpPr>
        <p:pic>
          <p:nvPicPr>
            <p:cNvPr id="63" name="Picture 62" descr="Logo&#10;&#10;Description automatically generated">
              <a:extLst>
                <a:ext uri="{FF2B5EF4-FFF2-40B4-BE49-F238E27FC236}">
                  <a16:creationId xmlns:a16="http://schemas.microsoft.com/office/drawing/2014/main" id="{6AE0003D-EE24-4E48-BD0C-B34FDA6A4F55}"/>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12800" y="6350"/>
              <a:ext cx="781050" cy="763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 name="Picture 63" descr="Shape, arrow&#10;&#10;Description automatically generated">
              <a:extLst>
                <a:ext uri="{FF2B5EF4-FFF2-40B4-BE49-F238E27FC236}">
                  <a16:creationId xmlns:a16="http://schemas.microsoft.com/office/drawing/2014/main" id="{65BA261E-C99F-4654-8353-0F42840F15EB}"/>
                </a:ext>
              </a:extLst>
            </p:cNvPr>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0" y="0"/>
              <a:ext cx="728345" cy="763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 name="Picture 64" descr="Text, logo&#10;&#10;Description automatically generated">
              <a:extLst>
                <a:ext uri="{FF2B5EF4-FFF2-40B4-BE49-F238E27FC236}">
                  <a16:creationId xmlns:a16="http://schemas.microsoft.com/office/drawing/2014/main" id="{2B09E442-AF1C-4A17-B657-DA79AE6F4EE0}"/>
                </a:ext>
              </a:extLst>
            </p:cNvPr>
            <p:cNvPicPr>
              <a:picLocks noChangeAspect="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638301" y="19049"/>
              <a:ext cx="887095" cy="750571"/>
            </a:xfrm>
            <a:prstGeom prst="rect">
              <a:avLst/>
            </a:prstGeom>
            <a:noFill/>
            <a:ln>
              <a:noFill/>
            </a:ln>
          </p:spPr>
        </p:pic>
      </p:grpSp>
    </p:spTree>
    <p:extLst>
      <p:ext uri="{BB962C8B-B14F-4D97-AF65-F5344CB8AC3E}">
        <p14:creationId xmlns:p14="http://schemas.microsoft.com/office/powerpoint/2010/main" val="2694736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17"/>
                                        </p:tgtEl>
                                        <p:attrNameLst>
                                          <p:attrName>style.visibility</p:attrName>
                                        </p:attrNameLst>
                                      </p:cBhvr>
                                      <p:to>
                                        <p:strVal val="visible"/>
                                      </p:to>
                                    </p:set>
                                  </p:childTnLst>
                                </p:cTn>
                              </p:par>
                            </p:childTnLst>
                          </p:cTn>
                        </p:par>
                        <p:par>
                          <p:cTn id="10" fill="hold">
                            <p:stCondLst>
                              <p:cond delay="1500"/>
                            </p:stCondLst>
                            <p:childTnLst>
                              <p:par>
                                <p:cTn id="11" presetID="1" presetClass="entr" presetSubtype="0" fill="hold" nodeType="afterEffect">
                                  <p:stCondLst>
                                    <p:cond delay="1500"/>
                                  </p:stCondLst>
                                  <p:childTnLst>
                                    <p:set>
                                      <p:cBhvr>
                                        <p:cTn id="12" dur="1" fill="hold">
                                          <p:stCondLst>
                                            <p:cond delay="0"/>
                                          </p:stCondLst>
                                        </p:cTn>
                                        <p:tgtEl>
                                          <p:spTgt spid="22"/>
                                        </p:tgtEl>
                                        <p:attrNameLst>
                                          <p:attrName>style.visibility</p:attrName>
                                        </p:attrNameLst>
                                      </p:cBhvr>
                                      <p:to>
                                        <p:strVal val="visible"/>
                                      </p:to>
                                    </p:set>
                                  </p:childTnLst>
                                </p:cTn>
                              </p:par>
                            </p:childTnLst>
                          </p:cTn>
                        </p:par>
                        <p:par>
                          <p:cTn id="13" fill="hold">
                            <p:stCondLst>
                              <p:cond delay="3000"/>
                            </p:stCondLst>
                            <p:childTnLst>
                              <p:par>
                                <p:cTn id="14" presetID="1" presetClass="entr" presetSubtype="0" fill="hold" nodeType="afterEffect">
                                  <p:stCondLst>
                                    <p:cond delay="1500"/>
                                  </p:stCondLst>
                                  <p:childTnLst>
                                    <p:set>
                                      <p:cBhvr>
                                        <p:cTn id="15" dur="1" fill="hold">
                                          <p:stCondLst>
                                            <p:cond delay="0"/>
                                          </p:stCondLst>
                                        </p:cTn>
                                        <p:tgtEl>
                                          <p:spTgt spid="27"/>
                                        </p:tgtEl>
                                        <p:attrNameLst>
                                          <p:attrName>style.visibility</p:attrName>
                                        </p:attrNameLst>
                                      </p:cBhvr>
                                      <p:to>
                                        <p:strVal val="visible"/>
                                      </p:to>
                                    </p:set>
                                  </p:childTnLst>
                                </p:cTn>
                              </p:par>
                            </p:childTnLst>
                          </p:cTn>
                        </p:par>
                        <p:par>
                          <p:cTn id="16" fill="hold">
                            <p:stCondLst>
                              <p:cond delay="4500"/>
                            </p:stCondLst>
                            <p:childTnLst>
                              <p:par>
                                <p:cTn id="17" presetID="1" presetClass="entr" presetSubtype="0" fill="hold" nodeType="afterEffect">
                                  <p:stCondLst>
                                    <p:cond delay="1500"/>
                                  </p:stCondLst>
                                  <p:childTnLst>
                                    <p:set>
                                      <p:cBhvr>
                                        <p:cTn id="18" dur="1" fill="hold">
                                          <p:stCondLst>
                                            <p:cond delay="0"/>
                                          </p:stCondLst>
                                        </p:cTn>
                                        <p:tgtEl>
                                          <p:spTgt spid="3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par>
                          <p:cTn id="23" fill="hold">
                            <p:stCondLst>
                              <p:cond delay="0"/>
                            </p:stCondLst>
                            <p:childTnLst>
                              <p:par>
                                <p:cTn id="24" presetID="1" presetClass="entr" presetSubtype="0" fill="hold" nodeType="afterEffect">
                                  <p:stCondLst>
                                    <p:cond delay="1500"/>
                                  </p:stCondLst>
                                  <p:childTnLst>
                                    <p:set>
                                      <p:cBhvr>
                                        <p:cTn id="25" dur="1" fill="hold">
                                          <p:stCondLst>
                                            <p:cond delay="0"/>
                                          </p:stCondLst>
                                        </p:cTn>
                                        <p:tgtEl>
                                          <p:spTgt spid="37"/>
                                        </p:tgtEl>
                                        <p:attrNameLst>
                                          <p:attrName>style.visibility</p:attrName>
                                        </p:attrNameLst>
                                      </p:cBhvr>
                                      <p:to>
                                        <p:strVal val="visible"/>
                                      </p:to>
                                    </p:set>
                                  </p:childTnLst>
                                </p:cTn>
                              </p:par>
                            </p:childTnLst>
                          </p:cTn>
                        </p:par>
                        <p:par>
                          <p:cTn id="26" fill="hold">
                            <p:stCondLst>
                              <p:cond delay="1500"/>
                            </p:stCondLst>
                            <p:childTnLst>
                              <p:par>
                                <p:cTn id="27" presetID="1" presetClass="entr" presetSubtype="0" fill="hold" nodeType="afterEffect">
                                  <p:stCondLst>
                                    <p:cond delay="1500"/>
                                  </p:stCondLst>
                                  <p:childTnLst>
                                    <p:set>
                                      <p:cBhvr>
                                        <p:cTn id="28" dur="1" fill="hold">
                                          <p:stCondLst>
                                            <p:cond delay="0"/>
                                          </p:stCondLst>
                                        </p:cTn>
                                        <p:tgtEl>
                                          <p:spTgt spid="42"/>
                                        </p:tgtEl>
                                        <p:attrNameLst>
                                          <p:attrName>style.visibility</p:attrName>
                                        </p:attrNameLst>
                                      </p:cBhvr>
                                      <p:to>
                                        <p:strVal val="visible"/>
                                      </p:to>
                                    </p:set>
                                  </p:childTnLst>
                                </p:cTn>
                              </p:par>
                            </p:childTnLst>
                          </p:cTn>
                        </p:par>
                        <p:par>
                          <p:cTn id="29" fill="hold">
                            <p:stCondLst>
                              <p:cond delay="3000"/>
                            </p:stCondLst>
                            <p:childTnLst>
                              <p:par>
                                <p:cTn id="30" presetID="1" presetClass="entr" presetSubtype="0" fill="hold" nodeType="afterEffect">
                                  <p:stCondLst>
                                    <p:cond delay="1500"/>
                                  </p:stCondLst>
                                  <p:childTnLst>
                                    <p:set>
                                      <p:cBhvr>
                                        <p:cTn id="31" dur="1" fill="hold">
                                          <p:stCondLst>
                                            <p:cond delay="0"/>
                                          </p:stCondLst>
                                        </p:cTn>
                                        <p:tgtEl>
                                          <p:spTgt spid="47"/>
                                        </p:tgtEl>
                                        <p:attrNameLst>
                                          <p:attrName>style.visibility</p:attrName>
                                        </p:attrNameLst>
                                      </p:cBhvr>
                                      <p:to>
                                        <p:strVal val="visible"/>
                                      </p:to>
                                    </p:set>
                                  </p:childTnLst>
                                </p:cTn>
                              </p:par>
                            </p:childTnLst>
                          </p:cTn>
                        </p:par>
                        <p:par>
                          <p:cTn id="32" fill="hold">
                            <p:stCondLst>
                              <p:cond delay="4500"/>
                            </p:stCondLst>
                            <p:childTnLst>
                              <p:par>
                                <p:cTn id="33" presetID="1" presetClass="entr" presetSubtype="0" fill="hold" nodeType="afterEffect">
                                  <p:stCondLst>
                                    <p:cond delay="1500"/>
                                  </p:stCondLst>
                                  <p:childTnLst>
                                    <p:set>
                                      <p:cBhvr>
                                        <p:cTn id="34" dur="1" fill="hold">
                                          <p:stCondLst>
                                            <p:cond delay="0"/>
                                          </p:stCondLst>
                                        </p:cTn>
                                        <p:tgtEl>
                                          <p:spTgt spid="52"/>
                                        </p:tgtEl>
                                        <p:attrNameLst>
                                          <p:attrName>style.visibility</p:attrName>
                                        </p:attrNameLst>
                                      </p:cBhvr>
                                      <p:to>
                                        <p:strVal val="visible"/>
                                      </p:to>
                                    </p:set>
                                  </p:childTnLst>
                                </p:cTn>
                              </p:par>
                            </p:childTnLst>
                          </p:cTn>
                        </p:par>
                        <p:par>
                          <p:cTn id="35" fill="hold">
                            <p:stCondLst>
                              <p:cond delay="6000"/>
                            </p:stCondLst>
                            <p:childTnLst>
                              <p:par>
                                <p:cTn id="36" presetID="1" presetClass="entr" presetSubtype="0" fill="hold" nodeType="afterEffect">
                                  <p:stCondLst>
                                    <p:cond delay="1500"/>
                                  </p:stCondLst>
                                  <p:childTnLst>
                                    <p:set>
                                      <p:cBhvr>
                                        <p:cTn id="37" dur="1" fill="hold">
                                          <p:stCondLst>
                                            <p:cond delay="0"/>
                                          </p:stCondLst>
                                        </p:cTn>
                                        <p:tgtEl>
                                          <p:spTgt spid="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3053" t="-3076" r="-3076" b="-3053"/>
            </a:stretch>
          </a:blipFill>
        </p:spPr>
        <p:txBody>
          <a:bodyPr/>
          <a:lstStyle/>
          <a:p>
            <a:endParaRPr lang="en-GB"/>
          </a:p>
        </p:txBody>
      </p:sp>
      <p:sp>
        <p:nvSpPr>
          <p:cNvPr id="3" name="TextBox 3"/>
          <p:cNvSpPr txBox="1"/>
          <p:nvPr/>
        </p:nvSpPr>
        <p:spPr>
          <a:xfrm>
            <a:off x="0" y="382959"/>
            <a:ext cx="18288000" cy="1126847"/>
          </a:xfrm>
          <a:prstGeom prst="rect">
            <a:avLst/>
          </a:prstGeom>
        </p:spPr>
        <p:txBody>
          <a:bodyPr lIns="0" tIns="0" rIns="0" bIns="0" rtlCol="0" anchor="t">
            <a:spAutoFit/>
          </a:bodyPr>
          <a:lstStyle/>
          <a:p>
            <a:pPr algn="ctr">
              <a:lnSpc>
                <a:spcPts val="9799"/>
              </a:lnSpc>
            </a:pPr>
            <a:r>
              <a:rPr lang="en-US" sz="6999" dirty="0">
                <a:solidFill>
                  <a:srgbClr val="000000"/>
                </a:solidFill>
                <a:latin typeface="Tahoma Bold"/>
              </a:rPr>
              <a:t>Early Years</a:t>
            </a:r>
          </a:p>
        </p:txBody>
      </p:sp>
      <p:grpSp>
        <p:nvGrpSpPr>
          <p:cNvPr id="4" name="Group 4"/>
          <p:cNvGrpSpPr/>
          <p:nvPr/>
        </p:nvGrpSpPr>
        <p:grpSpPr>
          <a:xfrm>
            <a:off x="11572013" y="9353567"/>
            <a:ext cx="6857916" cy="718383"/>
            <a:chOff x="0" y="0"/>
            <a:chExt cx="1806200" cy="189204"/>
          </a:xfrm>
        </p:grpSpPr>
        <p:sp>
          <p:nvSpPr>
            <p:cNvPr id="5" name="Freeform 5"/>
            <p:cNvSpPr/>
            <p:nvPr/>
          </p:nvSpPr>
          <p:spPr>
            <a:xfrm>
              <a:off x="0" y="0"/>
              <a:ext cx="1806200" cy="189204"/>
            </a:xfrm>
            <a:custGeom>
              <a:avLst/>
              <a:gdLst/>
              <a:ahLst/>
              <a:cxnLst/>
              <a:rect l="l" t="t" r="r" b="b"/>
              <a:pathLst>
                <a:path w="1806200" h="189204">
                  <a:moveTo>
                    <a:pt x="0" y="0"/>
                  </a:moveTo>
                  <a:lnTo>
                    <a:pt x="1806200" y="0"/>
                  </a:lnTo>
                  <a:lnTo>
                    <a:pt x="1806200" y="189204"/>
                  </a:lnTo>
                  <a:lnTo>
                    <a:pt x="0" y="189204"/>
                  </a:lnTo>
                  <a:close/>
                </a:path>
              </a:pathLst>
            </a:custGeom>
            <a:solidFill>
              <a:srgbClr val="1B7046"/>
            </a:solidFill>
          </p:spPr>
          <p:txBody>
            <a:bodyPr/>
            <a:lstStyle/>
            <a:p>
              <a:endParaRPr lang="en-GB"/>
            </a:p>
          </p:txBody>
        </p:sp>
        <p:sp>
          <p:nvSpPr>
            <p:cNvPr id="6" name="TextBox 6"/>
            <p:cNvSpPr txBox="1"/>
            <p:nvPr/>
          </p:nvSpPr>
          <p:spPr>
            <a:xfrm>
              <a:off x="0" y="-47625"/>
              <a:ext cx="812800" cy="860425"/>
            </a:xfrm>
            <a:prstGeom prst="rect">
              <a:avLst/>
            </a:prstGeom>
          </p:spPr>
          <p:txBody>
            <a:bodyPr lIns="50800" tIns="50800" rIns="50800" bIns="50800" rtlCol="0" anchor="ctr"/>
            <a:lstStyle/>
            <a:p>
              <a:pPr algn="ctr">
                <a:lnSpc>
                  <a:spcPts val="3499"/>
                </a:lnSpc>
              </a:pPr>
              <a:endParaRPr/>
            </a:p>
          </p:txBody>
        </p:sp>
      </p:grpSp>
      <p:sp>
        <p:nvSpPr>
          <p:cNvPr id="7" name="TextBox 7"/>
          <p:cNvSpPr txBox="1"/>
          <p:nvPr/>
        </p:nvSpPr>
        <p:spPr>
          <a:xfrm>
            <a:off x="11572013" y="9397924"/>
            <a:ext cx="6715987" cy="537696"/>
          </a:xfrm>
          <a:prstGeom prst="rect">
            <a:avLst/>
          </a:prstGeom>
        </p:spPr>
        <p:txBody>
          <a:bodyPr lIns="0" tIns="0" rIns="0" bIns="0" rtlCol="0" anchor="t">
            <a:spAutoFit/>
          </a:bodyPr>
          <a:lstStyle/>
          <a:p>
            <a:pPr algn="ctr">
              <a:lnSpc>
                <a:spcPts val="4480"/>
              </a:lnSpc>
            </a:pPr>
            <a:r>
              <a:rPr lang="en-US" sz="3200">
                <a:solidFill>
                  <a:srgbClr val="FCFEFF"/>
                </a:solidFill>
                <a:latin typeface="Tahoma"/>
              </a:rPr>
              <a:t>IQM National Inclusion Conference</a:t>
            </a:r>
          </a:p>
        </p:txBody>
      </p:sp>
      <p:grpSp>
        <p:nvGrpSpPr>
          <p:cNvPr id="71" name="Group 70">
            <a:extLst>
              <a:ext uri="{FF2B5EF4-FFF2-40B4-BE49-F238E27FC236}">
                <a16:creationId xmlns:a16="http://schemas.microsoft.com/office/drawing/2014/main" id="{5838FDDC-8112-4CA0-AA21-C669DFA82820}"/>
              </a:ext>
            </a:extLst>
          </p:cNvPr>
          <p:cNvGrpSpPr/>
          <p:nvPr/>
        </p:nvGrpSpPr>
        <p:grpSpPr>
          <a:xfrm>
            <a:off x="457200" y="9372022"/>
            <a:ext cx="2001693" cy="681471"/>
            <a:chOff x="0" y="0"/>
            <a:chExt cx="2525396" cy="769620"/>
          </a:xfrm>
        </p:grpSpPr>
        <p:pic>
          <p:nvPicPr>
            <p:cNvPr id="72" name="Picture 71" descr="Logo&#10;&#10;Description automatically generated">
              <a:extLst>
                <a:ext uri="{FF2B5EF4-FFF2-40B4-BE49-F238E27FC236}">
                  <a16:creationId xmlns:a16="http://schemas.microsoft.com/office/drawing/2014/main" id="{84CDD3B0-C567-44DD-B8E7-0E301DB8D839}"/>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2800" y="6350"/>
              <a:ext cx="781050" cy="763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 name="Picture 72" descr="Shape, arrow&#10;&#10;Description automatically generated">
              <a:extLst>
                <a:ext uri="{FF2B5EF4-FFF2-40B4-BE49-F238E27FC236}">
                  <a16:creationId xmlns:a16="http://schemas.microsoft.com/office/drawing/2014/main" id="{FDDF9DA6-D4AB-4F21-99AA-B2AD1AA94ECB}"/>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0"/>
              <a:ext cx="728345" cy="763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 name="Picture 73" descr="Text, logo&#10;&#10;Description automatically generated">
              <a:extLst>
                <a:ext uri="{FF2B5EF4-FFF2-40B4-BE49-F238E27FC236}">
                  <a16:creationId xmlns:a16="http://schemas.microsoft.com/office/drawing/2014/main" id="{E626CB02-ABF6-418A-A11D-1AFEB29C3347}"/>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638301" y="19049"/>
              <a:ext cx="887095" cy="750571"/>
            </a:xfrm>
            <a:prstGeom prst="rect">
              <a:avLst/>
            </a:prstGeom>
            <a:noFill/>
            <a:ln>
              <a:noFill/>
            </a:ln>
          </p:spPr>
        </p:pic>
      </p:grpSp>
      <p:grpSp>
        <p:nvGrpSpPr>
          <p:cNvPr id="109" name="Group 108">
            <a:extLst>
              <a:ext uri="{FF2B5EF4-FFF2-40B4-BE49-F238E27FC236}">
                <a16:creationId xmlns:a16="http://schemas.microsoft.com/office/drawing/2014/main" id="{5CD93DDE-3D1F-4516-8A57-441DC463AC5C}"/>
              </a:ext>
            </a:extLst>
          </p:cNvPr>
          <p:cNvGrpSpPr/>
          <p:nvPr/>
        </p:nvGrpSpPr>
        <p:grpSpPr>
          <a:xfrm>
            <a:off x="1594509" y="1730652"/>
            <a:ext cx="15058588" cy="1355876"/>
            <a:chOff x="1166949" y="2472196"/>
            <a:chExt cx="9635918" cy="3870314"/>
          </a:xfrm>
          <a:solidFill>
            <a:srgbClr val="00B050"/>
          </a:solidFill>
        </p:grpSpPr>
        <p:sp>
          <p:nvSpPr>
            <p:cNvPr id="110" name="Rounded Rectangle 8">
              <a:extLst>
                <a:ext uri="{FF2B5EF4-FFF2-40B4-BE49-F238E27FC236}">
                  <a16:creationId xmlns:a16="http://schemas.microsoft.com/office/drawing/2014/main" id="{8D1253AC-3508-460E-8B33-B730F93EA587}"/>
                </a:ext>
              </a:extLst>
            </p:cNvPr>
            <p:cNvSpPr/>
            <p:nvPr/>
          </p:nvSpPr>
          <p:spPr>
            <a:xfrm>
              <a:off x="1166949" y="2472196"/>
              <a:ext cx="9635918" cy="3786833"/>
            </a:xfrm>
            <a:prstGeom prst="roundRect">
              <a:avLst/>
            </a:prstGeom>
            <a:solidFill>
              <a:srgbClr val="FFFFCC"/>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16156" hangingPunct="0">
                <a:defRPr/>
              </a:pPr>
              <a:endParaRPr lang="en-GB" sz="3797" kern="0" dirty="0">
                <a:solidFill>
                  <a:prstClr val="white"/>
                </a:solidFill>
                <a:latin typeface="Calibri"/>
                <a:cs typeface="Helvetica Light"/>
                <a:sym typeface="Helvetica Light"/>
              </a:endParaRPr>
            </a:p>
          </p:txBody>
        </p:sp>
        <p:sp>
          <p:nvSpPr>
            <p:cNvPr id="111" name="TextBox 110">
              <a:extLst>
                <a:ext uri="{FF2B5EF4-FFF2-40B4-BE49-F238E27FC236}">
                  <a16:creationId xmlns:a16="http://schemas.microsoft.com/office/drawing/2014/main" id="{8DCAEAF7-E667-441B-BAEA-86D03767BEB2}"/>
                </a:ext>
              </a:extLst>
            </p:cNvPr>
            <p:cNvSpPr txBox="1"/>
            <p:nvPr/>
          </p:nvSpPr>
          <p:spPr>
            <a:xfrm>
              <a:off x="1404730" y="2516831"/>
              <a:ext cx="9149380" cy="3825679"/>
            </a:xfrm>
            <a:prstGeom prst="rect">
              <a:avLst/>
            </a:prstGeom>
            <a:noFill/>
          </p:spPr>
          <p:txBody>
            <a:bodyPr wrap="square" rtlCol="0">
              <a:spAutoFit/>
            </a:bodyPr>
            <a:lstStyle/>
            <a:p>
              <a:pPr marL="342900" marR="0" lvl="0" indent="-342900" algn="just" defTabSz="914400" eaLnBrk="0" fontAlgn="base" latinLnBrk="0" hangingPunct="1">
                <a:spcAft>
                  <a:spcPct val="0"/>
                </a:spcAft>
                <a:buClrTx/>
                <a:buSzTx/>
                <a:buFont typeface="Arial" panose="020B0604020202020204" pitchFamily="34" charset="0"/>
                <a:buChar char="•"/>
                <a:tabLst/>
                <a:defRPr/>
              </a:pPr>
              <a:r>
                <a:rPr kumimoji="0" lang="en-GB" alt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Developing foundation learning skills, to include curiosity, exploration, attention, engagement and collaboration. </a:t>
              </a:r>
            </a:p>
            <a:p>
              <a:pPr marL="342900" marR="0" lvl="0" indent="-342900" algn="just" defTabSz="914400" eaLnBrk="0" fontAlgn="base" latinLnBrk="0" hangingPunct="1">
                <a:spcAft>
                  <a:spcPct val="0"/>
                </a:spcAft>
                <a:buClrTx/>
                <a:buSzTx/>
                <a:buFont typeface="Arial" panose="020B0604020202020204" pitchFamily="34" charset="0"/>
                <a:buChar char="•"/>
                <a:tabLst/>
                <a:defRPr/>
              </a:pPr>
              <a:r>
                <a:rPr kumimoji="0" lang="en-GB" alt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The curriculum plays a diagnostic role in establishing which learning approach / curriculum pupils embark upon next.</a:t>
              </a:r>
            </a:p>
            <a:p>
              <a:pPr marL="342900" marR="0" lvl="0" indent="-342900" algn="just" defTabSz="914400" eaLnBrk="0" fontAlgn="base" latinLnBrk="0" hangingPunct="1">
                <a:spcAft>
                  <a:spcPct val="0"/>
                </a:spcAft>
                <a:buClrTx/>
                <a:buSzTx/>
                <a:buFont typeface="Arial" panose="020B0604020202020204" pitchFamily="34" charset="0"/>
                <a:buChar char="•"/>
                <a:tabLst/>
                <a:defRPr/>
              </a:pPr>
              <a:r>
                <a:rPr lang="en-GB" altLang="en-US" sz="2000" dirty="0">
                  <a:solidFill>
                    <a:prstClr val="black"/>
                  </a:solidFill>
                  <a:latin typeface="Tahoma" panose="020B0604030504040204" pitchFamily="34" charset="0"/>
                  <a:ea typeface="Tahoma" panose="020B0604030504040204" pitchFamily="34" charset="0"/>
                  <a:cs typeface="Tahoma" panose="020B0604030504040204" pitchFamily="34" charset="0"/>
                </a:rPr>
                <a:t>Some of the approaches include….</a:t>
              </a:r>
              <a:r>
                <a:rPr kumimoji="0" lang="en-GB" alt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p>
            <a:p>
              <a:pPr algn="ctr" defTabSz="616156" hangingPunct="0">
                <a:defRPr/>
              </a:pPr>
              <a:endParaRPr lang="en-GB" sz="2109" kern="0" dirty="0">
                <a:solidFill>
                  <a:srgbClr val="000000"/>
                </a:solidFill>
                <a:latin typeface="Montserrat" panose="00000500000000000000" pitchFamily="2" charset="0"/>
                <a:cs typeface="Helvetica Light"/>
                <a:sym typeface="Helvetica Light"/>
              </a:endParaRPr>
            </a:p>
          </p:txBody>
        </p:sp>
      </p:grpSp>
      <p:grpSp>
        <p:nvGrpSpPr>
          <p:cNvPr id="11" name="Group 10">
            <a:extLst>
              <a:ext uri="{FF2B5EF4-FFF2-40B4-BE49-F238E27FC236}">
                <a16:creationId xmlns:a16="http://schemas.microsoft.com/office/drawing/2014/main" id="{004A5DEC-30EF-4CDC-B6A7-345FD34E1353}"/>
              </a:ext>
            </a:extLst>
          </p:cNvPr>
          <p:cNvGrpSpPr/>
          <p:nvPr/>
        </p:nvGrpSpPr>
        <p:grpSpPr>
          <a:xfrm>
            <a:off x="1594508" y="5219697"/>
            <a:ext cx="15058587" cy="1667620"/>
            <a:chOff x="1594508" y="5219697"/>
            <a:chExt cx="15058587" cy="1667620"/>
          </a:xfrm>
        </p:grpSpPr>
        <p:grpSp>
          <p:nvGrpSpPr>
            <p:cNvPr id="34" name="Group 6">
              <a:extLst>
                <a:ext uri="{FF2B5EF4-FFF2-40B4-BE49-F238E27FC236}">
                  <a16:creationId xmlns:a16="http://schemas.microsoft.com/office/drawing/2014/main" id="{68CD6DC3-9ECF-4502-9E53-4A9A197E5F0E}"/>
                </a:ext>
              </a:extLst>
            </p:cNvPr>
            <p:cNvGrpSpPr>
              <a:grpSpLocks/>
            </p:cNvGrpSpPr>
            <p:nvPr/>
          </p:nvGrpSpPr>
          <p:grpSpPr bwMode="auto">
            <a:xfrm>
              <a:off x="1594508" y="5219697"/>
              <a:ext cx="15058587" cy="1667620"/>
              <a:chOff x="1643765" y="1389871"/>
              <a:chExt cx="8948035" cy="1844397"/>
            </a:xfrm>
          </p:grpSpPr>
          <p:grpSp>
            <p:nvGrpSpPr>
              <p:cNvPr id="35" name="Group 73">
                <a:extLst>
                  <a:ext uri="{FF2B5EF4-FFF2-40B4-BE49-F238E27FC236}">
                    <a16:creationId xmlns:a16="http://schemas.microsoft.com/office/drawing/2014/main" id="{7F2FD78A-D93B-4DDE-BDED-E25B1E052FA0}"/>
                  </a:ext>
                </a:extLst>
              </p:cNvPr>
              <p:cNvGrpSpPr>
                <a:grpSpLocks/>
              </p:cNvGrpSpPr>
              <p:nvPr/>
            </p:nvGrpSpPr>
            <p:grpSpPr bwMode="auto">
              <a:xfrm>
                <a:off x="1643765" y="1395427"/>
                <a:ext cx="765115" cy="1838841"/>
                <a:chOff x="1853515" y="1747780"/>
                <a:chExt cx="765115" cy="1436151"/>
              </a:xfrm>
            </p:grpSpPr>
            <p:sp>
              <p:nvSpPr>
                <p:cNvPr id="38" name="Rectangle 37">
                  <a:extLst>
                    <a:ext uri="{FF2B5EF4-FFF2-40B4-BE49-F238E27FC236}">
                      <a16:creationId xmlns:a16="http://schemas.microsoft.com/office/drawing/2014/main" id="{16E5F15E-0AA7-41EC-9867-079642578C95}"/>
                    </a:ext>
                  </a:extLst>
                </p:cNvPr>
                <p:cNvSpPr/>
                <p:nvPr/>
              </p:nvSpPr>
              <p:spPr bwMode="auto">
                <a:xfrm>
                  <a:off x="1853515" y="1747780"/>
                  <a:ext cx="765115" cy="1436151"/>
                </a:xfrm>
                <a:prstGeom prst="rect">
                  <a:avLst/>
                </a:prstGeom>
                <a:solidFill>
                  <a:srgbClr val="FFFFCC"/>
                </a:solidFill>
                <a:ln w="22225" cap="flat" cmpd="sng" algn="ctr">
                  <a:noFill/>
                  <a:prstDash val="solid"/>
                  <a:miter lim="800000"/>
                </a:ln>
                <a:effectLst/>
              </p:spPr>
              <p:txBody>
                <a:bodyPr anchor="ctr"/>
                <a:lstStyle/>
                <a:p>
                  <a:pPr algn="ctr" defTabSz="964418" eaLnBrk="0" fontAlgn="base">
                    <a:spcBef>
                      <a:spcPct val="0"/>
                    </a:spcBef>
                    <a:spcAft>
                      <a:spcPct val="0"/>
                    </a:spcAft>
                    <a:defRPr/>
                  </a:pPr>
                  <a:endParaRPr lang="en-GB" sz="1898">
                    <a:solidFill>
                      <a:prstClr val="white"/>
                    </a:solidFill>
                    <a:latin typeface="Calibri"/>
                    <a:cs typeface="Helvetica Light"/>
                    <a:sym typeface="Helvetica Light"/>
                  </a:endParaRPr>
                </a:p>
              </p:txBody>
            </p:sp>
            <p:sp>
              <p:nvSpPr>
                <p:cNvPr id="39" name="TextBox 33">
                  <a:extLst>
                    <a:ext uri="{FF2B5EF4-FFF2-40B4-BE49-F238E27FC236}">
                      <a16:creationId xmlns:a16="http://schemas.microsoft.com/office/drawing/2014/main" id="{FA80F27C-9B8F-4326-B0A5-53D09E6DD15B}"/>
                    </a:ext>
                  </a:extLst>
                </p:cNvPr>
                <p:cNvSpPr txBox="1">
                  <a:spLocks noChangeArrowheads="1"/>
                </p:cNvSpPr>
                <p:nvPr/>
              </p:nvSpPr>
              <p:spPr bwMode="auto">
                <a:xfrm>
                  <a:off x="1942519" y="1748326"/>
                  <a:ext cx="645131" cy="864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defTabSz="964418" eaLnBrk="0" fontAlgn="base">
                    <a:lnSpc>
                      <a:spcPct val="100000"/>
                    </a:lnSpc>
                    <a:spcBef>
                      <a:spcPct val="0"/>
                    </a:spcBef>
                    <a:spcAft>
                      <a:spcPct val="0"/>
                    </a:spcAft>
                    <a:buNone/>
                    <a:defRPr/>
                  </a:pPr>
                  <a:r>
                    <a:rPr lang="en-GB" altLang="en-US" sz="2109" b="1" dirty="0">
                      <a:latin typeface="Arial" panose="020B0604020202020204" pitchFamily="34" charset="0"/>
                      <a:cs typeface="Arial" panose="020B0604020202020204" pitchFamily="34" charset="0"/>
                      <a:sym typeface="Helvetica Light"/>
                    </a:rPr>
                    <a:t>2</a:t>
                  </a:r>
                </a:p>
                <a:p>
                  <a:pPr algn="ctr" defTabSz="964418" eaLnBrk="0" fontAlgn="base">
                    <a:lnSpc>
                      <a:spcPct val="100000"/>
                    </a:lnSpc>
                    <a:spcBef>
                      <a:spcPct val="0"/>
                    </a:spcBef>
                    <a:spcAft>
                      <a:spcPct val="0"/>
                    </a:spcAft>
                    <a:buNone/>
                    <a:defRPr/>
                  </a:pPr>
                  <a:endParaRPr lang="en-GB" altLang="en-US" sz="1898" dirty="0">
                    <a:solidFill>
                      <a:prstClr val="black"/>
                    </a:solidFill>
                    <a:latin typeface="Montserrat" panose="020B0604020202020204" charset="0"/>
                    <a:cs typeface="Arial" panose="020B0604020202020204" pitchFamily="34" charset="0"/>
                    <a:sym typeface="Helvetica Light"/>
                  </a:endParaRPr>
                </a:p>
                <a:p>
                  <a:pPr algn="ctr" defTabSz="964418" eaLnBrk="0" fontAlgn="base">
                    <a:lnSpc>
                      <a:spcPct val="100000"/>
                    </a:lnSpc>
                    <a:spcBef>
                      <a:spcPct val="0"/>
                    </a:spcBef>
                    <a:spcAft>
                      <a:spcPct val="0"/>
                    </a:spcAft>
                    <a:buNone/>
                    <a:defRPr/>
                  </a:pPr>
                  <a:endParaRPr lang="en-GB" altLang="en-US" sz="1898" dirty="0">
                    <a:solidFill>
                      <a:prstClr val="black"/>
                    </a:solidFill>
                    <a:latin typeface="Montserrat" panose="020B0604020202020204" charset="0"/>
                    <a:cs typeface="Arial" panose="020B0604020202020204" pitchFamily="34" charset="0"/>
                    <a:sym typeface="Helvetica Light"/>
                  </a:endParaRPr>
                </a:p>
              </p:txBody>
            </p:sp>
          </p:grpSp>
          <p:sp>
            <p:nvSpPr>
              <p:cNvPr id="36" name="TextBox 12">
                <a:extLst>
                  <a:ext uri="{FF2B5EF4-FFF2-40B4-BE49-F238E27FC236}">
                    <a16:creationId xmlns:a16="http://schemas.microsoft.com/office/drawing/2014/main" id="{A3A20A98-8B5A-49F8-AAB3-DB6483CB79FF}"/>
                  </a:ext>
                </a:extLst>
              </p:cNvPr>
              <p:cNvSpPr txBox="1">
                <a:spLocks noChangeArrowheads="1"/>
              </p:cNvSpPr>
              <p:nvPr/>
            </p:nvSpPr>
            <p:spPr bwMode="auto">
              <a:xfrm>
                <a:off x="2595723" y="1389871"/>
                <a:ext cx="6790236" cy="1390686"/>
              </a:xfrm>
              <a:prstGeom prst="rect">
                <a:avLst/>
              </a:prstGeom>
              <a:noFill/>
              <a:ln w="25400">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marL="449263" indent="-271463">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473838" indent="-286312" algn="just" defTabSz="964418" eaLnBrk="0" fontAlgn="base">
                  <a:lnSpc>
                    <a:spcPct val="100000"/>
                  </a:lnSpc>
                  <a:spcBef>
                    <a:spcPct val="0"/>
                  </a:spcBef>
                  <a:spcAft>
                    <a:spcPct val="0"/>
                  </a:spcAft>
                  <a:buNone/>
                  <a:defRPr/>
                </a:pPr>
                <a:r>
                  <a:rPr lang="en-GB" altLang="en-US" sz="2531" b="1" dirty="0">
                    <a:solidFill>
                      <a:prstClr val="black"/>
                    </a:solidFill>
                    <a:latin typeface="Montserrat" panose="020B0604020202020204" charset="0"/>
                    <a:cs typeface="Arial" panose="020B0604020202020204" pitchFamily="34" charset="0"/>
                    <a:sym typeface="Helvetica Light"/>
                  </a:rPr>
                  <a:t>The Curiosity Approach</a:t>
                </a:r>
              </a:p>
              <a:p>
                <a:pPr lvl="1">
                  <a:spcBef>
                    <a:spcPts val="0"/>
                  </a:spcBef>
                </a:pPr>
                <a:r>
                  <a:rPr lang="en-GB" sz="1400" dirty="0">
                    <a:latin typeface="Tahoma" panose="020B0604030504040204" pitchFamily="34" charset="0"/>
                    <a:ea typeface="Tahoma" panose="020B0604030504040204" pitchFamily="34" charset="0"/>
                    <a:cs typeface="Tahoma" panose="020B0604030504040204" pitchFamily="34" charset="0"/>
                  </a:rPr>
                  <a:t>Igniting a child’s natural curiosity to explore the world around them</a:t>
                </a:r>
              </a:p>
              <a:p>
                <a:pPr lvl="1">
                  <a:spcBef>
                    <a:spcPts val="0"/>
                  </a:spcBef>
                </a:pPr>
                <a:r>
                  <a:rPr lang="en-GB" sz="1400" dirty="0">
                    <a:latin typeface="Tahoma" panose="020B0604030504040204" pitchFamily="34" charset="0"/>
                    <a:ea typeface="Tahoma" panose="020B0604030504040204" pitchFamily="34" charset="0"/>
                    <a:cs typeface="Tahoma" panose="020B0604030504040204" pitchFamily="34" charset="0"/>
                  </a:rPr>
                  <a:t>Children make their own choices and solve things for themselves</a:t>
                </a:r>
              </a:p>
              <a:p>
                <a:pPr lvl="1">
                  <a:spcBef>
                    <a:spcPts val="0"/>
                  </a:spcBef>
                </a:pPr>
                <a:r>
                  <a:rPr lang="en-GB" sz="1400" dirty="0">
                    <a:latin typeface="Tahoma" panose="020B0604030504040204" pitchFamily="34" charset="0"/>
                    <a:ea typeface="Tahoma" panose="020B0604030504040204" pitchFamily="34" charset="0"/>
                    <a:cs typeface="Tahoma" panose="020B0604030504040204" pitchFamily="34" charset="0"/>
                  </a:rPr>
                  <a:t>Enchanting environments</a:t>
                </a:r>
              </a:p>
              <a:p>
                <a:pPr lvl="1">
                  <a:spcBef>
                    <a:spcPts val="0"/>
                  </a:spcBef>
                </a:pPr>
                <a:r>
                  <a:rPr lang="en-GB" sz="1400" dirty="0">
                    <a:latin typeface="Tahoma" panose="020B0604030504040204" pitchFamily="34" charset="0"/>
                    <a:ea typeface="Tahoma" panose="020B0604030504040204" pitchFamily="34" charset="0"/>
                    <a:cs typeface="Tahoma" panose="020B0604030504040204" pitchFamily="34" charset="0"/>
                  </a:rPr>
                  <a:t>Authentic resources and loose parts</a:t>
                </a:r>
              </a:p>
            </p:txBody>
          </p:sp>
          <p:sp>
            <p:nvSpPr>
              <p:cNvPr id="37" name="Rectangle 36">
                <a:extLst>
                  <a:ext uri="{FF2B5EF4-FFF2-40B4-BE49-F238E27FC236}">
                    <a16:creationId xmlns:a16="http://schemas.microsoft.com/office/drawing/2014/main" id="{11F02BF3-B910-4E18-B0E6-843E2E49B4C4}"/>
                  </a:ext>
                </a:extLst>
              </p:cNvPr>
              <p:cNvSpPr/>
              <p:nvPr/>
            </p:nvSpPr>
            <p:spPr>
              <a:xfrm>
                <a:off x="2726355" y="1389871"/>
                <a:ext cx="7865445" cy="1844396"/>
              </a:xfrm>
              <a:prstGeom prst="rect">
                <a:avLst/>
              </a:prstGeom>
              <a:noFill/>
              <a:ln w="25400" cap="flat" cmpd="sng" algn="ctr">
                <a:solidFill>
                  <a:schemeClr val="tx1"/>
                </a:solidFill>
                <a:prstDash val="solid"/>
                <a:miter lim="800000"/>
              </a:ln>
              <a:effectLst/>
            </p:spPr>
            <p:txBody>
              <a:bodyPr anchor="ctr"/>
              <a:lstStyle/>
              <a:p>
                <a:pPr algn="ctr" defTabSz="964418" eaLnBrk="0" fontAlgn="base">
                  <a:spcBef>
                    <a:spcPct val="0"/>
                  </a:spcBef>
                  <a:spcAft>
                    <a:spcPct val="0"/>
                  </a:spcAft>
                  <a:defRPr/>
                </a:pPr>
                <a:endParaRPr lang="en-GB" sz="1898">
                  <a:solidFill>
                    <a:prstClr val="white"/>
                  </a:solidFill>
                  <a:latin typeface="Calibri"/>
                  <a:cs typeface="Helvetica Light"/>
                  <a:sym typeface="Helvetica Light"/>
                </a:endParaRPr>
              </a:p>
            </p:txBody>
          </p:sp>
        </p:grpSp>
        <p:pic>
          <p:nvPicPr>
            <p:cNvPr id="40" name="Picture 39">
              <a:extLst>
                <a:ext uri="{FF2B5EF4-FFF2-40B4-BE49-F238E27FC236}">
                  <a16:creationId xmlns:a16="http://schemas.microsoft.com/office/drawing/2014/main" id="{EDB76526-C2AD-48EB-A1F2-E379A6A24FDA}"/>
                </a:ext>
              </a:extLst>
            </p:cNvPr>
            <p:cNvPicPr>
              <a:picLocks noChangeAspect="1"/>
            </p:cNvPicPr>
            <p:nvPr/>
          </p:nvPicPr>
          <p:blipFill>
            <a:blip r:embed="rId7"/>
            <a:stretch>
              <a:fillRect/>
            </a:stretch>
          </p:blipFill>
          <p:spPr>
            <a:xfrm>
              <a:off x="14969118" y="5249615"/>
              <a:ext cx="1494085" cy="1494085"/>
            </a:xfrm>
            <a:prstGeom prst="rect">
              <a:avLst/>
            </a:prstGeom>
          </p:spPr>
        </p:pic>
      </p:grpSp>
      <p:grpSp>
        <p:nvGrpSpPr>
          <p:cNvPr id="10" name="Group 9">
            <a:extLst>
              <a:ext uri="{FF2B5EF4-FFF2-40B4-BE49-F238E27FC236}">
                <a16:creationId xmlns:a16="http://schemas.microsoft.com/office/drawing/2014/main" id="{6EFC9CEA-CE26-449E-99FB-D33869397421}"/>
              </a:ext>
            </a:extLst>
          </p:cNvPr>
          <p:cNvGrpSpPr/>
          <p:nvPr/>
        </p:nvGrpSpPr>
        <p:grpSpPr>
          <a:xfrm>
            <a:off x="1594508" y="3314700"/>
            <a:ext cx="15058587" cy="1667622"/>
            <a:chOff x="1594508" y="3314700"/>
            <a:chExt cx="15058587" cy="1667622"/>
          </a:xfrm>
        </p:grpSpPr>
        <p:grpSp>
          <p:nvGrpSpPr>
            <p:cNvPr id="114" name="Group 113">
              <a:extLst>
                <a:ext uri="{FF2B5EF4-FFF2-40B4-BE49-F238E27FC236}">
                  <a16:creationId xmlns:a16="http://schemas.microsoft.com/office/drawing/2014/main" id="{79D17B22-F26B-48A8-B504-3D4635FFEA3F}"/>
                </a:ext>
              </a:extLst>
            </p:cNvPr>
            <p:cNvGrpSpPr>
              <a:grpSpLocks/>
            </p:cNvGrpSpPr>
            <p:nvPr/>
          </p:nvGrpSpPr>
          <p:grpSpPr bwMode="auto">
            <a:xfrm>
              <a:off x="1594508" y="3314700"/>
              <a:ext cx="15058587" cy="1667622"/>
              <a:chOff x="1643765" y="1389871"/>
              <a:chExt cx="8948035" cy="1843500"/>
            </a:xfrm>
          </p:grpSpPr>
          <p:grpSp>
            <p:nvGrpSpPr>
              <p:cNvPr id="116" name="Group 125">
                <a:extLst>
                  <a:ext uri="{FF2B5EF4-FFF2-40B4-BE49-F238E27FC236}">
                    <a16:creationId xmlns:a16="http://schemas.microsoft.com/office/drawing/2014/main" id="{47042442-A1DF-4A03-8188-B6D1819088E4}"/>
                  </a:ext>
                </a:extLst>
              </p:cNvPr>
              <p:cNvGrpSpPr>
                <a:grpSpLocks/>
              </p:cNvGrpSpPr>
              <p:nvPr/>
            </p:nvGrpSpPr>
            <p:grpSpPr bwMode="auto">
              <a:xfrm>
                <a:off x="1643765" y="1395425"/>
                <a:ext cx="765115" cy="1837946"/>
                <a:chOff x="1853515" y="1747778"/>
                <a:chExt cx="765115" cy="1435452"/>
              </a:xfrm>
            </p:grpSpPr>
            <p:sp>
              <p:nvSpPr>
                <p:cNvPr id="119" name="Rectangle 118">
                  <a:extLst>
                    <a:ext uri="{FF2B5EF4-FFF2-40B4-BE49-F238E27FC236}">
                      <a16:creationId xmlns:a16="http://schemas.microsoft.com/office/drawing/2014/main" id="{B31BAF7F-40F8-4436-B231-6AB1A21AE7D1}"/>
                    </a:ext>
                  </a:extLst>
                </p:cNvPr>
                <p:cNvSpPr/>
                <p:nvPr/>
              </p:nvSpPr>
              <p:spPr bwMode="auto">
                <a:xfrm>
                  <a:off x="1853515" y="1747778"/>
                  <a:ext cx="765115" cy="1435452"/>
                </a:xfrm>
                <a:prstGeom prst="rect">
                  <a:avLst/>
                </a:prstGeom>
                <a:solidFill>
                  <a:srgbClr val="FFFFCC"/>
                </a:solidFill>
                <a:ln w="22225" cap="flat" cmpd="sng" algn="ctr">
                  <a:noFill/>
                  <a:prstDash val="solid"/>
                  <a:miter lim="800000"/>
                </a:ln>
                <a:effectLst/>
              </p:spPr>
              <p:txBody>
                <a:bodyPr anchor="ctr"/>
                <a:lstStyle/>
                <a:p>
                  <a:pPr algn="ctr" defTabSz="964418" eaLnBrk="0" fontAlgn="base">
                    <a:spcBef>
                      <a:spcPct val="0"/>
                    </a:spcBef>
                    <a:spcAft>
                      <a:spcPct val="0"/>
                    </a:spcAft>
                    <a:defRPr/>
                  </a:pPr>
                  <a:endParaRPr lang="en-GB" sz="1898">
                    <a:solidFill>
                      <a:prstClr val="white"/>
                    </a:solidFill>
                    <a:latin typeface="Calibri"/>
                    <a:cs typeface="Helvetica Light"/>
                    <a:sym typeface="Helvetica Light"/>
                  </a:endParaRPr>
                </a:p>
              </p:txBody>
            </p:sp>
            <p:sp>
              <p:nvSpPr>
                <p:cNvPr id="120" name="TextBox 33">
                  <a:extLst>
                    <a:ext uri="{FF2B5EF4-FFF2-40B4-BE49-F238E27FC236}">
                      <a16:creationId xmlns:a16="http://schemas.microsoft.com/office/drawing/2014/main" id="{C695C431-06AB-471F-AE6C-947B9EE02CD5}"/>
                    </a:ext>
                  </a:extLst>
                </p:cNvPr>
                <p:cNvSpPr txBox="1">
                  <a:spLocks noChangeArrowheads="1"/>
                </p:cNvSpPr>
                <p:nvPr/>
              </p:nvSpPr>
              <p:spPr bwMode="auto">
                <a:xfrm>
                  <a:off x="1942519" y="1748326"/>
                  <a:ext cx="645131" cy="864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defTabSz="964418" eaLnBrk="0" fontAlgn="base">
                    <a:lnSpc>
                      <a:spcPct val="100000"/>
                    </a:lnSpc>
                    <a:spcBef>
                      <a:spcPct val="0"/>
                    </a:spcBef>
                    <a:spcAft>
                      <a:spcPct val="0"/>
                    </a:spcAft>
                    <a:buNone/>
                    <a:defRPr/>
                  </a:pPr>
                  <a:r>
                    <a:rPr lang="en-GB" altLang="en-US" sz="2109" b="1" dirty="0">
                      <a:latin typeface="Tahoma" panose="020B0604030504040204" pitchFamily="34" charset="0"/>
                      <a:ea typeface="Tahoma" panose="020B0604030504040204" pitchFamily="34" charset="0"/>
                      <a:cs typeface="Tahoma" panose="020B0604030504040204" pitchFamily="34" charset="0"/>
                      <a:sym typeface="Helvetica Light"/>
                    </a:rPr>
                    <a:t>1</a:t>
                  </a:r>
                </a:p>
                <a:p>
                  <a:pPr algn="ctr" defTabSz="964418" eaLnBrk="0" fontAlgn="base">
                    <a:lnSpc>
                      <a:spcPct val="100000"/>
                    </a:lnSpc>
                    <a:spcBef>
                      <a:spcPct val="0"/>
                    </a:spcBef>
                    <a:spcAft>
                      <a:spcPct val="0"/>
                    </a:spcAft>
                    <a:buNone/>
                    <a:defRPr/>
                  </a:pPr>
                  <a:endParaRPr lang="en-GB" altLang="en-US" sz="1898" dirty="0">
                    <a:solidFill>
                      <a:prstClr val="black"/>
                    </a:solidFill>
                    <a:latin typeface="Montserrat" panose="020B0604020202020204" charset="0"/>
                    <a:cs typeface="Arial" panose="020B0604020202020204" pitchFamily="34" charset="0"/>
                    <a:sym typeface="Helvetica Light"/>
                  </a:endParaRPr>
                </a:p>
                <a:p>
                  <a:pPr algn="ctr" defTabSz="964418" eaLnBrk="0" fontAlgn="base">
                    <a:lnSpc>
                      <a:spcPct val="100000"/>
                    </a:lnSpc>
                    <a:spcBef>
                      <a:spcPct val="0"/>
                    </a:spcBef>
                    <a:spcAft>
                      <a:spcPct val="0"/>
                    </a:spcAft>
                    <a:buNone/>
                    <a:defRPr/>
                  </a:pPr>
                  <a:endParaRPr lang="en-GB" altLang="en-US" sz="1898" dirty="0">
                    <a:solidFill>
                      <a:prstClr val="black"/>
                    </a:solidFill>
                    <a:latin typeface="Montserrat" panose="020B0604020202020204" charset="0"/>
                    <a:cs typeface="Arial" panose="020B0604020202020204" pitchFamily="34" charset="0"/>
                    <a:sym typeface="Helvetica Light"/>
                  </a:endParaRPr>
                </a:p>
              </p:txBody>
            </p:sp>
          </p:grpSp>
          <p:sp>
            <p:nvSpPr>
              <p:cNvPr id="117" name="TextBox 12">
                <a:extLst>
                  <a:ext uri="{FF2B5EF4-FFF2-40B4-BE49-F238E27FC236}">
                    <a16:creationId xmlns:a16="http://schemas.microsoft.com/office/drawing/2014/main" id="{DC94A4E8-E737-4B33-8C04-B2096FCFC2BE}"/>
                  </a:ext>
                </a:extLst>
              </p:cNvPr>
              <p:cNvSpPr txBox="1">
                <a:spLocks noChangeArrowheads="1"/>
              </p:cNvSpPr>
              <p:nvPr/>
            </p:nvSpPr>
            <p:spPr bwMode="auto">
              <a:xfrm>
                <a:off x="2596190" y="1389871"/>
                <a:ext cx="6276483" cy="1390008"/>
              </a:xfrm>
              <a:prstGeom prst="rect">
                <a:avLst/>
              </a:prstGeom>
              <a:noFill/>
              <a:ln w="25400">
                <a:noFill/>
                <a:prstDash val="solid"/>
                <a:miter lim="800000"/>
                <a:headEnd/>
                <a:tailEnd/>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473838" indent="-286312" algn="just" defTabSz="964418" eaLnBrk="0" fontAlgn="base">
                  <a:lnSpc>
                    <a:spcPct val="100000"/>
                  </a:lnSpc>
                  <a:spcBef>
                    <a:spcPct val="0"/>
                  </a:spcBef>
                  <a:spcAft>
                    <a:spcPct val="0"/>
                  </a:spcAft>
                  <a:buNone/>
                  <a:defRPr/>
                </a:pPr>
                <a:r>
                  <a:rPr lang="en-GB" sz="2531" b="1" dirty="0">
                    <a:solidFill>
                      <a:prstClr val="black"/>
                    </a:solidFill>
                    <a:latin typeface="Tahoma" panose="020B0604030504040204" pitchFamily="34" charset="0"/>
                    <a:ea typeface="Tahoma" panose="020B0604030504040204" pitchFamily="34" charset="0"/>
                    <a:cs typeface="Tahoma" panose="020B0604030504040204" pitchFamily="34" charset="0"/>
                    <a:sym typeface="Helvetica Light"/>
                  </a:rPr>
                  <a:t>Saplings</a:t>
                </a:r>
              </a:p>
              <a:p>
                <a:pPr lvl="1">
                  <a:spcBef>
                    <a:spcPts val="0"/>
                  </a:spcBef>
                </a:pPr>
                <a:r>
                  <a:rPr lang="en-GB" sz="1400" dirty="0">
                    <a:latin typeface="Tahoma" panose="020B0604030504040204" pitchFamily="34" charset="0"/>
                    <a:ea typeface="Tahoma" panose="020B0604030504040204" pitchFamily="34" charset="0"/>
                    <a:cs typeface="Tahoma" panose="020B0604030504040204" pitchFamily="34" charset="0"/>
                  </a:rPr>
                  <a:t>Stepping stone to our forest school</a:t>
                </a:r>
              </a:p>
              <a:p>
                <a:pPr lvl="1" algn="just">
                  <a:spcBef>
                    <a:spcPts val="0"/>
                  </a:spcBef>
                </a:pPr>
                <a:r>
                  <a:rPr lang="en-GB" sz="1400" dirty="0">
                    <a:latin typeface="Tahoma" panose="020B0604030504040204" pitchFamily="34" charset="0"/>
                    <a:ea typeface="Tahoma" panose="020B0604030504040204" pitchFamily="34" charset="0"/>
                    <a:cs typeface="Tahoma" panose="020B0604030504040204" pitchFamily="34" charset="0"/>
                  </a:rPr>
                  <a:t>A place where pupils engage with risks and learn how to do so safely. It is about adapting the level of our support to the individual child so that they can learn their own boundaries independently</a:t>
                </a:r>
              </a:p>
              <a:p>
                <a:pPr lvl="1">
                  <a:spcBef>
                    <a:spcPts val="0"/>
                  </a:spcBef>
                </a:pPr>
                <a:r>
                  <a:rPr lang="en-GB" sz="1400" dirty="0">
                    <a:latin typeface="Tahoma" panose="020B0604030504040204" pitchFamily="34" charset="0"/>
                    <a:ea typeface="Tahoma" panose="020B0604030504040204" pitchFamily="34" charset="0"/>
                    <a:cs typeface="Tahoma" panose="020B0604030504040204" pitchFamily="34" charset="0"/>
                  </a:rPr>
                  <a:t>Child-led learning and the freedom to engage without expectations</a:t>
                </a:r>
              </a:p>
            </p:txBody>
          </p:sp>
          <p:sp>
            <p:nvSpPr>
              <p:cNvPr id="118" name="Rectangle 117">
                <a:extLst>
                  <a:ext uri="{FF2B5EF4-FFF2-40B4-BE49-F238E27FC236}">
                    <a16:creationId xmlns:a16="http://schemas.microsoft.com/office/drawing/2014/main" id="{081B97A3-7C73-4ADD-AA0B-73FB180F8498}"/>
                  </a:ext>
                </a:extLst>
              </p:cNvPr>
              <p:cNvSpPr/>
              <p:nvPr/>
            </p:nvSpPr>
            <p:spPr>
              <a:xfrm>
                <a:off x="2726355" y="1389871"/>
                <a:ext cx="7865445" cy="1843499"/>
              </a:xfrm>
              <a:prstGeom prst="rect">
                <a:avLst/>
              </a:prstGeom>
              <a:noFill/>
              <a:ln w="25400" cap="flat" cmpd="sng" algn="ctr">
                <a:solidFill>
                  <a:schemeClr val="tx1"/>
                </a:solidFill>
                <a:prstDash val="solid"/>
                <a:miter lim="800000"/>
              </a:ln>
              <a:effectLst/>
            </p:spPr>
            <p:txBody>
              <a:bodyPr anchor="ctr"/>
              <a:lstStyle/>
              <a:p>
                <a:pPr algn="ctr" defTabSz="964418" eaLnBrk="0" fontAlgn="base">
                  <a:spcBef>
                    <a:spcPct val="0"/>
                  </a:spcBef>
                  <a:spcAft>
                    <a:spcPct val="0"/>
                  </a:spcAft>
                  <a:defRPr/>
                </a:pPr>
                <a:endParaRPr lang="en-GB" sz="1898">
                  <a:solidFill>
                    <a:prstClr val="white"/>
                  </a:solidFill>
                  <a:latin typeface="Calibri"/>
                  <a:cs typeface="Helvetica Light"/>
                  <a:sym typeface="Helvetica Light"/>
                </a:endParaRPr>
              </a:p>
            </p:txBody>
          </p:sp>
        </p:grpSp>
        <p:pic>
          <p:nvPicPr>
            <p:cNvPr id="41" name="Picture 40">
              <a:extLst>
                <a:ext uri="{FF2B5EF4-FFF2-40B4-BE49-F238E27FC236}">
                  <a16:creationId xmlns:a16="http://schemas.microsoft.com/office/drawing/2014/main" id="{D85C313A-351B-42A6-B3F4-D9B763906F3D}"/>
                </a:ext>
              </a:extLst>
            </p:cNvPr>
            <p:cNvPicPr>
              <a:picLocks noChangeAspect="1"/>
            </p:cNvPicPr>
            <p:nvPr/>
          </p:nvPicPr>
          <p:blipFill>
            <a:blip r:embed="rId8"/>
            <a:stretch>
              <a:fillRect/>
            </a:stretch>
          </p:blipFill>
          <p:spPr>
            <a:xfrm>
              <a:off x="14930006" y="3424782"/>
              <a:ext cx="1417662" cy="1417662"/>
            </a:xfrm>
            <a:prstGeom prst="rect">
              <a:avLst/>
            </a:prstGeom>
          </p:spPr>
        </p:pic>
      </p:grpSp>
      <p:grpSp>
        <p:nvGrpSpPr>
          <p:cNvPr id="12" name="Group 11">
            <a:extLst>
              <a:ext uri="{FF2B5EF4-FFF2-40B4-BE49-F238E27FC236}">
                <a16:creationId xmlns:a16="http://schemas.microsoft.com/office/drawing/2014/main" id="{9E07C032-8C17-4274-B971-09239A01C937}"/>
              </a:ext>
            </a:extLst>
          </p:cNvPr>
          <p:cNvGrpSpPr/>
          <p:nvPr/>
        </p:nvGrpSpPr>
        <p:grpSpPr>
          <a:xfrm>
            <a:off x="1594508" y="6789079"/>
            <a:ext cx="15190462" cy="2292266"/>
            <a:chOff x="1594508" y="6789079"/>
            <a:chExt cx="15190462" cy="2292266"/>
          </a:xfrm>
        </p:grpSpPr>
        <p:grpSp>
          <p:nvGrpSpPr>
            <p:cNvPr id="130" name="Group 132">
              <a:extLst>
                <a:ext uri="{FF2B5EF4-FFF2-40B4-BE49-F238E27FC236}">
                  <a16:creationId xmlns:a16="http://schemas.microsoft.com/office/drawing/2014/main" id="{9D084779-43FC-433E-94B7-6C10B6BF4D09}"/>
                </a:ext>
              </a:extLst>
            </p:cNvPr>
            <p:cNvGrpSpPr>
              <a:grpSpLocks/>
            </p:cNvGrpSpPr>
            <p:nvPr/>
          </p:nvGrpSpPr>
          <p:grpSpPr bwMode="auto">
            <a:xfrm>
              <a:off x="1594508" y="7141504"/>
              <a:ext cx="15058587" cy="1667619"/>
              <a:chOff x="1643765" y="1390192"/>
              <a:chExt cx="8947359" cy="1843487"/>
            </a:xfrm>
          </p:grpSpPr>
          <p:grpSp>
            <p:nvGrpSpPr>
              <p:cNvPr id="132" name="Group 134">
                <a:extLst>
                  <a:ext uri="{FF2B5EF4-FFF2-40B4-BE49-F238E27FC236}">
                    <a16:creationId xmlns:a16="http://schemas.microsoft.com/office/drawing/2014/main" id="{93B0CDF1-6157-4E41-B9A8-1BF264A87487}"/>
                  </a:ext>
                </a:extLst>
              </p:cNvPr>
              <p:cNvGrpSpPr>
                <a:grpSpLocks/>
              </p:cNvGrpSpPr>
              <p:nvPr/>
            </p:nvGrpSpPr>
            <p:grpSpPr bwMode="auto">
              <a:xfrm>
                <a:off x="1643765" y="1395743"/>
                <a:ext cx="765057" cy="1837935"/>
                <a:chOff x="1853515" y="1748027"/>
                <a:chExt cx="765057" cy="1435444"/>
              </a:xfrm>
            </p:grpSpPr>
            <p:sp>
              <p:nvSpPr>
                <p:cNvPr id="135" name="Rectangle 134">
                  <a:extLst>
                    <a:ext uri="{FF2B5EF4-FFF2-40B4-BE49-F238E27FC236}">
                      <a16:creationId xmlns:a16="http://schemas.microsoft.com/office/drawing/2014/main" id="{2C9E33D9-0954-4624-B8E2-AF5C3AB78380}"/>
                    </a:ext>
                  </a:extLst>
                </p:cNvPr>
                <p:cNvSpPr/>
                <p:nvPr/>
              </p:nvSpPr>
              <p:spPr bwMode="auto">
                <a:xfrm>
                  <a:off x="1853515" y="1748027"/>
                  <a:ext cx="765057" cy="1435444"/>
                </a:xfrm>
                <a:prstGeom prst="rect">
                  <a:avLst/>
                </a:prstGeom>
                <a:solidFill>
                  <a:srgbClr val="FFFFCC"/>
                </a:solidFill>
                <a:ln w="22225" cap="flat" cmpd="sng" algn="ctr">
                  <a:noFill/>
                  <a:prstDash val="solid"/>
                  <a:miter lim="800000"/>
                </a:ln>
                <a:effectLst/>
              </p:spPr>
              <p:txBody>
                <a:bodyPr anchor="ctr"/>
                <a:lstStyle/>
                <a:p>
                  <a:pPr algn="ctr" defTabSz="964418" eaLnBrk="0" fontAlgn="base">
                    <a:spcBef>
                      <a:spcPct val="0"/>
                    </a:spcBef>
                    <a:spcAft>
                      <a:spcPct val="0"/>
                    </a:spcAft>
                    <a:defRPr/>
                  </a:pPr>
                  <a:endParaRPr lang="en-GB" sz="1898">
                    <a:solidFill>
                      <a:prstClr val="white"/>
                    </a:solidFill>
                    <a:latin typeface="Calibri"/>
                    <a:cs typeface="Helvetica Light"/>
                    <a:sym typeface="Helvetica Light"/>
                  </a:endParaRPr>
                </a:p>
              </p:txBody>
            </p:sp>
            <p:sp>
              <p:nvSpPr>
                <p:cNvPr id="136" name="TextBox 33">
                  <a:extLst>
                    <a:ext uri="{FF2B5EF4-FFF2-40B4-BE49-F238E27FC236}">
                      <a16:creationId xmlns:a16="http://schemas.microsoft.com/office/drawing/2014/main" id="{0D880E8E-4D6E-4593-9EBF-1438278BE664}"/>
                    </a:ext>
                  </a:extLst>
                </p:cNvPr>
                <p:cNvSpPr txBox="1">
                  <a:spLocks noChangeArrowheads="1"/>
                </p:cNvSpPr>
                <p:nvPr/>
              </p:nvSpPr>
              <p:spPr bwMode="auto">
                <a:xfrm>
                  <a:off x="1942519" y="1748326"/>
                  <a:ext cx="645131" cy="864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defTabSz="964418" eaLnBrk="0" fontAlgn="base">
                    <a:lnSpc>
                      <a:spcPct val="100000"/>
                    </a:lnSpc>
                    <a:spcBef>
                      <a:spcPct val="0"/>
                    </a:spcBef>
                    <a:spcAft>
                      <a:spcPct val="0"/>
                    </a:spcAft>
                    <a:buNone/>
                    <a:defRPr/>
                  </a:pPr>
                  <a:r>
                    <a:rPr lang="en-GB" altLang="en-US" sz="2109" b="1" dirty="0">
                      <a:latin typeface="Arial" panose="020B0604020202020204" pitchFamily="34" charset="0"/>
                      <a:cs typeface="Arial" panose="020B0604020202020204" pitchFamily="34" charset="0"/>
                      <a:sym typeface="Helvetica Light"/>
                    </a:rPr>
                    <a:t>3</a:t>
                  </a:r>
                </a:p>
                <a:p>
                  <a:pPr algn="ctr" defTabSz="964418" eaLnBrk="0" fontAlgn="base">
                    <a:lnSpc>
                      <a:spcPct val="100000"/>
                    </a:lnSpc>
                    <a:spcBef>
                      <a:spcPct val="0"/>
                    </a:spcBef>
                    <a:spcAft>
                      <a:spcPct val="0"/>
                    </a:spcAft>
                    <a:buNone/>
                    <a:defRPr/>
                  </a:pPr>
                  <a:endParaRPr lang="en-GB" altLang="en-US" sz="1898" dirty="0">
                    <a:solidFill>
                      <a:prstClr val="black"/>
                    </a:solidFill>
                    <a:latin typeface="Montserrat" panose="020B0604020202020204" charset="0"/>
                    <a:cs typeface="Arial" panose="020B0604020202020204" pitchFamily="34" charset="0"/>
                    <a:sym typeface="Helvetica Light"/>
                  </a:endParaRPr>
                </a:p>
                <a:p>
                  <a:pPr algn="ctr" defTabSz="964418" eaLnBrk="0" fontAlgn="base">
                    <a:lnSpc>
                      <a:spcPct val="100000"/>
                    </a:lnSpc>
                    <a:spcBef>
                      <a:spcPct val="0"/>
                    </a:spcBef>
                    <a:spcAft>
                      <a:spcPct val="0"/>
                    </a:spcAft>
                    <a:buNone/>
                    <a:defRPr/>
                  </a:pPr>
                  <a:endParaRPr lang="en-GB" altLang="en-US" sz="1898" dirty="0">
                    <a:solidFill>
                      <a:prstClr val="black"/>
                    </a:solidFill>
                    <a:latin typeface="Montserrat" panose="020B0604020202020204" charset="0"/>
                    <a:cs typeface="Arial" panose="020B0604020202020204" pitchFamily="34" charset="0"/>
                    <a:sym typeface="Helvetica Light"/>
                  </a:endParaRPr>
                </a:p>
              </p:txBody>
            </p:sp>
          </p:grpSp>
          <p:sp>
            <p:nvSpPr>
              <p:cNvPr id="133" name="TextBox 132">
                <a:extLst>
                  <a:ext uri="{FF2B5EF4-FFF2-40B4-BE49-F238E27FC236}">
                    <a16:creationId xmlns:a16="http://schemas.microsoft.com/office/drawing/2014/main" id="{EFC5ACDF-1AAB-4896-B0A6-3DCA1785D9A1}"/>
                  </a:ext>
                </a:extLst>
              </p:cNvPr>
              <p:cNvSpPr txBox="1">
                <a:spLocks noChangeArrowheads="1"/>
              </p:cNvSpPr>
              <p:nvPr/>
            </p:nvSpPr>
            <p:spPr bwMode="auto">
              <a:xfrm>
                <a:off x="2596118" y="1390192"/>
                <a:ext cx="6789256" cy="1604350"/>
              </a:xfrm>
              <a:prstGeom prst="rect">
                <a:avLst/>
              </a:prstGeom>
              <a:noFill/>
              <a:ln w="25400">
                <a:noFill/>
                <a:prstDash val="solid"/>
                <a:miter lim="800000"/>
                <a:headEnd/>
                <a:tailEnd/>
              </a:ln>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473838" indent="-286312" algn="just" defTabSz="964418" eaLnBrk="0" fontAlgn="base">
                  <a:lnSpc>
                    <a:spcPct val="100000"/>
                  </a:lnSpc>
                  <a:spcBef>
                    <a:spcPct val="0"/>
                  </a:spcBef>
                  <a:spcAft>
                    <a:spcPct val="0"/>
                  </a:spcAft>
                  <a:buNone/>
                  <a:defRPr/>
                </a:pPr>
                <a:r>
                  <a:rPr lang="en-GB" sz="2531" b="1" dirty="0">
                    <a:solidFill>
                      <a:prstClr val="black"/>
                    </a:solidFill>
                    <a:latin typeface="Montserrat" panose="020B0604020202020204" charset="0"/>
                    <a:cs typeface="Arial" panose="020B0604020202020204" pitchFamily="34" charset="0"/>
                    <a:sym typeface="Helvetica Light"/>
                  </a:rPr>
                  <a:t>Hygge</a:t>
                </a:r>
              </a:p>
              <a:p>
                <a:pPr lvl="1">
                  <a:spcBef>
                    <a:spcPts val="0"/>
                  </a:spcBef>
                </a:pPr>
                <a:r>
                  <a:rPr lang="en-GB" sz="1400" dirty="0">
                    <a:latin typeface="Tahoma" panose="020B0604030504040204" pitchFamily="34" charset="0"/>
                    <a:ea typeface="Tahoma" panose="020B0604030504040204" pitchFamily="34" charset="0"/>
                    <a:cs typeface="Tahoma" panose="020B0604030504040204" pitchFamily="34" charset="0"/>
                  </a:rPr>
                  <a:t>Home away from home environment</a:t>
                </a:r>
              </a:p>
              <a:p>
                <a:pPr lvl="1">
                  <a:spcBef>
                    <a:spcPts val="0"/>
                  </a:spcBef>
                </a:pPr>
                <a:r>
                  <a:rPr lang="en-GB" sz="1400" dirty="0">
                    <a:latin typeface="Tahoma" panose="020B0604030504040204" pitchFamily="34" charset="0"/>
                    <a:ea typeface="Tahoma" panose="020B0604030504040204" pitchFamily="34" charset="0"/>
                    <a:cs typeface="Tahoma" panose="020B0604030504040204" pitchFamily="34" charset="0"/>
                  </a:rPr>
                  <a:t>Sense of stillness and calm through enabling environments</a:t>
                </a:r>
              </a:p>
              <a:p>
                <a:pPr lvl="1">
                  <a:spcBef>
                    <a:spcPts val="0"/>
                  </a:spcBef>
                </a:pPr>
                <a:r>
                  <a:rPr lang="en-GB" sz="1400" dirty="0">
                    <a:latin typeface="Tahoma" panose="020B0604030504040204" pitchFamily="34" charset="0"/>
                    <a:ea typeface="Tahoma" panose="020B0604030504040204" pitchFamily="34" charset="0"/>
                    <a:cs typeface="Tahoma" panose="020B0604030504040204" pitchFamily="34" charset="0"/>
                  </a:rPr>
                  <a:t>Slow teaching – taking time to appreciate ‘the moment’</a:t>
                </a:r>
              </a:p>
              <a:p>
                <a:pPr lvl="1">
                  <a:spcBef>
                    <a:spcPts val="0"/>
                  </a:spcBef>
                </a:pPr>
                <a:r>
                  <a:rPr lang="en-GB" sz="1400" dirty="0">
                    <a:latin typeface="Tahoma" panose="020B0604030504040204" pitchFamily="34" charset="0"/>
                    <a:ea typeface="Tahoma" panose="020B0604030504040204" pitchFamily="34" charset="0"/>
                    <a:cs typeface="Tahoma" panose="020B0604030504040204" pitchFamily="34" charset="0"/>
                  </a:rPr>
                  <a:t>Cosy contentment</a:t>
                </a:r>
              </a:p>
              <a:p>
                <a:pPr lvl="1">
                  <a:spcBef>
                    <a:spcPts val="0"/>
                  </a:spcBef>
                </a:pPr>
                <a:r>
                  <a:rPr lang="en-GB" sz="1400" dirty="0">
                    <a:latin typeface="Tahoma" panose="020B0604030504040204" pitchFamily="34" charset="0"/>
                    <a:ea typeface="Tahoma" panose="020B0604030504040204" pitchFamily="34" charset="0"/>
                    <a:cs typeface="Tahoma" panose="020B0604030504040204" pitchFamily="34" charset="0"/>
                  </a:rPr>
                  <a:t>Also used to promote wellness for adults</a:t>
                </a:r>
                <a:endParaRPr lang="en-GB" sz="2531" b="1" dirty="0">
                  <a:solidFill>
                    <a:prstClr val="black"/>
                  </a:solidFill>
                  <a:latin typeface="Montserrat" panose="020B0604020202020204" charset="0"/>
                  <a:cs typeface="Arial" panose="020B0604020202020204" pitchFamily="34" charset="0"/>
                  <a:sym typeface="Helvetica Light"/>
                </a:endParaRPr>
              </a:p>
            </p:txBody>
          </p:sp>
          <p:sp>
            <p:nvSpPr>
              <p:cNvPr id="134" name="Rectangle 133">
                <a:extLst>
                  <a:ext uri="{FF2B5EF4-FFF2-40B4-BE49-F238E27FC236}">
                    <a16:creationId xmlns:a16="http://schemas.microsoft.com/office/drawing/2014/main" id="{C6FC9246-9847-4ADE-BDF3-4A08D0273295}"/>
                  </a:ext>
                </a:extLst>
              </p:cNvPr>
              <p:cNvSpPr/>
              <p:nvPr/>
            </p:nvSpPr>
            <p:spPr>
              <a:xfrm>
                <a:off x="2726273" y="1390192"/>
                <a:ext cx="7864851" cy="1843487"/>
              </a:xfrm>
              <a:prstGeom prst="rect">
                <a:avLst/>
              </a:prstGeom>
              <a:noFill/>
              <a:ln w="25400" cap="flat" cmpd="sng" algn="ctr">
                <a:solidFill>
                  <a:schemeClr val="tx1"/>
                </a:solidFill>
                <a:prstDash val="solid"/>
                <a:miter lim="800000"/>
              </a:ln>
              <a:effectLst/>
            </p:spPr>
            <p:txBody>
              <a:bodyPr anchor="ctr"/>
              <a:lstStyle/>
              <a:p>
                <a:pPr algn="ctr" defTabSz="964418" eaLnBrk="0" fontAlgn="base">
                  <a:spcBef>
                    <a:spcPct val="0"/>
                  </a:spcBef>
                  <a:spcAft>
                    <a:spcPct val="0"/>
                  </a:spcAft>
                  <a:defRPr/>
                </a:pPr>
                <a:endParaRPr lang="en-GB" sz="1898">
                  <a:solidFill>
                    <a:prstClr val="white"/>
                  </a:solidFill>
                  <a:latin typeface="Calibri"/>
                  <a:cs typeface="Helvetica Light"/>
                  <a:sym typeface="Helvetica Light"/>
                </a:endParaRPr>
              </a:p>
            </p:txBody>
          </p:sp>
        </p:grpSp>
        <p:pic>
          <p:nvPicPr>
            <p:cNvPr id="9" name="Picture 8">
              <a:extLst>
                <a:ext uri="{FF2B5EF4-FFF2-40B4-BE49-F238E27FC236}">
                  <a16:creationId xmlns:a16="http://schemas.microsoft.com/office/drawing/2014/main" id="{6FD237BC-5385-4F7E-803A-65A2046BE95E}"/>
                </a:ext>
              </a:extLst>
            </p:cNvPr>
            <p:cNvPicPr>
              <a:picLocks noChangeAspect="1"/>
            </p:cNvPicPr>
            <p:nvPr/>
          </p:nvPicPr>
          <p:blipFill>
            <a:blip r:embed="rId9"/>
            <a:stretch>
              <a:fillRect/>
            </a:stretch>
          </p:blipFill>
          <p:spPr>
            <a:xfrm>
              <a:off x="14492704" y="6789079"/>
              <a:ext cx="2292266" cy="2292266"/>
            </a:xfrm>
            <a:prstGeom prst="rect">
              <a:avLst/>
            </a:prstGeom>
          </p:spPr>
        </p:pic>
      </p:grpSp>
    </p:spTree>
    <p:extLst>
      <p:ext uri="{BB962C8B-B14F-4D97-AF65-F5344CB8AC3E}">
        <p14:creationId xmlns:p14="http://schemas.microsoft.com/office/powerpoint/2010/main" val="1366665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plate PresentationGo">
  <a:themeElements>
    <a:clrScheme name="PGO2">
      <a:dk1>
        <a:sysClr val="windowText" lastClr="000000"/>
      </a:dk1>
      <a:lt1>
        <a:sysClr val="window" lastClr="FFFFFF"/>
      </a:lt1>
      <a:dk2>
        <a:srgbClr val="063951"/>
      </a:dk2>
      <a:lt2>
        <a:srgbClr val="D3D3D3"/>
      </a:lt2>
      <a:accent1>
        <a:srgbClr val="3A5C84"/>
      </a:accent1>
      <a:accent2>
        <a:srgbClr val="F7931F"/>
      </a:accent2>
      <a:accent3>
        <a:srgbClr val="4CC1EF"/>
      </a:accent3>
      <a:accent4>
        <a:srgbClr val="FFCC4C"/>
      </a:accent4>
      <a:accent5>
        <a:srgbClr val="C13018"/>
      </a:accent5>
      <a:accent6>
        <a:srgbClr val="A2B969"/>
      </a:accent6>
      <a:hlink>
        <a:srgbClr val="6C2B43"/>
      </a:hlink>
      <a:folHlink>
        <a:srgbClr val="6C2B43"/>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A8D93F5BFFD5243A1963B60F3485A07" ma:contentTypeVersion="15" ma:contentTypeDescription="Create a new document." ma:contentTypeScope="" ma:versionID="45cba8a91e4b6768a2810845adf1c285">
  <xsd:schema xmlns:xsd="http://www.w3.org/2001/XMLSchema" xmlns:xs="http://www.w3.org/2001/XMLSchema" xmlns:p="http://schemas.microsoft.com/office/2006/metadata/properties" xmlns:ns2="259ce971-8e4f-45dd-970f-28b2c027d3e3" xmlns:ns3="6e3d52fe-50b3-4eff-a469-deeccc962dc4" targetNamespace="http://schemas.microsoft.com/office/2006/metadata/properties" ma:root="true" ma:fieldsID="a005b20fd4ec57cc7b4b0000cf229d05" ns2:_="" ns3:_="">
    <xsd:import namespace="259ce971-8e4f-45dd-970f-28b2c027d3e3"/>
    <xsd:import namespace="6e3d52fe-50b3-4eff-a469-deeccc962dc4"/>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Locatio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59ce971-8e4f-45dd-970f-28b2c027d3e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de486aba-4ae0-446c-829b-2528bae80bd0"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Location" ma:index="20"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e3d52fe-50b3-4eff-a469-deeccc962dc4" elementFormDefault="qualified">
    <xsd:import namespace="http://schemas.microsoft.com/office/2006/documentManagement/types"/>
    <xsd:import namespace="http://schemas.microsoft.com/office/infopath/2007/PartnerControls"/>
    <xsd:element name="TaxCatchAll" ma:index="16" nillable="true" ma:displayName="Taxonomy Catch All Column" ma:hidden="true" ma:list="{825485df-fef4-433c-961e-91cf44355d6c}" ma:internalName="TaxCatchAll" ma:showField="CatchAllData" ma:web="6e3d52fe-50b3-4eff-a469-deeccc962dc4">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D2BE3DF-E8E8-4494-BD2A-68B9A9A1C5D9}"/>
</file>

<file path=customXml/itemProps2.xml><?xml version="1.0" encoding="utf-8"?>
<ds:datastoreItem xmlns:ds="http://schemas.openxmlformats.org/officeDocument/2006/customXml" ds:itemID="{CD772EFC-DCE2-4A04-B1C7-8E0B0A703B75}"/>
</file>

<file path=docProps/app.xml><?xml version="1.0" encoding="utf-8"?>
<Properties xmlns="http://schemas.openxmlformats.org/officeDocument/2006/extended-properties" xmlns:vt="http://schemas.openxmlformats.org/officeDocument/2006/docPropsVTypes">
  <TotalTime>1330</TotalTime>
  <Words>4102</Words>
  <Application>Microsoft Office PowerPoint</Application>
  <PresentationFormat>Custom</PresentationFormat>
  <Paragraphs>582</Paragraphs>
  <Slides>21</Slides>
  <Notes>8</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21</vt:i4>
      </vt:variant>
    </vt:vector>
  </HeadingPairs>
  <TitlesOfParts>
    <vt:vector size="32" baseType="lpstr">
      <vt:lpstr>Helvetica</vt:lpstr>
      <vt:lpstr>Calibri Light</vt:lpstr>
      <vt:lpstr>Open Sans</vt:lpstr>
      <vt:lpstr>Helvetica Light</vt:lpstr>
      <vt:lpstr>Calibri</vt:lpstr>
      <vt:lpstr>Arial</vt:lpstr>
      <vt:lpstr>Montserrat</vt:lpstr>
      <vt:lpstr>Tahoma</vt:lpstr>
      <vt:lpstr>Tahoma Bold</vt:lpstr>
      <vt:lpstr>Office Theme</vt:lpstr>
      <vt:lpstr>Template PresentationGo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Template for National Inclusion Conference</dc:title>
  <dc:creator>siona robson</dc:creator>
  <cp:lastModifiedBy>Aileen Murphy</cp:lastModifiedBy>
  <cp:revision>10</cp:revision>
  <dcterms:created xsi:type="dcterms:W3CDTF">2006-08-16T00:00:00Z</dcterms:created>
  <dcterms:modified xsi:type="dcterms:W3CDTF">2023-11-24T09:39:44Z</dcterms:modified>
  <dc:identifier>DAFuzO5b474</dc:identifier>
</cp:coreProperties>
</file>