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300" r:id="rId7"/>
    <p:sldId id="301" r:id="rId8"/>
    <p:sldId id="268" r:id="rId9"/>
    <p:sldId id="275" r:id="rId10"/>
    <p:sldId id="307" r:id="rId11"/>
    <p:sldId id="261" r:id="rId12"/>
    <p:sldId id="260" r:id="rId13"/>
    <p:sldId id="281" r:id="rId14"/>
    <p:sldId id="346" r:id="rId15"/>
    <p:sldId id="345" r:id="rId16"/>
    <p:sldId id="324" r:id="rId17"/>
    <p:sldId id="265" r:id="rId18"/>
    <p:sldId id="259" r:id="rId19"/>
  </p:sldIdLst>
  <p:sldSz cx="18288000" cy="10287000"/>
  <p:notesSz cx="6799263" cy="9929813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  <p:embeddedFont>
      <p:font typeface="Raleway" pitchFamily="2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Tahoma Bold" panose="020B0804030504040204" pitchFamily="3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A89B2F-86C2-4B96-D27F-763703243C23}" v="5" dt="2023-10-25T11:26:19.351"/>
    <p1510:client id="{4F5FE11D-8E0D-C37F-2805-9D9C4C32082B}" v="14" dt="2023-10-24T13:52:56.065"/>
    <p1510:client id="{96C80A0D-DEAF-6F96-7C63-6BF7FF428B1E}" v="12" dt="2023-10-24T15:00:48.409"/>
    <p1510:client id="{DD7F4E44-C961-0AC6-19B1-0DB074AFA081}" v="18" dt="2023-11-10T10:50:52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ileen Murphy" userId="S::aileen@iqmaward.com::375926b2-77fa-45bb-9949-95dd92be88b2" providerId="AD" clId="Web-{96C80A0D-DEAF-6F96-7C63-6BF7FF428B1E}"/>
    <pc:docChg chg="modSld">
      <pc:chgData name="Aileen Murphy" userId="S::aileen@iqmaward.com::375926b2-77fa-45bb-9949-95dd92be88b2" providerId="AD" clId="Web-{96C80A0D-DEAF-6F96-7C63-6BF7FF428B1E}" dt="2023-10-24T15:00:48.409" v="7" actId="14100"/>
      <pc:docMkLst>
        <pc:docMk/>
      </pc:docMkLst>
      <pc:sldChg chg="modSp">
        <pc:chgData name="Aileen Murphy" userId="S::aileen@iqmaward.com::375926b2-77fa-45bb-9949-95dd92be88b2" providerId="AD" clId="Web-{96C80A0D-DEAF-6F96-7C63-6BF7FF428B1E}" dt="2023-10-24T14:55:13.897" v="5" actId="20577"/>
        <pc:sldMkLst>
          <pc:docMk/>
          <pc:sldMk cId="345361557" sldId="260"/>
        </pc:sldMkLst>
        <pc:spChg chg="mod">
          <ac:chgData name="Aileen Murphy" userId="S::aileen@iqmaward.com::375926b2-77fa-45bb-9949-95dd92be88b2" providerId="AD" clId="Web-{96C80A0D-DEAF-6F96-7C63-6BF7FF428B1E}" dt="2023-10-24T14:55:13.897" v="5" actId="20577"/>
          <ac:spMkLst>
            <pc:docMk/>
            <pc:sldMk cId="345361557" sldId="260"/>
            <ac:spMk id="8" creationId="{AA274196-C53D-4563-9868-C0FBA17FD6C9}"/>
          </ac:spMkLst>
        </pc:spChg>
      </pc:sldChg>
      <pc:sldChg chg="modSp">
        <pc:chgData name="Aileen Murphy" userId="S::aileen@iqmaward.com::375926b2-77fa-45bb-9949-95dd92be88b2" providerId="AD" clId="Web-{96C80A0D-DEAF-6F96-7C63-6BF7FF428B1E}" dt="2023-10-24T15:00:48.409" v="7" actId="14100"/>
        <pc:sldMkLst>
          <pc:docMk/>
          <pc:sldMk cId="884323101" sldId="265"/>
        </pc:sldMkLst>
        <pc:spChg chg="mod">
          <ac:chgData name="Aileen Murphy" userId="S::aileen@iqmaward.com::375926b2-77fa-45bb-9949-95dd92be88b2" providerId="AD" clId="Web-{96C80A0D-DEAF-6F96-7C63-6BF7FF428B1E}" dt="2023-10-24T15:00:48.409" v="7" actId="14100"/>
          <ac:spMkLst>
            <pc:docMk/>
            <pc:sldMk cId="884323101" sldId="265"/>
            <ac:spMk id="3" creationId="{00000000-0000-0000-0000-000000000000}"/>
          </ac:spMkLst>
        </pc:spChg>
      </pc:sldChg>
      <pc:sldChg chg="modSp">
        <pc:chgData name="Aileen Murphy" userId="S::aileen@iqmaward.com::375926b2-77fa-45bb-9949-95dd92be88b2" providerId="AD" clId="Web-{96C80A0D-DEAF-6F96-7C63-6BF7FF428B1E}" dt="2023-10-24T14:53:21.409" v="2" actId="20577"/>
        <pc:sldMkLst>
          <pc:docMk/>
          <pc:sldMk cId="1925428964" sldId="268"/>
        </pc:sldMkLst>
        <pc:spChg chg="mod">
          <ac:chgData name="Aileen Murphy" userId="S::aileen@iqmaward.com::375926b2-77fa-45bb-9949-95dd92be88b2" providerId="AD" clId="Web-{96C80A0D-DEAF-6F96-7C63-6BF7FF428B1E}" dt="2023-10-24T14:53:21.409" v="2" actId="20577"/>
          <ac:spMkLst>
            <pc:docMk/>
            <pc:sldMk cId="1925428964" sldId="268"/>
            <ac:spMk id="8" creationId="{5F5B5AEE-3056-4F9C-BCD5-B04E837192B0}"/>
          </ac:spMkLst>
        </pc:spChg>
      </pc:sldChg>
      <pc:sldChg chg="modSp">
        <pc:chgData name="Aileen Murphy" userId="S::aileen@iqmaward.com::375926b2-77fa-45bb-9949-95dd92be88b2" providerId="AD" clId="Web-{96C80A0D-DEAF-6F96-7C63-6BF7FF428B1E}" dt="2023-10-24T14:53:11.455" v="1" actId="20577"/>
        <pc:sldMkLst>
          <pc:docMk/>
          <pc:sldMk cId="2780715206" sldId="301"/>
        </pc:sldMkLst>
        <pc:spChg chg="mod">
          <ac:chgData name="Aileen Murphy" userId="S::aileen@iqmaward.com::375926b2-77fa-45bb-9949-95dd92be88b2" providerId="AD" clId="Web-{96C80A0D-DEAF-6F96-7C63-6BF7FF428B1E}" dt="2023-10-24T14:53:11.455" v="1" actId="20577"/>
          <ac:spMkLst>
            <pc:docMk/>
            <pc:sldMk cId="2780715206" sldId="301"/>
            <ac:spMk id="25" creationId="{5864413B-8E5F-6147-8296-C1BD480BB2DA}"/>
          </ac:spMkLst>
        </pc:spChg>
      </pc:sldChg>
    </pc:docChg>
  </pc:docChgLst>
  <pc:docChgLst>
    <pc:chgData name="Aileen Murphy" userId="S::aileen@iqmaward.com::375926b2-77fa-45bb-9949-95dd92be88b2" providerId="AD" clId="Web-{02A89B2F-86C2-4B96-D27F-763703243C23}"/>
    <pc:docChg chg="modSld">
      <pc:chgData name="Aileen Murphy" userId="S::aileen@iqmaward.com::375926b2-77fa-45bb-9949-95dd92be88b2" providerId="AD" clId="Web-{02A89B2F-86C2-4B96-D27F-763703243C23}" dt="2023-10-25T11:26:19.351" v="3" actId="1076"/>
      <pc:docMkLst>
        <pc:docMk/>
      </pc:docMkLst>
      <pc:sldChg chg="modSp">
        <pc:chgData name="Aileen Murphy" userId="S::aileen@iqmaward.com::375926b2-77fa-45bb-9949-95dd92be88b2" providerId="AD" clId="Web-{02A89B2F-86C2-4B96-D27F-763703243C23}" dt="2023-10-25T11:26:19.351" v="3" actId="1076"/>
        <pc:sldMkLst>
          <pc:docMk/>
          <pc:sldMk cId="1925428964" sldId="268"/>
        </pc:sldMkLst>
        <pc:spChg chg="mod">
          <ac:chgData name="Aileen Murphy" userId="S::aileen@iqmaward.com::375926b2-77fa-45bb-9949-95dd92be88b2" providerId="AD" clId="Web-{02A89B2F-86C2-4B96-D27F-763703243C23}" dt="2023-10-25T11:26:19.351" v="3" actId="1076"/>
          <ac:spMkLst>
            <pc:docMk/>
            <pc:sldMk cId="1925428964" sldId="268"/>
            <ac:spMk id="2" creationId="{00000000-0000-0000-0000-000000000000}"/>
          </ac:spMkLst>
        </pc:spChg>
      </pc:sldChg>
      <pc:sldChg chg="modSp">
        <pc:chgData name="Aileen Murphy" userId="S::aileen@iqmaward.com::375926b2-77fa-45bb-9949-95dd92be88b2" providerId="AD" clId="Web-{02A89B2F-86C2-4B96-D27F-763703243C23}" dt="2023-10-25T11:24:08.894" v="2" actId="20577"/>
        <pc:sldMkLst>
          <pc:docMk/>
          <pc:sldMk cId="3524596247" sldId="300"/>
        </pc:sldMkLst>
        <pc:spChg chg="mod">
          <ac:chgData name="Aileen Murphy" userId="S::aileen@iqmaward.com::375926b2-77fa-45bb-9949-95dd92be88b2" providerId="AD" clId="Web-{02A89B2F-86C2-4B96-D27F-763703243C23}" dt="2023-10-25T11:24:08.894" v="2" actId="20577"/>
          <ac:spMkLst>
            <pc:docMk/>
            <pc:sldMk cId="3524596247" sldId="300"/>
            <ac:spMk id="13" creationId="{31715AB3-E1E2-9845-AD0B-015520E36E9A}"/>
          </ac:spMkLst>
        </pc:spChg>
      </pc:sldChg>
    </pc:docChg>
  </pc:docChgLst>
  <pc:docChgLst>
    <pc:chgData name="Aileen Murphy" userId="S::aileen@iqmaward.com::375926b2-77fa-45bb-9949-95dd92be88b2" providerId="AD" clId="Web-{4F5FE11D-8E0D-C37F-2805-9D9C4C32082B}"/>
    <pc:docChg chg="modSld">
      <pc:chgData name="Aileen Murphy" userId="S::aileen@iqmaward.com::375926b2-77fa-45bb-9949-95dd92be88b2" providerId="AD" clId="Web-{4F5FE11D-8E0D-C37F-2805-9D9C4C32082B}" dt="2023-10-24T13:52:56.065" v="13" actId="14100"/>
      <pc:docMkLst>
        <pc:docMk/>
      </pc:docMkLst>
      <pc:sldChg chg="addSp delSp modSp">
        <pc:chgData name="Aileen Murphy" userId="S::aileen@iqmaward.com::375926b2-77fa-45bb-9949-95dd92be88b2" providerId="AD" clId="Web-{4F5FE11D-8E0D-C37F-2805-9D9C4C32082B}" dt="2023-10-24T13:52:56.065" v="13" actId="14100"/>
        <pc:sldMkLst>
          <pc:docMk/>
          <pc:sldMk cId="0" sldId="256"/>
        </pc:sldMkLst>
        <pc:spChg chg="del">
          <ac:chgData name="Aileen Murphy" userId="S::aileen@iqmaward.com::375926b2-77fa-45bb-9949-95dd92be88b2" providerId="AD" clId="Web-{4F5FE11D-8E0D-C37F-2805-9D9C4C32082B}" dt="2023-10-24T13:52:36.282" v="8"/>
          <ac:spMkLst>
            <pc:docMk/>
            <pc:sldMk cId="0" sldId="256"/>
            <ac:spMk id="2" creationId="{00000000-0000-0000-0000-000000000000}"/>
          </ac:spMkLst>
        </pc:spChg>
        <pc:spChg chg="del">
          <ac:chgData name="Aileen Murphy" userId="S::aileen@iqmaward.com::375926b2-77fa-45bb-9949-95dd92be88b2" providerId="AD" clId="Web-{4F5FE11D-8E0D-C37F-2805-9D9C4C32082B}" dt="2023-10-24T13:52:36.282" v="6"/>
          <ac:spMkLst>
            <pc:docMk/>
            <pc:sldMk cId="0" sldId="256"/>
            <ac:spMk id="9" creationId="{00000000-0000-0000-0000-000000000000}"/>
          </ac:spMkLst>
        </pc:spChg>
        <pc:spChg chg="del">
          <ac:chgData name="Aileen Murphy" userId="S::aileen@iqmaward.com::375926b2-77fa-45bb-9949-95dd92be88b2" providerId="AD" clId="Web-{4F5FE11D-8E0D-C37F-2805-9D9C4C32082B}" dt="2023-10-24T13:52:36.282" v="3"/>
          <ac:spMkLst>
            <pc:docMk/>
            <pc:sldMk cId="0" sldId="256"/>
            <ac:spMk id="16" creationId="{00000000-0000-0000-0000-000000000000}"/>
          </ac:spMkLst>
        </pc:spChg>
        <pc:spChg chg="del">
          <ac:chgData name="Aileen Murphy" userId="S::aileen@iqmaward.com::375926b2-77fa-45bb-9949-95dd92be88b2" providerId="AD" clId="Web-{4F5FE11D-8E0D-C37F-2805-9D9C4C32082B}" dt="2023-10-24T13:52:36.282" v="2"/>
          <ac:spMkLst>
            <pc:docMk/>
            <pc:sldMk cId="0" sldId="256"/>
            <ac:spMk id="17" creationId="{00000000-0000-0000-0000-000000000000}"/>
          </ac:spMkLst>
        </pc:spChg>
        <pc:spChg chg="del">
          <ac:chgData name="Aileen Murphy" userId="S::aileen@iqmaward.com::375926b2-77fa-45bb-9949-95dd92be88b2" providerId="AD" clId="Web-{4F5FE11D-8E0D-C37F-2805-9D9C4C32082B}" dt="2023-10-24T13:52:36.282" v="1"/>
          <ac:spMkLst>
            <pc:docMk/>
            <pc:sldMk cId="0" sldId="256"/>
            <ac:spMk id="18" creationId="{00000000-0000-0000-0000-000000000000}"/>
          </ac:spMkLst>
        </pc:spChg>
        <pc:grpChg chg="del">
          <ac:chgData name="Aileen Murphy" userId="S::aileen@iqmaward.com::375926b2-77fa-45bb-9949-95dd92be88b2" providerId="AD" clId="Web-{4F5FE11D-8E0D-C37F-2805-9D9C4C32082B}" dt="2023-10-24T13:52:39.798" v="9"/>
          <ac:grpSpMkLst>
            <pc:docMk/>
            <pc:sldMk cId="0" sldId="256"/>
            <ac:grpSpMk id="3" creationId="{00000000-0000-0000-0000-000000000000}"/>
          </ac:grpSpMkLst>
        </pc:grpChg>
        <pc:grpChg chg="del">
          <ac:chgData name="Aileen Murphy" userId="S::aileen@iqmaward.com::375926b2-77fa-45bb-9949-95dd92be88b2" providerId="AD" clId="Web-{4F5FE11D-8E0D-C37F-2805-9D9C4C32082B}" dt="2023-10-24T13:52:36.282" v="7"/>
          <ac:grpSpMkLst>
            <pc:docMk/>
            <pc:sldMk cId="0" sldId="256"/>
            <ac:grpSpMk id="6" creationId="{00000000-0000-0000-0000-000000000000}"/>
          </ac:grpSpMkLst>
        </pc:grpChg>
        <pc:grpChg chg="del">
          <ac:chgData name="Aileen Murphy" userId="S::aileen@iqmaward.com::375926b2-77fa-45bb-9949-95dd92be88b2" providerId="AD" clId="Web-{4F5FE11D-8E0D-C37F-2805-9D9C4C32082B}" dt="2023-10-24T13:52:36.282" v="5"/>
          <ac:grpSpMkLst>
            <pc:docMk/>
            <pc:sldMk cId="0" sldId="256"/>
            <ac:grpSpMk id="10" creationId="{00000000-0000-0000-0000-000000000000}"/>
          </ac:grpSpMkLst>
        </pc:grpChg>
        <pc:grpChg chg="del">
          <ac:chgData name="Aileen Murphy" userId="S::aileen@iqmaward.com::375926b2-77fa-45bb-9949-95dd92be88b2" providerId="AD" clId="Web-{4F5FE11D-8E0D-C37F-2805-9D9C4C32082B}" dt="2023-10-24T13:52:36.282" v="4"/>
          <ac:grpSpMkLst>
            <pc:docMk/>
            <pc:sldMk cId="0" sldId="256"/>
            <ac:grpSpMk id="14" creationId="{00000000-0000-0000-0000-000000000000}"/>
          </ac:grpSpMkLst>
        </pc:grpChg>
        <pc:grpChg chg="del">
          <ac:chgData name="Aileen Murphy" userId="S::aileen@iqmaward.com::375926b2-77fa-45bb-9949-95dd92be88b2" providerId="AD" clId="Web-{4F5FE11D-8E0D-C37F-2805-9D9C4C32082B}" dt="2023-10-24T13:52:36.282" v="0"/>
          <ac:grpSpMkLst>
            <pc:docMk/>
            <pc:sldMk cId="0" sldId="256"/>
            <ac:grpSpMk id="19" creationId="{00000000-0000-0000-0000-000000000000}"/>
          </ac:grpSpMkLst>
        </pc:grpChg>
        <pc:picChg chg="add mod">
          <ac:chgData name="Aileen Murphy" userId="S::aileen@iqmaward.com::375926b2-77fa-45bb-9949-95dd92be88b2" providerId="AD" clId="Web-{4F5FE11D-8E0D-C37F-2805-9D9C4C32082B}" dt="2023-10-24T13:52:56.065" v="13" actId="14100"/>
          <ac:picMkLst>
            <pc:docMk/>
            <pc:sldMk cId="0" sldId="256"/>
            <ac:picMk id="23" creationId="{F0599E9A-B186-B2E4-2728-8C50EE03FE55}"/>
          </ac:picMkLst>
        </pc:picChg>
      </pc:sldChg>
    </pc:docChg>
  </pc:docChgLst>
  <pc:docChgLst>
    <pc:chgData name="Sarah Linari" userId="S::sarah@iqmaward.com::b54a578e-493b-4154-b663-164597524d09" providerId="AD" clId="Web-{DD7F4E44-C961-0AC6-19B1-0DB074AFA081}"/>
    <pc:docChg chg="modSld">
      <pc:chgData name="Sarah Linari" userId="S::sarah@iqmaward.com::b54a578e-493b-4154-b663-164597524d09" providerId="AD" clId="Web-{DD7F4E44-C961-0AC6-19B1-0DB074AFA081}" dt="2023-11-10T09:48:53.614" v="6" actId="20577"/>
      <pc:docMkLst>
        <pc:docMk/>
      </pc:docMkLst>
      <pc:sldChg chg="modSp">
        <pc:chgData name="Sarah Linari" userId="S::sarah@iqmaward.com::b54a578e-493b-4154-b663-164597524d09" providerId="AD" clId="Web-{DD7F4E44-C961-0AC6-19B1-0DB074AFA081}" dt="2023-11-10T09:48:53.614" v="6" actId="20577"/>
        <pc:sldMkLst>
          <pc:docMk/>
          <pc:sldMk cId="884323101" sldId="265"/>
        </pc:sldMkLst>
        <pc:spChg chg="mod">
          <ac:chgData name="Sarah Linari" userId="S::sarah@iqmaward.com::b54a578e-493b-4154-b663-164597524d09" providerId="AD" clId="Web-{DD7F4E44-C961-0AC6-19B1-0DB074AFA081}" dt="2023-11-10T09:48:53.614" v="6" actId="20577"/>
          <ac:spMkLst>
            <pc:docMk/>
            <pc:sldMk cId="884323101" sldId="265"/>
            <ac:spMk id="3" creationId="{00000000-0000-0000-0000-000000000000}"/>
          </ac:spMkLst>
        </pc:spChg>
      </pc:sldChg>
      <pc:sldChg chg="modSp">
        <pc:chgData name="Sarah Linari" userId="S::sarah@iqmaward.com::b54a578e-493b-4154-b663-164597524d09" providerId="AD" clId="Web-{DD7F4E44-C961-0AC6-19B1-0DB074AFA081}" dt="2023-11-10T09:46:40.157" v="0" actId="20577"/>
        <pc:sldMkLst>
          <pc:docMk/>
          <pc:sldMk cId="2780715206" sldId="301"/>
        </pc:sldMkLst>
        <pc:spChg chg="mod">
          <ac:chgData name="Sarah Linari" userId="S::sarah@iqmaward.com::b54a578e-493b-4154-b663-164597524d09" providerId="AD" clId="Web-{DD7F4E44-C961-0AC6-19B1-0DB074AFA081}" dt="2023-11-10T09:46:40.157" v="0" actId="20577"/>
          <ac:spMkLst>
            <pc:docMk/>
            <pc:sldMk cId="2780715206" sldId="301"/>
            <ac:spMk id="25" creationId="{5864413B-8E5F-6147-8296-C1BD480BB2D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193F4-76C1-4851-8D64-E678FC92A9F6}" type="datetimeFigureOut">
              <a:rPr lang="en-GB" smtClean="0"/>
              <a:t>10/11/2023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3D582-2444-407E-84E9-D6EE96252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778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b="1" u="sng"/>
              <a:t>QFT</a:t>
            </a:r>
            <a:r>
              <a:rPr lang="en-GB" b="1" u="sng" baseline="0"/>
              <a:t> </a:t>
            </a:r>
            <a:r>
              <a:rPr lang="en-GB" baseline="0"/>
              <a:t>– engaging and high quality lessons that triangulate with the assessment and attainment of the pupils.  Differentiated to meet the needs of all pupils within your leaning environment.</a:t>
            </a:r>
          </a:p>
          <a:p>
            <a:endParaRPr lang="en-GB" baseline="0"/>
          </a:p>
          <a:p>
            <a:r>
              <a:rPr lang="en-GB" b="1" u="sng" baseline="0"/>
              <a:t>Relationships</a:t>
            </a:r>
            <a:r>
              <a:rPr lang="en-GB" b="0" u="none" baseline="0"/>
              <a:t> – As we said earlier every interaction is a relationship.   The relationship is key the hardest to reach children don’t know how to make a relationship – we need to forge that relationship for them – it is for us to make a relationship with the child.</a:t>
            </a:r>
          </a:p>
          <a:p>
            <a:endParaRPr lang="en-GB" b="0" u="none" baseline="0"/>
          </a:p>
          <a:p>
            <a:r>
              <a:rPr lang="en-GB" b="1" u="sng" baseline="0"/>
              <a:t>Don’t pretend</a:t>
            </a:r>
            <a:r>
              <a:rPr lang="en-GB" b="0" u="none" baseline="0"/>
              <a:t> – above all don’t pretend to like the children – they know!   I was having a conversation when I first came to Perryfields with a very experienced member of the outreach team and I made a comment about if you can’t find something that you like about a child pretend at which the outreach practitioner said to me NO! Find something, find that one small thing that you like about that child; their smile, the colour of their eyes, the style of their hair….. And use it.   Build on it and that small thing will grow as the relationship grows.</a:t>
            </a:r>
            <a:endParaRPr lang="en-GB" b="1" u="sng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2807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Worthwhile being good.</a:t>
            </a: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495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0:notes"/>
          <p:cNvSpPr txBox="1">
            <a:spLocks noGrp="1"/>
          </p:cNvSpPr>
          <p:nvPr>
            <p:ph type="body" idx="1"/>
          </p:nvPr>
        </p:nvSpPr>
        <p:spPr>
          <a:xfrm>
            <a:off x="674104" y="5189394"/>
            <a:ext cx="5392823" cy="42458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1347788"/>
            <a:ext cx="6469063" cy="364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4104" y="5189394"/>
            <a:ext cx="5392823" cy="42458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1347788"/>
            <a:ext cx="6469063" cy="364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9529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cap="none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7453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74104" y="5189394"/>
            <a:ext cx="5392823" cy="42458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6525" y="1347788"/>
            <a:ext cx="6469063" cy="3640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8678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0599E9A-B186-B2E4-2728-8C50EE03F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2"/>
            <a:ext cx="18287999" cy="102762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Perryfields</a:t>
            </a:r>
            <a:r>
              <a:rPr lang="en-US"/>
              <a:t> – Example Interview Questions</a:t>
            </a:r>
            <a:endParaRPr lang="en-GB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98165" y="2148225"/>
          <a:ext cx="12497142" cy="64241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69469">
                  <a:extLst>
                    <a:ext uri="{9D8B030D-6E8A-4147-A177-3AD203B41FA5}">
                      <a16:colId xmlns:a16="http://schemas.microsoft.com/office/drawing/2014/main" val="3494134376"/>
                    </a:ext>
                  </a:extLst>
                </a:gridCol>
                <a:gridCol w="4327673">
                  <a:extLst>
                    <a:ext uri="{9D8B030D-6E8A-4147-A177-3AD203B41FA5}">
                      <a16:colId xmlns:a16="http://schemas.microsoft.com/office/drawing/2014/main" val="1700770428"/>
                    </a:ext>
                  </a:extLst>
                </a:gridCol>
              </a:tblGrid>
              <a:tr h="498006">
                <a:tc>
                  <a:txBody>
                    <a:bodyPr/>
                    <a:lstStyle/>
                    <a:p>
                      <a:r>
                        <a:rPr lang="en-US" sz="2500" b="1"/>
                        <a:t>Questions</a:t>
                      </a:r>
                      <a:endParaRPr lang="en-GB" sz="2500" b="1"/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 b="1"/>
                        <a:t>Related Values</a:t>
                      </a:r>
                      <a:endParaRPr lang="en-GB" sz="2500" b="1"/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1436164006"/>
                  </a:ext>
                </a:extLst>
              </a:tr>
              <a:tr h="622407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What motivated you to apply for this role? What do you know about </a:t>
                      </a:r>
                      <a:r>
                        <a:rPr lang="en-US" sz="1600" err="1"/>
                        <a:t>Perryfields</a:t>
                      </a:r>
                      <a:r>
                        <a:rPr lang="en-US" sz="1600"/>
                        <a:t>? What impressed you during your visit?</a:t>
                      </a:r>
                      <a:endParaRPr lang="en-GB" sz="1600"/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/>
                        <a:t>Hard Work</a:t>
                      </a:r>
                      <a:endParaRPr lang="en-GB" sz="2500"/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1772464405"/>
                  </a:ext>
                </a:extLst>
              </a:tr>
              <a:tr h="622407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Thank you for allowing us to watch you teach. How do you feel it went? What would you do differently next time?</a:t>
                      </a:r>
                      <a:endParaRPr lang="en-GB" sz="1600"/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/>
                        <a:t>Reflective</a:t>
                      </a:r>
                      <a:endParaRPr lang="en-GB" sz="2500"/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2112790907"/>
                  </a:ext>
                </a:extLst>
              </a:tr>
              <a:tr h="1244813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If I walked into your classroom at </a:t>
                      </a:r>
                      <a:r>
                        <a:rPr lang="en-US" sz="1600" err="1"/>
                        <a:t>Perryfields</a:t>
                      </a:r>
                      <a:r>
                        <a:rPr lang="en-US" sz="1600"/>
                        <a:t> what would I see?</a:t>
                      </a:r>
                      <a:endParaRPr lang="en-GB" sz="1600"/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/>
                        <a:t>Hard Work, Adaptable, Willingness to Embrace Purposeful Change</a:t>
                      </a:r>
                      <a:endParaRPr lang="en-GB" sz="2500"/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3783935024"/>
                  </a:ext>
                </a:extLst>
              </a:tr>
              <a:tr h="498006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Tell us what</a:t>
                      </a:r>
                      <a:r>
                        <a:rPr lang="en-US" sz="1600" baseline="0"/>
                        <a:t> you feel are some of the key components of an engaging curriculum.</a:t>
                      </a:r>
                      <a:endParaRPr lang="en-GB" sz="1600"/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/>
                        <a:t>Creativity, Reflective</a:t>
                      </a:r>
                      <a:endParaRPr lang="en-GB" sz="2500"/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166494512"/>
                  </a:ext>
                </a:extLst>
              </a:tr>
              <a:tr h="622407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What areas of the curriculum do</a:t>
                      </a:r>
                      <a:r>
                        <a:rPr lang="en-US" sz="1600" baseline="0"/>
                        <a:t> you consider as strengths and which do you feel you have areas for development?</a:t>
                      </a:r>
                      <a:endParaRPr lang="en-GB" sz="1600"/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/>
                        <a:t>Humility, reflective</a:t>
                      </a:r>
                      <a:endParaRPr lang="en-GB" sz="2500"/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3657272926"/>
                  </a:ext>
                </a:extLst>
              </a:tr>
              <a:tr h="871369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What personal qualities do you have which would help you work effectively as part of a team?</a:t>
                      </a:r>
                      <a:endParaRPr lang="en-GB" sz="1600"/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/>
                        <a:t>Teamwork, Empathy, Kind, Caring, Adaptable</a:t>
                      </a:r>
                      <a:endParaRPr lang="en-GB" sz="2500"/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592370563"/>
                  </a:ext>
                </a:extLst>
              </a:tr>
              <a:tr h="498006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If you were to ask a colleague to describe</a:t>
                      </a:r>
                      <a:r>
                        <a:rPr lang="en-US" sz="1600" baseline="0"/>
                        <a:t> you in 3 words which ones would they choose?</a:t>
                      </a:r>
                      <a:endParaRPr lang="en-GB" sz="1600"/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/>
                        <a:t>Reflective, Humility</a:t>
                      </a:r>
                      <a:endParaRPr lang="en-GB" sz="2500"/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2081305643"/>
                  </a:ext>
                </a:extLst>
              </a:tr>
              <a:tr h="871369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Working with our pupils can be rewarding but equally hard work. How</a:t>
                      </a:r>
                      <a:r>
                        <a:rPr lang="en-US" sz="1600" baseline="0"/>
                        <a:t> would you ensure that you are able to maintain a positive mental and physical health?</a:t>
                      </a:r>
                      <a:endParaRPr lang="en-GB" sz="1600"/>
                    </a:p>
                  </a:txBody>
                  <a:tcPr marL="124481" marR="124481" marT="62241" marB="62241"/>
                </a:tc>
                <a:tc>
                  <a:txBody>
                    <a:bodyPr/>
                    <a:lstStyle/>
                    <a:p>
                      <a:r>
                        <a:rPr lang="en-US" sz="2500"/>
                        <a:t>Resilience, Creativity, Adaptable, Reflective </a:t>
                      </a:r>
                      <a:endParaRPr lang="en-GB" sz="2500"/>
                    </a:p>
                  </a:txBody>
                  <a:tcPr marL="124481" marR="124481" marT="62241" marB="62241"/>
                </a:tc>
                <a:extLst>
                  <a:ext uri="{0D108BD9-81ED-4DB2-BD59-A6C34878D82A}">
                    <a16:rowId xmlns:a16="http://schemas.microsoft.com/office/drawing/2014/main" val="3626348870"/>
                  </a:ext>
                </a:extLst>
              </a:tr>
            </a:tbl>
          </a:graphicData>
        </a:graphic>
      </p:graphicFrame>
      <p:sp>
        <p:nvSpPr>
          <p:cNvPr id="5" name="Google Shape;69;p10">
            <a:extLst>
              <a:ext uri="{FF2B5EF4-FFF2-40B4-BE49-F238E27FC236}">
                <a16:creationId xmlns:a16="http://schemas.microsoft.com/office/drawing/2014/main" id="{2A185799-D5B0-4E4A-AE88-6E47E3917979}"/>
              </a:ext>
            </a:extLst>
          </p:cNvPr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AEB4032-B750-4D46-B7DF-C4679A210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7" name="Google Shape;70;p10">
            <a:extLst>
              <a:ext uri="{FF2B5EF4-FFF2-40B4-BE49-F238E27FC236}">
                <a16:creationId xmlns:a16="http://schemas.microsoft.com/office/drawing/2014/main" id="{AE181215-F5EC-4015-98F6-860DBD7CFC12}"/>
              </a:ext>
            </a:extLst>
          </p:cNvPr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884E6118-6B20-4B4E-A563-EB69FCC067F8}"/>
              </a:ext>
            </a:extLst>
          </p:cNvPr>
          <p:cNvGrpSpPr/>
          <p:nvPr/>
        </p:nvGrpSpPr>
        <p:grpSpPr>
          <a:xfrm>
            <a:off x="11049000" y="9275380"/>
            <a:ext cx="6857916" cy="718383"/>
            <a:chOff x="0" y="0"/>
            <a:chExt cx="1806200" cy="189204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4BBE7FF8-AE36-4EFB-832D-B5E1DDA71066}"/>
                </a:ext>
              </a:extLst>
            </p:cNvPr>
            <p:cNvSpPr/>
            <p:nvPr/>
          </p:nvSpPr>
          <p:spPr>
            <a:xfrm>
              <a:off x="0" y="0"/>
              <a:ext cx="1806200" cy="189204"/>
            </a:xfrm>
            <a:custGeom>
              <a:avLst/>
              <a:gdLst/>
              <a:ahLst/>
              <a:cxnLst/>
              <a:rect l="l" t="t" r="r" b="b"/>
              <a:pathLst>
                <a:path w="1806200" h="189204">
                  <a:moveTo>
                    <a:pt x="0" y="0"/>
                  </a:moveTo>
                  <a:lnTo>
                    <a:pt x="1806200" y="0"/>
                  </a:lnTo>
                  <a:lnTo>
                    <a:pt x="1806200" y="189204"/>
                  </a:lnTo>
                  <a:lnTo>
                    <a:pt x="0" y="189204"/>
                  </a:lnTo>
                  <a:close/>
                </a:path>
              </a:pathLst>
            </a:custGeom>
            <a:solidFill>
              <a:srgbClr val="1B70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06A5FE1-283B-4623-B06F-A62004A3B2C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8A9EFE51-4510-43CA-912F-7F1FFA163F1C}"/>
              </a:ext>
            </a:extLst>
          </p:cNvPr>
          <p:cNvSpPr txBox="1"/>
          <p:nvPr/>
        </p:nvSpPr>
        <p:spPr>
          <a:xfrm>
            <a:off x="11049000" y="9319737"/>
            <a:ext cx="6715987" cy="5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CFEFF"/>
                </a:solidFill>
                <a:latin typeface="Tahoma"/>
              </a:rPr>
              <a:t>IQM National Inclusion Conference</a:t>
            </a:r>
          </a:p>
        </p:txBody>
      </p:sp>
    </p:spTree>
    <p:extLst>
      <p:ext uri="{BB962C8B-B14F-4D97-AF65-F5344CB8AC3E}">
        <p14:creationId xmlns:p14="http://schemas.microsoft.com/office/powerpoint/2010/main" val="123906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3400" y="-1143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0" y="382959"/>
            <a:ext cx="18288000" cy="112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endParaRPr lang="en-US" sz="6999">
              <a:solidFill>
                <a:srgbClr val="000000"/>
              </a:solidFill>
              <a:latin typeface="Tahoma Bol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BF418F-92BD-4EDC-9EF6-450DD6B1182F}"/>
              </a:ext>
            </a:extLst>
          </p:cNvPr>
          <p:cNvGrpSpPr/>
          <p:nvPr/>
        </p:nvGrpSpPr>
        <p:grpSpPr>
          <a:xfrm>
            <a:off x="9906000" y="8728846"/>
            <a:ext cx="7324685" cy="4896611"/>
            <a:chOff x="9372600" y="9570611"/>
            <a:chExt cx="7324685" cy="4896611"/>
          </a:xfrm>
        </p:grpSpPr>
        <p:grpSp>
          <p:nvGrpSpPr>
            <p:cNvPr id="4" name="Group 4"/>
            <p:cNvGrpSpPr/>
            <p:nvPr/>
          </p:nvGrpSpPr>
          <p:grpSpPr>
            <a:xfrm>
              <a:off x="9372600" y="9570611"/>
              <a:ext cx="7324685" cy="4896611"/>
              <a:chOff x="0" y="-476844"/>
              <a:chExt cx="1929135" cy="128964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22935" y="-476844"/>
                <a:ext cx="1806200" cy="189204"/>
              </a:xfrm>
              <a:custGeom>
                <a:avLst/>
                <a:gdLst/>
                <a:ahLst/>
                <a:cxnLst/>
                <a:rect l="l" t="t" r="r" b="b"/>
                <a:pathLst>
                  <a:path w="1806200" h="189204">
                    <a:moveTo>
                      <a:pt x="0" y="0"/>
                    </a:moveTo>
                    <a:lnTo>
                      <a:pt x="1806200" y="0"/>
                    </a:lnTo>
                    <a:lnTo>
                      <a:pt x="1806200" y="189204"/>
                    </a:lnTo>
                    <a:lnTo>
                      <a:pt x="0" y="189204"/>
                    </a:lnTo>
                    <a:close/>
                  </a:path>
                </a:pathLst>
              </a:custGeom>
              <a:solidFill>
                <a:srgbClr val="1B704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39369" y="9682924"/>
              <a:ext cx="6715987" cy="5376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CFEFF"/>
                  </a:solidFill>
                  <a:latin typeface="Tahoma"/>
                </a:rPr>
                <a:t>IQM National Inclusion Conference</a:t>
              </a:r>
            </a:p>
          </p:txBody>
        </p:sp>
      </p:grpSp>
      <p:sp>
        <p:nvSpPr>
          <p:cNvPr id="8" name="Freeform 2">
            <a:extLst>
              <a:ext uri="{FF2B5EF4-FFF2-40B4-BE49-F238E27FC236}">
                <a16:creationId xmlns:a16="http://schemas.microsoft.com/office/drawing/2014/main" id="{0746F766-03E5-4AEA-8E91-09854D5CEB16}"/>
              </a:ext>
            </a:extLst>
          </p:cNvPr>
          <p:cNvSpPr/>
          <p:nvPr/>
        </p:nvSpPr>
        <p:spPr>
          <a:xfrm>
            <a:off x="-505597" y="-228604"/>
            <a:ext cx="16659997" cy="857250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2050" name="Picture 2" descr="Heraclitus quote: The only constant in life is change">
            <a:extLst>
              <a:ext uri="{FF2B5EF4-FFF2-40B4-BE49-F238E27FC236}">
                <a16:creationId xmlns:a16="http://schemas.microsoft.com/office/drawing/2014/main" id="{51361B59-E770-493F-A2C5-206F05521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1774397"/>
            <a:ext cx="1263015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69;p10">
            <a:extLst>
              <a:ext uri="{FF2B5EF4-FFF2-40B4-BE49-F238E27FC236}">
                <a16:creationId xmlns:a16="http://schemas.microsoft.com/office/drawing/2014/main" id="{CF7FA3E6-508C-4823-BA41-4B96632823AF}"/>
              </a:ext>
            </a:extLst>
          </p:cNvPr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0523F2A-0DE4-4605-9531-E755CA932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13" name="Google Shape;70;p10">
            <a:extLst>
              <a:ext uri="{FF2B5EF4-FFF2-40B4-BE49-F238E27FC236}">
                <a16:creationId xmlns:a16="http://schemas.microsoft.com/office/drawing/2014/main" id="{1E8D9B3F-3BC0-464C-904A-9D1BF20A5614}"/>
              </a:ext>
            </a:extLst>
          </p:cNvPr>
          <p:cNvSpPr/>
          <p:nvPr/>
        </p:nvSpPr>
        <p:spPr>
          <a:xfrm rot="-5400000" flipH="1">
            <a:off x="343176" y="721601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005E7EE1-DF48-4BC8-8E77-C854DCC23FF3}"/>
              </a:ext>
            </a:extLst>
          </p:cNvPr>
          <p:cNvSpPr txBox="1"/>
          <p:nvPr/>
        </p:nvSpPr>
        <p:spPr>
          <a:xfrm>
            <a:off x="11572013" y="9169702"/>
            <a:ext cx="3086100" cy="32669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499"/>
              </a:lnSpc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07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832BA97-91D4-1E4F-A69C-2721C991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17" name="Google Shape;61;p9">
            <a:extLst>
              <a:ext uri="{FF2B5EF4-FFF2-40B4-BE49-F238E27FC236}">
                <a16:creationId xmlns:a16="http://schemas.microsoft.com/office/drawing/2014/main" id="{A7C72ECF-4B8B-0143-A3A9-D5D23B857787}"/>
              </a:ext>
            </a:extLst>
          </p:cNvPr>
          <p:cNvSpPr txBox="1"/>
          <p:nvPr/>
        </p:nvSpPr>
        <p:spPr>
          <a:xfrm>
            <a:off x="150069" y="9197660"/>
            <a:ext cx="1358361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endParaRPr sz="4800" b="1">
              <a:solidFill>
                <a:srgbClr val="273A20"/>
              </a:solidFill>
              <a:latin typeface="Arial" panose="020B0604020202020204" pitchFamily="34" charset="0"/>
              <a:ea typeface="Coiny"/>
              <a:cs typeface="Arial" panose="020B0604020202020204" pitchFamily="34" charset="0"/>
              <a:sym typeface="Coiny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55407" y="703080"/>
            <a:ext cx="16027073" cy="8135630"/>
            <a:chOff x="570271" y="468719"/>
            <a:chExt cx="10684715" cy="5423753"/>
          </a:xfrm>
        </p:grpSpPr>
        <p:sp>
          <p:nvSpPr>
            <p:cNvPr id="11" name="Google Shape;1141;p45">
              <a:extLst>
                <a:ext uri="{FF2B5EF4-FFF2-40B4-BE49-F238E27FC236}">
                  <a16:creationId xmlns:a16="http://schemas.microsoft.com/office/drawing/2014/main" id="{D2262E30-22F5-5047-B5BB-FA9D25D2B311}"/>
                </a:ext>
              </a:extLst>
            </p:cNvPr>
            <p:cNvSpPr/>
            <p:nvPr/>
          </p:nvSpPr>
          <p:spPr>
            <a:xfrm>
              <a:off x="680580" y="468719"/>
              <a:ext cx="6500299" cy="2625213"/>
            </a:xfrm>
            <a:custGeom>
              <a:avLst/>
              <a:gdLst/>
              <a:ahLst/>
              <a:cxnLst/>
              <a:rect l="l" t="t" r="r" b="b"/>
              <a:pathLst>
                <a:path w="343840" h="300860" extrusionOk="0">
                  <a:moveTo>
                    <a:pt x="343840" y="42980"/>
                  </a:moveTo>
                  <a:lnTo>
                    <a:pt x="343840" y="193410"/>
                  </a:lnTo>
                  <a:cubicBezTo>
                    <a:pt x="343840" y="217049"/>
                    <a:pt x="324499" y="236390"/>
                    <a:pt x="300860" y="236390"/>
                  </a:cubicBezTo>
                  <a:lnTo>
                    <a:pt x="214900" y="236390"/>
                  </a:lnTo>
                  <a:lnTo>
                    <a:pt x="214900" y="300860"/>
                  </a:lnTo>
                  <a:lnTo>
                    <a:pt x="128940" y="236390"/>
                  </a:lnTo>
                  <a:lnTo>
                    <a:pt x="42980" y="236390"/>
                  </a:lnTo>
                  <a:cubicBezTo>
                    <a:pt x="19320" y="236390"/>
                    <a:pt x="0" y="217049"/>
                    <a:pt x="0" y="193410"/>
                  </a:cubicBezTo>
                  <a:lnTo>
                    <a:pt x="0" y="42980"/>
                  </a:lnTo>
                  <a:cubicBezTo>
                    <a:pt x="0" y="19341"/>
                    <a:pt x="19320" y="0"/>
                    <a:pt x="42980" y="0"/>
                  </a:cubicBezTo>
                  <a:lnTo>
                    <a:pt x="300860" y="0"/>
                  </a:lnTo>
                  <a:cubicBezTo>
                    <a:pt x="324499" y="0"/>
                    <a:pt x="343840" y="19341"/>
                    <a:pt x="343840" y="42980"/>
                  </a:cubicBezTo>
                  <a:close/>
                </a:path>
              </a:pathLst>
            </a:custGeom>
            <a:solidFill>
              <a:srgbClr val="305829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70271" y="767368"/>
              <a:ext cx="6025208" cy="1169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54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‘Culture eats strategy for breakfast’</a:t>
              </a:r>
            </a:p>
          </p:txBody>
        </p:sp>
        <p:sp>
          <p:nvSpPr>
            <p:cNvPr id="13" name="Google Shape;1141;p45">
              <a:extLst>
                <a:ext uri="{FF2B5EF4-FFF2-40B4-BE49-F238E27FC236}">
                  <a16:creationId xmlns:a16="http://schemas.microsoft.com/office/drawing/2014/main" id="{D2262E30-22F5-5047-B5BB-FA9D25D2B311}"/>
                </a:ext>
              </a:extLst>
            </p:cNvPr>
            <p:cNvSpPr/>
            <p:nvPr/>
          </p:nvSpPr>
          <p:spPr>
            <a:xfrm>
              <a:off x="4754687" y="3267259"/>
              <a:ext cx="6500299" cy="2625213"/>
            </a:xfrm>
            <a:custGeom>
              <a:avLst/>
              <a:gdLst/>
              <a:ahLst/>
              <a:cxnLst/>
              <a:rect l="l" t="t" r="r" b="b"/>
              <a:pathLst>
                <a:path w="343840" h="300860" extrusionOk="0">
                  <a:moveTo>
                    <a:pt x="343840" y="42980"/>
                  </a:moveTo>
                  <a:lnTo>
                    <a:pt x="343840" y="193410"/>
                  </a:lnTo>
                  <a:cubicBezTo>
                    <a:pt x="343840" y="217049"/>
                    <a:pt x="324499" y="236390"/>
                    <a:pt x="300860" y="236390"/>
                  </a:cubicBezTo>
                  <a:lnTo>
                    <a:pt x="214900" y="236390"/>
                  </a:lnTo>
                  <a:lnTo>
                    <a:pt x="214900" y="300860"/>
                  </a:lnTo>
                  <a:lnTo>
                    <a:pt x="128940" y="236390"/>
                  </a:lnTo>
                  <a:lnTo>
                    <a:pt x="42980" y="236390"/>
                  </a:lnTo>
                  <a:cubicBezTo>
                    <a:pt x="19320" y="236390"/>
                    <a:pt x="0" y="217049"/>
                    <a:pt x="0" y="193410"/>
                  </a:cubicBezTo>
                  <a:lnTo>
                    <a:pt x="0" y="42980"/>
                  </a:lnTo>
                  <a:cubicBezTo>
                    <a:pt x="0" y="19341"/>
                    <a:pt x="19320" y="0"/>
                    <a:pt x="42980" y="0"/>
                  </a:cubicBezTo>
                  <a:lnTo>
                    <a:pt x="300860" y="0"/>
                  </a:lnTo>
                  <a:cubicBezTo>
                    <a:pt x="324499" y="0"/>
                    <a:pt x="343840" y="19341"/>
                    <a:pt x="343840" y="42980"/>
                  </a:cubicBezTo>
                  <a:close/>
                </a:path>
              </a:pathLst>
            </a:custGeom>
            <a:solidFill>
              <a:srgbClr val="305829"/>
            </a:solidFill>
            <a:ln>
              <a:noFill/>
            </a:ln>
          </p:spPr>
          <p:txBody>
            <a:bodyPr spcFirstLastPara="1" wrap="square" lIns="137138" tIns="68550" rIns="137138" bIns="68550" anchor="ctr" anchorCtr="0">
              <a:noAutofit/>
            </a:bodyPr>
            <a:lstStyle/>
            <a:p>
              <a:endParaRPr sz="2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76395" y="3338503"/>
              <a:ext cx="6025208" cy="1723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GB" sz="54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At </a:t>
              </a:r>
              <a:r>
                <a:rPr lang="en-GB" sz="540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Perryfields</a:t>
              </a:r>
              <a:r>
                <a:rPr lang="en-GB" sz="54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 it can be summed up by ‘the way things are done around here’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5530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832BA97-91D4-1E4F-A69C-2721C991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18" name="Google Shape;62;p9">
            <a:extLst>
              <a:ext uri="{FF2B5EF4-FFF2-40B4-BE49-F238E27FC236}">
                <a16:creationId xmlns:a16="http://schemas.microsoft.com/office/drawing/2014/main" id="{D4E1B0BF-AE96-F148-8F90-4B95513B6BCC}"/>
              </a:ext>
            </a:extLst>
          </p:cNvPr>
          <p:cNvSpPr txBox="1"/>
          <p:nvPr/>
        </p:nvSpPr>
        <p:spPr>
          <a:xfrm>
            <a:off x="225487" y="8803932"/>
            <a:ext cx="1207529" cy="47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2700" b="1">
              <a:solidFill>
                <a:srgbClr val="4F8A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049489-1C4D-5046-AEE8-A85832AAFC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40007" y="1046909"/>
            <a:ext cx="5715711" cy="5727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AA882-C15A-7147-82C0-49DC9607BC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899915" y="3718742"/>
            <a:ext cx="4661426" cy="5085192"/>
          </a:xfrm>
          <a:prstGeom prst="rect">
            <a:avLst/>
          </a:prstGeom>
          <a:ln w="57150">
            <a:solidFill>
              <a:srgbClr val="4F8A3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28C2D-8591-3B46-8A98-8BA405A2A7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6528" y="609933"/>
            <a:ext cx="4439669" cy="2993877"/>
          </a:xfrm>
          <a:prstGeom prst="rect">
            <a:avLst/>
          </a:prstGeom>
        </p:spPr>
      </p:pic>
      <p:pic>
        <p:nvPicPr>
          <p:cNvPr id="21" name="Picture 20" descr="A picture containing weapon, brass knucks&#10;&#10;Description automatically generated">
            <a:extLst>
              <a:ext uri="{FF2B5EF4-FFF2-40B4-BE49-F238E27FC236}">
                <a16:creationId xmlns:a16="http://schemas.microsoft.com/office/drawing/2014/main" id="{FF90B9EA-01D9-6B46-A5E5-0150A0F41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6835" y="7486652"/>
            <a:ext cx="1753986" cy="2069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379119-EE5D-7746-A3C1-384A4839CB0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457524" y="4364420"/>
            <a:ext cx="3418454" cy="3410940"/>
          </a:xfrm>
          <a:prstGeom prst="rect">
            <a:avLst/>
          </a:prstGeom>
        </p:spPr>
      </p:pic>
      <p:pic>
        <p:nvPicPr>
          <p:cNvPr id="13" name="Picture 12" descr="A picture containing weapon, brass knucks&#10;&#10;Description automatically generated">
            <a:extLst>
              <a:ext uri="{FF2B5EF4-FFF2-40B4-BE49-F238E27FC236}">
                <a16:creationId xmlns:a16="http://schemas.microsoft.com/office/drawing/2014/main" id="{41FF1A46-DF92-944C-B34F-F9838FDB03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3724" y="7486650"/>
            <a:ext cx="1753986" cy="2069703"/>
          </a:xfrm>
          <a:prstGeom prst="rect">
            <a:avLst/>
          </a:prstGeom>
        </p:spPr>
      </p:pic>
      <p:pic>
        <p:nvPicPr>
          <p:cNvPr id="14" name="Picture 13" descr="A picture containing weapon, brass knucks&#10;&#10;Description automatically generated">
            <a:extLst>
              <a:ext uri="{FF2B5EF4-FFF2-40B4-BE49-F238E27FC236}">
                <a16:creationId xmlns:a16="http://schemas.microsoft.com/office/drawing/2014/main" id="{E3D0BDB6-1F38-CF42-A5A7-7B9268A30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7432" y="7486650"/>
            <a:ext cx="1753986" cy="2069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3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998453" y="512355"/>
            <a:ext cx="15389524" cy="8598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Tahoma Bold"/>
              </a:rPr>
              <a:t>Quick Wins</a:t>
            </a: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Tahoma Bold"/>
              </a:rPr>
              <a:t>Clarity of shared vision</a:t>
            </a: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Tahoma Bold"/>
              </a:rPr>
              <a:t>Values based approach to appointing the right people </a:t>
            </a: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000000"/>
                </a:solidFill>
                <a:latin typeface="Tahoma Bold"/>
              </a:rPr>
              <a:t>Be relentlessly positive!</a:t>
            </a: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endParaRPr lang="en-US" sz="4400">
              <a:solidFill>
                <a:srgbClr val="000000"/>
              </a:solidFill>
              <a:latin typeface="Tahoma Bold"/>
            </a:endParaRPr>
          </a:p>
          <a:p>
            <a:pPr marL="571500" indent="-571500">
              <a:lnSpc>
                <a:spcPts val="9799"/>
              </a:lnSpc>
              <a:buFont typeface="Arial" panose="020B0604020202020204" pitchFamily="34" charset="0"/>
              <a:buChar char="•"/>
            </a:pPr>
            <a:endParaRPr lang="en-US" sz="4400">
              <a:solidFill>
                <a:srgbClr val="000000"/>
              </a:solidFill>
              <a:latin typeface="Tahoma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572013" y="9353567"/>
            <a:ext cx="6857916" cy="718383"/>
            <a:chOff x="0" y="0"/>
            <a:chExt cx="1806200" cy="1892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06200" cy="189204"/>
            </a:xfrm>
            <a:custGeom>
              <a:avLst/>
              <a:gdLst/>
              <a:ahLst/>
              <a:cxnLst/>
              <a:rect l="l" t="t" r="r" b="b"/>
              <a:pathLst>
                <a:path w="1806200" h="189204">
                  <a:moveTo>
                    <a:pt x="0" y="0"/>
                  </a:moveTo>
                  <a:lnTo>
                    <a:pt x="1806200" y="0"/>
                  </a:lnTo>
                  <a:lnTo>
                    <a:pt x="1806200" y="189204"/>
                  </a:lnTo>
                  <a:lnTo>
                    <a:pt x="0" y="189204"/>
                  </a:lnTo>
                  <a:close/>
                </a:path>
              </a:pathLst>
            </a:custGeom>
            <a:solidFill>
              <a:srgbClr val="1B70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572013" y="9397924"/>
            <a:ext cx="6715987" cy="5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CFEFF"/>
                </a:solidFill>
                <a:latin typeface="Tahoma"/>
              </a:rPr>
              <a:t>IQM National Inclusion Conference</a:t>
            </a:r>
          </a:p>
        </p:txBody>
      </p:sp>
      <p:sp>
        <p:nvSpPr>
          <p:cNvPr id="8" name="Google Shape;70;p10">
            <a:extLst>
              <a:ext uri="{FF2B5EF4-FFF2-40B4-BE49-F238E27FC236}">
                <a16:creationId xmlns:a16="http://schemas.microsoft.com/office/drawing/2014/main" id="{FD73A7AC-026D-4A2B-AAA8-8DA032E2AF97}"/>
              </a:ext>
            </a:extLst>
          </p:cNvPr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323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1572013" y="9353567"/>
            <a:ext cx="6857916" cy="718383"/>
            <a:chOff x="0" y="0"/>
            <a:chExt cx="1806200" cy="1892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6200" cy="189204"/>
            </a:xfrm>
            <a:custGeom>
              <a:avLst/>
              <a:gdLst/>
              <a:ahLst/>
              <a:cxnLst/>
              <a:rect l="l" t="t" r="r" b="b"/>
              <a:pathLst>
                <a:path w="1806200" h="189204">
                  <a:moveTo>
                    <a:pt x="0" y="0"/>
                  </a:moveTo>
                  <a:lnTo>
                    <a:pt x="1806200" y="0"/>
                  </a:lnTo>
                  <a:lnTo>
                    <a:pt x="1806200" y="189204"/>
                  </a:lnTo>
                  <a:lnTo>
                    <a:pt x="0" y="189204"/>
                  </a:lnTo>
                  <a:close/>
                </a:path>
              </a:pathLst>
            </a:custGeom>
            <a:solidFill>
              <a:srgbClr val="1B70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72013" y="9397924"/>
            <a:ext cx="6715987" cy="5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CFEFF"/>
                </a:solidFill>
                <a:latin typeface="Tahoma"/>
              </a:rPr>
              <a:t>IQM National Inclusion Conference</a:t>
            </a:r>
          </a:p>
        </p:txBody>
      </p:sp>
      <p:sp>
        <p:nvSpPr>
          <p:cNvPr id="7" name="Freeform 7"/>
          <p:cNvSpPr/>
          <p:nvPr/>
        </p:nvSpPr>
        <p:spPr>
          <a:xfrm>
            <a:off x="6344329" y="1410395"/>
            <a:ext cx="5227684" cy="4495809"/>
          </a:xfrm>
          <a:custGeom>
            <a:avLst/>
            <a:gdLst/>
            <a:ahLst/>
            <a:cxnLst/>
            <a:rect l="l" t="t" r="r" b="b"/>
            <a:pathLst>
              <a:path w="5227684" h="4495809">
                <a:moveTo>
                  <a:pt x="0" y="0"/>
                </a:moveTo>
                <a:lnTo>
                  <a:pt x="5227684" y="0"/>
                </a:lnTo>
                <a:lnTo>
                  <a:pt x="5227684" y="4495808"/>
                </a:lnTo>
                <a:lnTo>
                  <a:pt x="0" y="4495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41929" y="5734753"/>
            <a:ext cx="18288000" cy="1599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>
                <a:solidFill>
                  <a:srgbClr val="000000"/>
                </a:solidFill>
                <a:latin typeface="Tahoma Bold"/>
              </a:rPr>
              <a:t>Questions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9680" y="9581178"/>
            <a:ext cx="1963837" cy="49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8"/>
              </a:lnSpc>
            </a:pPr>
            <a:r>
              <a:rPr lang="en-US" sz="2799">
                <a:solidFill>
                  <a:srgbClr val="000000"/>
                </a:solidFill>
                <a:latin typeface="Tahoma"/>
              </a:rPr>
              <a:t>#IQMFamily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1572013" y="9353567"/>
            <a:ext cx="6857916" cy="718383"/>
            <a:chOff x="0" y="0"/>
            <a:chExt cx="1806200" cy="1892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6200" cy="189204"/>
            </a:xfrm>
            <a:custGeom>
              <a:avLst/>
              <a:gdLst/>
              <a:ahLst/>
              <a:cxnLst/>
              <a:rect l="l" t="t" r="r" b="b"/>
              <a:pathLst>
                <a:path w="1806200" h="189204">
                  <a:moveTo>
                    <a:pt x="0" y="0"/>
                  </a:moveTo>
                  <a:lnTo>
                    <a:pt x="1806200" y="0"/>
                  </a:lnTo>
                  <a:lnTo>
                    <a:pt x="1806200" y="189204"/>
                  </a:lnTo>
                  <a:lnTo>
                    <a:pt x="0" y="189204"/>
                  </a:lnTo>
                  <a:close/>
                </a:path>
              </a:pathLst>
            </a:custGeom>
            <a:solidFill>
              <a:srgbClr val="1B70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72013" y="9397924"/>
            <a:ext cx="6715987" cy="5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CFEFF"/>
                </a:solidFill>
                <a:latin typeface="Tahoma"/>
              </a:rPr>
              <a:t>IQM National Inclusion Conference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1FE34F-E736-4774-8666-EBB7033D87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0" y="571500"/>
            <a:ext cx="8610600" cy="8591675"/>
          </a:xfrm>
          <a:prstGeom prst="rect">
            <a:avLst/>
          </a:prstGeom>
        </p:spPr>
      </p:pic>
      <p:sp>
        <p:nvSpPr>
          <p:cNvPr id="8" name="Google Shape;69;p10">
            <a:extLst>
              <a:ext uri="{FF2B5EF4-FFF2-40B4-BE49-F238E27FC236}">
                <a16:creationId xmlns:a16="http://schemas.microsoft.com/office/drawing/2014/main" id="{52DBA17A-35C7-47CF-A71F-EC66DA5F441F}"/>
              </a:ext>
            </a:extLst>
          </p:cNvPr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EA58616-6315-45B4-8EAE-A51B8842E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10" name="Google Shape;70;p10">
            <a:extLst>
              <a:ext uri="{FF2B5EF4-FFF2-40B4-BE49-F238E27FC236}">
                <a16:creationId xmlns:a16="http://schemas.microsoft.com/office/drawing/2014/main" id="{EC0255CB-E92B-4207-B09F-F0F5A7E7A87A}"/>
              </a:ext>
            </a:extLst>
          </p:cNvPr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832BA97-91D4-1E4F-A69C-2721C991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17" name="Google Shape;61;p9">
            <a:extLst>
              <a:ext uri="{FF2B5EF4-FFF2-40B4-BE49-F238E27FC236}">
                <a16:creationId xmlns:a16="http://schemas.microsoft.com/office/drawing/2014/main" id="{A7C72ECF-4B8B-0143-A3A9-D5D23B857787}"/>
              </a:ext>
            </a:extLst>
          </p:cNvPr>
          <p:cNvSpPr txBox="1"/>
          <p:nvPr/>
        </p:nvSpPr>
        <p:spPr>
          <a:xfrm>
            <a:off x="150069" y="9197660"/>
            <a:ext cx="1358361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endParaRPr sz="4800" b="1">
              <a:solidFill>
                <a:srgbClr val="273A20"/>
              </a:solidFill>
              <a:latin typeface="Arial" panose="020B0604020202020204" pitchFamily="34" charset="0"/>
              <a:ea typeface="Coiny"/>
              <a:cs typeface="Arial" panose="020B0604020202020204" pitchFamily="34" charset="0"/>
              <a:sym typeface="Coiny"/>
            </a:endParaRPr>
          </a:p>
        </p:txBody>
      </p:sp>
      <p:sp>
        <p:nvSpPr>
          <p:cNvPr id="18" name="Google Shape;62;p9">
            <a:extLst>
              <a:ext uri="{FF2B5EF4-FFF2-40B4-BE49-F238E27FC236}">
                <a16:creationId xmlns:a16="http://schemas.microsoft.com/office/drawing/2014/main" id="{D4E1B0BF-AE96-F148-8F90-4B95513B6BCC}"/>
              </a:ext>
            </a:extLst>
          </p:cNvPr>
          <p:cNvSpPr txBox="1"/>
          <p:nvPr/>
        </p:nvSpPr>
        <p:spPr>
          <a:xfrm>
            <a:off x="225487" y="8803932"/>
            <a:ext cx="1207529" cy="47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2700" b="1">
              <a:solidFill>
                <a:srgbClr val="4F8A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34;p8">
            <a:extLst>
              <a:ext uri="{FF2B5EF4-FFF2-40B4-BE49-F238E27FC236}">
                <a16:creationId xmlns:a16="http://schemas.microsoft.com/office/drawing/2014/main" id="{BF15BF8E-D872-1A46-B464-2B8ECF36D49B}"/>
              </a:ext>
            </a:extLst>
          </p:cNvPr>
          <p:cNvSpPr txBox="1"/>
          <p:nvPr/>
        </p:nvSpPr>
        <p:spPr>
          <a:xfrm>
            <a:off x="869820" y="987157"/>
            <a:ext cx="16742732" cy="117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lvl="0"/>
            <a:r>
              <a:rPr lang="en-GB" sz="4200" b="1">
                <a:latin typeface="Raleway" panose="020B0503030101060003" pitchFamily="34" charset="77"/>
                <a:ea typeface="Open Sans" panose="020B0606030504020204" pitchFamily="34" charset="0"/>
                <a:cs typeface="Arial" panose="020B0604020202020204" pitchFamily="34" charset="0"/>
              </a:rPr>
              <a:t>What underpins an effective and positive behaviour culture?</a:t>
            </a:r>
            <a:endParaRPr sz="27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oogle Shape;250;p17">
            <a:extLst>
              <a:ext uri="{FF2B5EF4-FFF2-40B4-BE49-F238E27FC236}">
                <a16:creationId xmlns:a16="http://schemas.microsoft.com/office/drawing/2014/main" id="{8A9CFE05-7EB0-6C42-AD4F-85F00DA97595}"/>
              </a:ext>
            </a:extLst>
          </p:cNvPr>
          <p:cNvPicPr preferRelativeResize="0"/>
          <p:nvPr/>
        </p:nvPicPr>
        <p:blipFill>
          <a:blip r:embed="rId4"/>
          <a:srcRect t="1111" b="1111"/>
          <a:stretch/>
        </p:blipFill>
        <p:spPr>
          <a:xfrm>
            <a:off x="1536760" y="2009262"/>
            <a:ext cx="4459682" cy="4459677"/>
          </a:xfrm>
          <a:custGeom>
            <a:avLst/>
            <a:gdLst/>
            <a:ahLst/>
            <a:cxnLst/>
            <a:rect l="l" t="t" r="r" b="b"/>
            <a:pathLst>
              <a:path w="2222370" h="2222368" extrusionOk="0">
                <a:moveTo>
                  <a:pt x="1111185" y="0"/>
                </a:moveTo>
                <a:cubicBezTo>
                  <a:pt x="1724876" y="0"/>
                  <a:pt x="2222370" y="497494"/>
                  <a:pt x="2222370" y="1111184"/>
                </a:cubicBezTo>
                <a:cubicBezTo>
                  <a:pt x="2222370" y="1724874"/>
                  <a:pt x="1724876" y="2222368"/>
                  <a:pt x="1111185" y="2222368"/>
                </a:cubicBezTo>
                <a:cubicBezTo>
                  <a:pt x="497495" y="2222368"/>
                  <a:pt x="0" y="1724874"/>
                  <a:pt x="0" y="1111184"/>
                </a:cubicBezTo>
                <a:cubicBezTo>
                  <a:pt x="0" y="497494"/>
                  <a:pt x="497495" y="0"/>
                  <a:pt x="1111185" y="0"/>
                </a:cubicBezTo>
                <a:close/>
              </a:path>
            </a:pathLst>
          </a:custGeom>
          <a:noFill/>
          <a:ln w="1301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Google Shape;251;p17">
            <a:extLst>
              <a:ext uri="{FF2B5EF4-FFF2-40B4-BE49-F238E27FC236}">
                <a16:creationId xmlns:a16="http://schemas.microsoft.com/office/drawing/2014/main" id="{6F0A1781-1407-334E-9FD8-AFDE7A7ED85A}"/>
              </a:ext>
            </a:extLst>
          </p:cNvPr>
          <p:cNvPicPr preferRelativeResize="0"/>
          <p:nvPr/>
        </p:nvPicPr>
        <p:blipFill>
          <a:blip r:embed="rId5"/>
          <a:srcRect t="3556" b="3556"/>
          <a:stretch/>
        </p:blipFill>
        <p:spPr>
          <a:xfrm>
            <a:off x="12666100" y="1980899"/>
            <a:ext cx="4459682" cy="4459677"/>
          </a:xfrm>
          <a:custGeom>
            <a:avLst/>
            <a:gdLst/>
            <a:ahLst/>
            <a:cxnLst/>
            <a:rect l="l" t="t" r="r" b="b"/>
            <a:pathLst>
              <a:path w="2222370" h="2222368" extrusionOk="0">
                <a:moveTo>
                  <a:pt x="1111185" y="0"/>
                </a:moveTo>
                <a:cubicBezTo>
                  <a:pt x="1724875" y="0"/>
                  <a:pt x="2222370" y="497494"/>
                  <a:pt x="2222370" y="1111184"/>
                </a:cubicBezTo>
                <a:cubicBezTo>
                  <a:pt x="2222370" y="1724874"/>
                  <a:pt x="1724875" y="2222368"/>
                  <a:pt x="1111185" y="2222368"/>
                </a:cubicBezTo>
                <a:cubicBezTo>
                  <a:pt x="497495" y="2222368"/>
                  <a:pt x="0" y="1724874"/>
                  <a:pt x="0" y="1111184"/>
                </a:cubicBezTo>
                <a:cubicBezTo>
                  <a:pt x="0" y="497494"/>
                  <a:pt x="497495" y="0"/>
                  <a:pt x="1111185" y="0"/>
                </a:cubicBezTo>
                <a:close/>
              </a:path>
            </a:pathLst>
          </a:custGeom>
          <a:noFill/>
          <a:ln w="127000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Google Shape;50;p9">
            <a:extLst>
              <a:ext uri="{FF2B5EF4-FFF2-40B4-BE49-F238E27FC236}">
                <a16:creationId xmlns:a16="http://schemas.microsoft.com/office/drawing/2014/main" id="{31715AB3-E1E2-9845-AD0B-015520E36E9A}"/>
              </a:ext>
            </a:extLst>
          </p:cNvPr>
          <p:cNvSpPr txBox="1"/>
          <p:nvPr/>
        </p:nvSpPr>
        <p:spPr>
          <a:xfrm>
            <a:off x="1486659" y="6629198"/>
            <a:ext cx="4459682" cy="174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r>
              <a:rPr lang="en-GB" sz="2700" dirty="0">
                <a:latin typeface="Raleway"/>
              </a:rPr>
              <a:t>Quality First Teaching, engaging lessons pitched at the right level so to reach ALL pupils.</a:t>
            </a:r>
          </a:p>
          <a:p>
            <a:pPr algn="ctr"/>
            <a:endParaRPr lang="en-GB" sz="270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4" name="Google Shape;50;p9">
            <a:extLst>
              <a:ext uri="{FF2B5EF4-FFF2-40B4-BE49-F238E27FC236}">
                <a16:creationId xmlns:a16="http://schemas.microsoft.com/office/drawing/2014/main" id="{6E8EC9D3-4388-2042-A1FD-57F42053524C}"/>
              </a:ext>
            </a:extLst>
          </p:cNvPr>
          <p:cNvSpPr txBox="1"/>
          <p:nvPr/>
        </p:nvSpPr>
        <p:spPr>
          <a:xfrm>
            <a:off x="7095984" y="6613404"/>
            <a:ext cx="4290405" cy="129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r>
              <a:rPr lang="en-GB" sz="2700">
                <a:latin typeface="Raleway" panose="020B0503030101060003" pitchFamily="34" charset="77"/>
              </a:rPr>
              <a:t>Positive relationships based on respect in an extremely nurturing and caring environment</a:t>
            </a:r>
            <a:r>
              <a:rPr lang="en-GB" sz="2700">
                <a:solidFill>
                  <a:schemeClr val="bg1"/>
                </a:solidFill>
                <a:latin typeface="Raleway" panose="020B0503030101060003" pitchFamily="34" charset="77"/>
              </a:rPr>
              <a:t>.</a:t>
            </a:r>
          </a:p>
          <a:p>
            <a:pPr algn="ctr"/>
            <a:endParaRPr lang="en-GB" sz="2700">
              <a:solidFill>
                <a:schemeClr val="bg1"/>
              </a:solidFill>
              <a:latin typeface="Raleway" panose="020B0503030101060003" pitchFamily="34" charset="77"/>
            </a:endParaRPr>
          </a:p>
        </p:txBody>
      </p:sp>
      <p:sp>
        <p:nvSpPr>
          <p:cNvPr id="15" name="Google Shape;50;p9">
            <a:extLst>
              <a:ext uri="{FF2B5EF4-FFF2-40B4-BE49-F238E27FC236}">
                <a16:creationId xmlns:a16="http://schemas.microsoft.com/office/drawing/2014/main" id="{74007A22-ABD0-274F-9F93-CCE0897EFAB6}"/>
              </a:ext>
            </a:extLst>
          </p:cNvPr>
          <p:cNvSpPr txBox="1"/>
          <p:nvPr/>
        </p:nvSpPr>
        <p:spPr>
          <a:xfrm>
            <a:off x="13396425" y="6623232"/>
            <a:ext cx="3900975" cy="85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r>
              <a:rPr lang="en-GB" sz="3600">
                <a:latin typeface="Raleway" panose="020B0503030101060003" pitchFamily="34" charset="77"/>
              </a:rPr>
              <a:t>Don’t Pretend!</a:t>
            </a:r>
          </a:p>
          <a:p>
            <a:pPr algn="ctr"/>
            <a:endParaRPr lang="en-GB" sz="2700">
              <a:latin typeface="Raleway" panose="020B0503030101060003" pitchFamily="34" charset="77"/>
            </a:endParaRPr>
          </a:p>
        </p:txBody>
      </p:sp>
      <p:sp>
        <p:nvSpPr>
          <p:cNvPr id="20" name="Google Shape;34;p8">
            <a:extLst>
              <a:ext uri="{FF2B5EF4-FFF2-40B4-BE49-F238E27FC236}">
                <a16:creationId xmlns:a16="http://schemas.microsoft.com/office/drawing/2014/main" id="{7A1F1DDB-3C75-F14A-8808-DEB216AD8BFF}"/>
              </a:ext>
            </a:extLst>
          </p:cNvPr>
          <p:cNvSpPr txBox="1"/>
          <p:nvPr/>
        </p:nvSpPr>
        <p:spPr>
          <a:xfrm>
            <a:off x="3418203" y="8944041"/>
            <a:ext cx="14127134" cy="117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lvl="0"/>
            <a:r>
              <a:rPr lang="en-GB" sz="4200" b="1">
                <a:latin typeface="Raleway" panose="020B0503030101060003" pitchFamily="34" charset="77"/>
                <a:ea typeface="Open Sans" panose="020B0606030504020204" pitchFamily="34" charset="0"/>
                <a:cs typeface="Arial" panose="020B0604020202020204" pitchFamily="34" charset="0"/>
              </a:rPr>
              <a:t>The </a:t>
            </a:r>
            <a:r>
              <a:rPr lang="en-GB" sz="4200" b="1" u="sng">
                <a:latin typeface="Raleway" panose="020B0503030101060003" pitchFamily="34" charset="77"/>
                <a:ea typeface="Open Sans" panose="020B0606030504020204" pitchFamily="34" charset="0"/>
                <a:cs typeface="Arial" panose="020B0604020202020204" pitchFamily="34" charset="0"/>
              </a:rPr>
              <a:t>best</a:t>
            </a:r>
            <a:r>
              <a:rPr lang="en-GB" sz="4200" b="1">
                <a:latin typeface="Raleway" panose="020B0503030101060003" pitchFamily="34" charset="77"/>
                <a:ea typeface="Open Sans" panose="020B0606030504020204" pitchFamily="34" charset="0"/>
                <a:cs typeface="Arial" panose="020B0604020202020204" pitchFamily="34" charset="0"/>
              </a:rPr>
              <a:t> and </a:t>
            </a:r>
            <a:r>
              <a:rPr lang="en-GB" sz="4200" b="1" u="sng">
                <a:latin typeface="Raleway" panose="020B0503030101060003" pitchFamily="34" charset="77"/>
                <a:ea typeface="Open Sans" panose="020B0606030504020204" pitchFamily="34" charset="0"/>
                <a:cs typeface="Arial" panose="020B0604020202020204" pitchFamily="34" charset="0"/>
              </a:rPr>
              <a:t>first</a:t>
            </a:r>
            <a:r>
              <a:rPr lang="en-GB" sz="4200" b="1">
                <a:latin typeface="Raleway" panose="020B0503030101060003" pitchFamily="34" charset="77"/>
                <a:ea typeface="Open Sans" panose="020B0606030504020204" pitchFamily="34" charset="0"/>
                <a:cs typeface="Arial" panose="020B0604020202020204" pitchFamily="34" charset="0"/>
              </a:rPr>
              <a:t> behaviour support strategies</a:t>
            </a:r>
            <a:endParaRPr sz="2700"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837" y="2109050"/>
            <a:ext cx="2886600" cy="4337963"/>
          </a:xfrm>
          <a:prstGeom prst="rect">
            <a:avLst/>
          </a:prstGeom>
          <a:ln w="1270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2459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832BA97-91D4-1E4F-A69C-2721C991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17" name="Google Shape;61;p9">
            <a:extLst>
              <a:ext uri="{FF2B5EF4-FFF2-40B4-BE49-F238E27FC236}">
                <a16:creationId xmlns:a16="http://schemas.microsoft.com/office/drawing/2014/main" id="{A7C72ECF-4B8B-0143-A3A9-D5D23B857787}"/>
              </a:ext>
            </a:extLst>
          </p:cNvPr>
          <p:cNvSpPr txBox="1"/>
          <p:nvPr/>
        </p:nvSpPr>
        <p:spPr>
          <a:xfrm>
            <a:off x="150069" y="9197660"/>
            <a:ext cx="1358361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endParaRPr sz="4800" b="1">
              <a:solidFill>
                <a:srgbClr val="273A20"/>
              </a:solidFill>
              <a:latin typeface="Arial" panose="020B0604020202020204" pitchFamily="34" charset="0"/>
              <a:ea typeface="Coiny"/>
              <a:cs typeface="Arial" panose="020B0604020202020204" pitchFamily="34" charset="0"/>
              <a:sym typeface="Coiny"/>
            </a:endParaRPr>
          </a:p>
        </p:txBody>
      </p:sp>
      <p:sp>
        <p:nvSpPr>
          <p:cNvPr id="18" name="Google Shape;62;p9">
            <a:extLst>
              <a:ext uri="{FF2B5EF4-FFF2-40B4-BE49-F238E27FC236}">
                <a16:creationId xmlns:a16="http://schemas.microsoft.com/office/drawing/2014/main" id="{D4E1B0BF-AE96-F148-8F90-4B95513B6BCC}"/>
              </a:ext>
            </a:extLst>
          </p:cNvPr>
          <p:cNvSpPr txBox="1"/>
          <p:nvPr/>
        </p:nvSpPr>
        <p:spPr>
          <a:xfrm>
            <a:off x="225487" y="8803932"/>
            <a:ext cx="1207529" cy="47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2700" b="1">
              <a:solidFill>
                <a:srgbClr val="4F8A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34;p8">
            <a:extLst>
              <a:ext uri="{FF2B5EF4-FFF2-40B4-BE49-F238E27FC236}">
                <a16:creationId xmlns:a16="http://schemas.microsoft.com/office/drawing/2014/main" id="{BF15BF8E-D872-1A46-B464-2B8ECF36D49B}"/>
              </a:ext>
            </a:extLst>
          </p:cNvPr>
          <p:cNvSpPr txBox="1"/>
          <p:nvPr/>
        </p:nvSpPr>
        <p:spPr>
          <a:xfrm>
            <a:off x="692177" y="643874"/>
            <a:ext cx="13598411" cy="117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lvl="0"/>
            <a:r>
              <a:rPr lang="en-GB" sz="4200" b="1">
                <a:solidFill>
                  <a:srgbClr val="DEE222"/>
                </a:solidFill>
                <a:latin typeface="Raleway" panose="020B0503030101060003" pitchFamily="34" charset="77"/>
                <a:ea typeface="Open Sans" panose="020B0606030504020204" pitchFamily="34" charset="0"/>
                <a:cs typeface="Arial" panose="020B0604020202020204" pitchFamily="34" charset="0"/>
              </a:rPr>
              <a:t>Importance…</a:t>
            </a:r>
            <a:endParaRPr sz="27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1141;p45">
            <a:extLst>
              <a:ext uri="{FF2B5EF4-FFF2-40B4-BE49-F238E27FC236}">
                <a16:creationId xmlns:a16="http://schemas.microsoft.com/office/drawing/2014/main" id="{550D5415-11A6-3D4E-8BE3-5EF1353AE113}"/>
              </a:ext>
            </a:extLst>
          </p:cNvPr>
          <p:cNvSpPr/>
          <p:nvPr/>
        </p:nvSpPr>
        <p:spPr>
          <a:xfrm>
            <a:off x="692177" y="1821299"/>
            <a:ext cx="6938318" cy="5203518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rgbClr val="7EA06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141;p45">
            <a:extLst>
              <a:ext uri="{FF2B5EF4-FFF2-40B4-BE49-F238E27FC236}">
                <a16:creationId xmlns:a16="http://schemas.microsoft.com/office/drawing/2014/main" id="{370C61A8-32D3-B844-87E9-947D02E1C7A9}"/>
              </a:ext>
            </a:extLst>
          </p:cNvPr>
          <p:cNvSpPr/>
          <p:nvPr/>
        </p:nvSpPr>
        <p:spPr>
          <a:xfrm>
            <a:off x="5923380" y="6474724"/>
            <a:ext cx="4606908" cy="3455036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141;p45">
            <a:extLst>
              <a:ext uri="{FF2B5EF4-FFF2-40B4-BE49-F238E27FC236}">
                <a16:creationId xmlns:a16="http://schemas.microsoft.com/office/drawing/2014/main" id="{A7150488-3E77-434B-AF6B-9A292DAEAD7C}"/>
              </a:ext>
            </a:extLst>
          </p:cNvPr>
          <p:cNvSpPr/>
          <p:nvPr/>
        </p:nvSpPr>
        <p:spPr>
          <a:xfrm>
            <a:off x="8508594" y="726122"/>
            <a:ext cx="5364936" cy="4023533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1141;p45">
            <a:extLst>
              <a:ext uri="{FF2B5EF4-FFF2-40B4-BE49-F238E27FC236}">
                <a16:creationId xmlns:a16="http://schemas.microsoft.com/office/drawing/2014/main" id="{D2262E30-22F5-5047-B5BB-FA9D25D2B311}"/>
              </a:ext>
            </a:extLst>
          </p:cNvPr>
          <p:cNvSpPr/>
          <p:nvPr/>
        </p:nvSpPr>
        <p:spPr>
          <a:xfrm>
            <a:off x="11229564" y="5106430"/>
            <a:ext cx="6563022" cy="4922060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rgbClr val="30582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DA9AAB-8FEA-3D49-AC2A-3C039D279D11}"/>
              </a:ext>
            </a:extLst>
          </p:cNvPr>
          <p:cNvSpPr/>
          <p:nvPr/>
        </p:nvSpPr>
        <p:spPr>
          <a:xfrm>
            <a:off x="1286661" y="2343964"/>
            <a:ext cx="55547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i="1">
                <a:solidFill>
                  <a:schemeClr val="bg1"/>
                </a:solidFill>
                <a:latin typeface="Raleway" panose="020B0503030101060003" pitchFamily="34" charset="77"/>
              </a:rPr>
              <a:t>“Pupils learn best through the smiling eyes of the teacher.”</a:t>
            </a:r>
            <a:r>
              <a:rPr lang="en-GB" sz="3300">
                <a:solidFill>
                  <a:schemeClr val="bg1"/>
                </a:solidFill>
                <a:latin typeface="Raleway" panose="020B0503030101060003" pitchFamily="34" charset="77"/>
              </a:rPr>
              <a:t> </a:t>
            </a:r>
          </a:p>
          <a:p>
            <a:pPr algn="ctr"/>
            <a:endParaRPr lang="en-GB" sz="330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algn="ctr"/>
            <a:r>
              <a:rPr lang="en-GB" sz="2400" b="1">
                <a:solidFill>
                  <a:schemeClr val="bg1"/>
                </a:solidFill>
                <a:latin typeface="Raleway" panose="020B0503030101060003" pitchFamily="34" charset="77"/>
              </a:rPr>
              <a:t>Prof Bart </a:t>
            </a:r>
            <a:r>
              <a:rPr lang="en-GB" sz="2400" b="1" err="1">
                <a:solidFill>
                  <a:schemeClr val="bg1"/>
                </a:solidFill>
                <a:latin typeface="Raleway" panose="020B0503030101060003" pitchFamily="34" charset="77"/>
              </a:rPr>
              <a:t>McGettrick</a:t>
            </a:r>
            <a:r>
              <a:rPr lang="en-GB" sz="2400" b="1">
                <a:solidFill>
                  <a:schemeClr val="bg1"/>
                </a:solidFill>
                <a:latin typeface="Raleway" panose="020B0503030101060003" pitchFamily="34" charset="77"/>
              </a:rPr>
              <a:t> (Dean of Liverpool Hope University)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864413B-8E5F-6147-8296-C1BD480BB2DA}"/>
              </a:ext>
            </a:extLst>
          </p:cNvPr>
          <p:cNvSpPr/>
          <p:nvPr/>
        </p:nvSpPr>
        <p:spPr>
          <a:xfrm>
            <a:off x="6424400" y="6988988"/>
            <a:ext cx="3741765" cy="16158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300" i="1" dirty="0">
                <a:solidFill>
                  <a:schemeClr val="bg1"/>
                </a:solidFill>
                <a:latin typeface="Raleway"/>
              </a:rPr>
              <a:t>“Schooling is a one-shot deal for our students.”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CD10F0D-4DD4-C54B-8220-977504523CC0}"/>
              </a:ext>
            </a:extLst>
          </p:cNvPr>
          <p:cNvSpPr/>
          <p:nvPr/>
        </p:nvSpPr>
        <p:spPr>
          <a:xfrm>
            <a:off x="9047077" y="937895"/>
            <a:ext cx="4439063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i="1">
                <a:solidFill>
                  <a:schemeClr val="bg1"/>
                </a:solidFill>
                <a:latin typeface="Raleway" panose="020B0503030101060003" pitchFamily="34" charset="77"/>
              </a:rPr>
              <a:t>“How much a difference really great teachers make.”</a:t>
            </a:r>
          </a:p>
          <a:p>
            <a:pPr algn="ctr"/>
            <a:endParaRPr lang="en-GB" sz="2400" b="1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algn="ctr"/>
            <a:r>
              <a:rPr lang="en-GB" sz="2400" b="1">
                <a:solidFill>
                  <a:schemeClr val="bg1"/>
                </a:solidFill>
                <a:latin typeface="Raleway" panose="020B0503030101060003" pitchFamily="34" charset="77"/>
              </a:rPr>
              <a:t>Dylan William / Paul Black.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A94016-C04E-CE48-AA07-CDB8896D63F8}"/>
              </a:ext>
            </a:extLst>
          </p:cNvPr>
          <p:cNvSpPr/>
          <p:nvPr/>
        </p:nvSpPr>
        <p:spPr>
          <a:xfrm>
            <a:off x="11788834" y="5792309"/>
            <a:ext cx="548541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>
                <a:solidFill>
                  <a:schemeClr val="bg1"/>
                </a:solidFill>
                <a:latin typeface="Raleway" panose="020B0503030101060003" pitchFamily="34" charset="77"/>
              </a:rPr>
              <a:t>As a leader my role is… </a:t>
            </a:r>
            <a:r>
              <a:rPr lang="en-GB" sz="3300" i="1">
                <a:solidFill>
                  <a:schemeClr val="bg1"/>
                </a:solidFill>
                <a:latin typeface="Raleway" panose="020B0503030101060003" pitchFamily="34" charset="77"/>
              </a:rPr>
              <a:t>“helping every teacher do a better job day in day out.”</a:t>
            </a:r>
            <a:r>
              <a:rPr lang="en-GB" sz="3300">
                <a:solidFill>
                  <a:schemeClr val="bg1"/>
                </a:solidFill>
                <a:latin typeface="Raleway" panose="020B0503030101060003" pitchFamily="34" charset="77"/>
              </a:rPr>
              <a:t> </a:t>
            </a:r>
          </a:p>
          <a:p>
            <a:pPr algn="ctr"/>
            <a:endParaRPr lang="en-GB" sz="3300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algn="ctr"/>
            <a:r>
              <a:rPr lang="en-GB" sz="2400" b="1">
                <a:solidFill>
                  <a:schemeClr val="bg1"/>
                </a:solidFill>
                <a:latin typeface="Raleway" panose="020B0503030101060003" pitchFamily="34" charset="77"/>
              </a:rPr>
              <a:t>Dylan William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3AD4E9-0E81-4A43-9C8E-16EB4C3AA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6769" y="4228702"/>
            <a:ext cx="1639397" cy="1934489"/>
          </a:xfrm>
          <a:prstGeom prst="rect">
            <a:avLst/>
          </a:prstGeom>
        </p:spPr>
      </p:pic>
      <p:sp>
        <p:nvSpPr>
          <p:cNvPr id="20" name="Google Shape;70;p10">
            <a:extLst>
              <a:ext uri="{FF2B5EF4-FFF2-40B4-BE49-F238E27FC236}">
                <a16:creationId xmlns:a16="http://schemas.microsoft.com/office/drawing/2014/main" id="{4B2C721E-02B1-4948-8C77-CDC1CEF3F61E}"/>
              </a:ext>
            </a:extLst>
          </p:cNvPr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715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8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3" t="-3076" r="-3076" b="-30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0" y="382959"/>
            <a:ext cx="18288000" cy="112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endParaRPr lang="en-US" sz="6999">
              <a:solidFill>
                <a:srgbClr val="000000"/>
              </a:solidFill>
              <a:latin typeface="Tahoma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572013" y="9353567"/>
            <a:ext cx="6857916" cy="718383"/>
            <a:chOff x="0" y="0"/>
            <a:chExt cx="1806200" cy="1892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06200" cy="189204"/>
            </a:xfrm>
            <a:custGeom>
              <a:avLst/>
              <a:gdLst/>
              <a:ahLst/>
              <a:cxnLst/>
              <a:rect l="l" t="t" r="r" b="b"/>
              <a:pathLst>
                <a:path w="1806200" h="189204">
                  <a:moveTo>
                    <a:pt x="0" y="0"/>
                  </a:moveTo>
                  <a:lnTo>
                    <a:pt x="1806200" y="0"/>
                  </a:lnTo>
                  <a:lnTo>
                    <a:pt x="1806200" y="189204"/>
                  </a:lnTo>
                  <a:lnTo>
                    <a:pt x="0" y="189204"/>
                  </a:lnTo>
                  <a:close/>
                </a:path>
              </a:pathLst>
            </a:custGeom>
            <a:solidFill>
              <a:srgbClr val="1B70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572013" y="9397924"/>
            <a:ext cx="6715987" cy="5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CFEFF"/>
                </a:solidFill>
                <a:latin typeface="Tahoma"/>
              </a:rPr>
              <a:t>IQM National Inclusion Conference</a:t>
            </a:r>
          </a:p>
        </p:txBody>
      </p:sp>
      <p:sp>
        <p:nvSpPr>
          <p:cNvPr id="8" name="Google Shape;574;p29">
            <a:extLst>
              <a:ext uri="{FF2B5EF4-FFF2-40B4-BE49-F238E27FC236}">
                <a16:creationId xmlns:a16="http://schemas.microsoft.com/office/drawing/2014/main" id="{5F5B5AEE-3056-4F9C-BCD5-B04E837192B0}"/>
              </a:ext>
            </a:extLst>
          </p:cNvPr>
          <p:cNvSpPr/>
          <p:nvPr/>
        </p:nvSpPr>
        <p:spPr>
          <a:xfrm>
            <a:off x="4965472" y="1104900"/>
            <a:ext cx="7226528" cy="6858000"/>
          </a:xfrm>
          <a:prstGeom prst="roundRect">
            <a:avLst>
              <a:gd name="adj" fmla="val 16667"/>
            </a:avLst>
          </a:prstGeom>
          <a:solidFill>
            <a:srgbClr val="4F8A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  <a:latin typeface="Raleway"/>
              </a:rPr>
              <a:t>Create an atmosphere of pupils who seek recognition and are eager to please through constant praise and encouragement – create a culture where it’s worthwhile being good</a:t>
            </a:r>
          </a:p>
        </p:txBody>
      </p:sp>
      <p:sp>
        <p:nvSpPr>
          <p:cNvPr id="9" name="Google Shape;69;p10">
            <a:extLst>
              <a:ext uri="{FF2B5EF4-FFF2-40B4-BE49-F238E27FC236}">
                <a16:creationId xmlns:a16="http://schemas.microsoft.com/office/drawing/2014/main" id="{61E53807-F499-4619-B16D-7EFA3C81E716}"/>
              </a:ext>
            </a:extLst>
          </p:cNvPr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A429A54-5835-4A30-A8AC-F4DDEF633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11" name="Google Shape;70;p10">
            <a:extLst>
              <a:ext uri="{FF2B5EF4-FFF2-40B4-BE49-F238E27FC236}">
                <a16:creationId xmlns:a16="http://schemas.microsoft.com/office/drawing/2014/main" id="{FAE304FE-0BCE-4569-A0D3-3E96A8723DEB}"/>
              </a:ext>
            </a:extLst>
          </p:cNvPr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428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7"/>
          <p:cNvSpPr/>
          <p:nvPr/>
        </p:nvSpPr>
        <p:spPr>
          <a:xfrm>
            <a:off x="-422785" y="-175598"/>
            <a:ext cx="12421319" cy="9276090"/>
          </a:xfrm>
          <a:custGeom>
            <a:avLst/>
            <a:gdLst/>
            <a:ahLst/>
            <a:cxnLst/>
            <a:rect l="l" t="t" r="r" b="b"/>
            <a:pathLst>
              <a:path w="6857999" h="6858001" extrusionOk="0">
                <a:moveTo>
                  <a:pt x="0" y="0"/>
                </a:moveTo>
                <a:lnTo>
                  <a:pt x="6857999" y="0"/>
                </a:lnTo>
                <a:cubicBezTo>
                  <a:pt x="5628967" y="1257071"/>
                  <a:pt x="2759821" y="1215732"/>
                  <a:pt x="3170903" y="3771214"/>
                </a:cubicBezTo>
                <a:cubicBezTo>
                  <a:pt x="3581985" y="6326696"/>
                  <a:pt x="1056968" y="5829072"/>
                  <a:pt x="0" y="6858001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27"/>
          <p:cNvSpPr/>
          <p:nvPr/>
        </p:nvSpPr>
        <p:spPr>
          <a:xfrm>
            <a:off x="5510876" y="1062443"/>
            <a:ext cx="553998" cy="553998"/>
          </a:xfrm>
          <a:prstGeom prst="blockArc">
            <a:avLst>
              <a:gd name="adj1" fmla="val 10800000"/>
              <a:gd name="adj2" fmla="val 0"/>
              <a:gd name="adj3" fmla="val 25000"/>
            </a:avLst>
          </a:prstGeom>
          <a:solidFill>
            <a:srgbClr val="FFC00A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9" name="Google Shape;549;p27"/>
          <p:cNvPicPr preferRelativeResize="0"/>
          <p:nvPr/>
        </p:nvPicPr>
        <p:blipFill>
          <a:blip r:embed="rId3"/>
          <a:srcRect/>
          <a:stretch/>
        </p:blipFill>
        <p:spPr>
          <a:xfrm>
            <a:off x="-1343747" y="-381000"/>
            <a:ext cx="12858750" cy="8990598"/>
          </a:xfrm>
          <a:custGeom>
            <a:avLst/>
            <a:gdLst/>
            <a:ahLst/>
            <a:cxnLst/>
            <a:rect l="l" t="t" r="r" b="b"/>
            <a:pathLst>
              <a:path w="6858000" h="6858001" extrusionOk="0">
                <a:moveTo>
                  <a:pt x="0" y="0"/>
                </a:moveTo>
                <a:lnTo>
                  <a:pt x="6858000" y="0"/>
                </a:lnTo>
                <a:cubicBezTo>
                  <a:pt x="5628968" y="1257071"/>
                  <a:pt x="2759821" y="1215732"/>
                  <a:pt x="3170903" y="3771214"/>
                </a:cubicBezTo>
                <a:cubicBezTo>
                  <a:pt x="3581985" y="6326696"/>
                  <a:pt x="1056968" y="5829072"/>
                  <a:pt x="0" y="685800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8" name="Google Shape;69;p10">
            <a:extLst>
              <a:ext uri="{FF2B5EF4-FFF2-40B4-BE49-F238E27FC236}">
                <a16:creationId xmlns:a16="http://schemas.microsoft.com/office/drawing/2014/main" id="{1B424EBC-4079-434A-A5AC-41909DEC6028}"/>
              </a:ext>
            </a:extLst>
          </p:cNvPr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F303C273-9179-EB47-B00A-55063A034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20" name="Google Shape;34;p8">
            <a:extLst>
              <a:ext uri="{FF2B5EF4-FFF2-40B4-BE49-F238E27FC236}">
                <a16:creationId xmlns:a16="http://schemas.microsoft.com/office/drawing/2014/main" id="{203C5EC5-3C6C-1A46-86C2-BFD167F2CDEF}"/>
              </a:ext>
            </a:extLst>
          </p:cNvPr>
          <p:cNvSpPr txBox="1"/>
          <p:nvPr/>
        </p:nvSpPr>
        <p:spPr>
          <a:xfrm>
            <a:off x="5939278" y="5351738"/>
            <a:ext cx="11853641" cy="1177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r>
              <a:rPr lang="en-GB" sz="4200" b="1">
                <a:latin typeface="Raleway" panose="020B0503030101060003" pitchFamily="34" charset="77"/>
              </a:rPr>
              <a:t>Thinking of a child as behaving </a:t>
            </a:r>
          </a:p>
          <a:p>
            <a:pPr algn="ctr"/>
            <a:r>
              <a:rPr lang="en-GB" sz="4200" b="1">
                <a:latin typeface="Raleway" panose="020B0503030101060003" pitchFamily="34" charset="77"/>
              </a:rPr>
              <a:t>badly disposes you to think of punishment.  </a:t>
            </a:r>
          </a:p>
          <a:p>
            <a:pPr algn="ctr"/>
            <a:r>
              <a:rPr lang="en-GB" sz="4200" b="1">
                <a:latin typeface="Raleway" panose="020B0503030101060003" pitchFamily="34" charset="77"/>
              </a:rPr>
              <a:t>Thinking of a child as struggling to handle </a:t>
            </a:r>
          </a:p>
          <a:p>
            <a:pPr algn="ctr"/>
            <a:r>
              <a:rPr lang="en-GB" sz="4200" b="1">
                <a:latin typeface="Raleway" panose="020B0503030101060003" pitchFamily="34" charset="77"/>
              </a:rPr>
              <a:t>something difficult encourages you to help </a:t>
            </a:r>
          </a:p>
          <a:p>
            <a:pPr algn="ctr"/>
            <a:r>
              <a:rPr lang="en-GB" sz="4200" b="1">
                <a:latin typeface="Raleway" panose="020B0503030101060003" pitchFamily="34" charset="77"/>
              </a:rPr>
              <a:t>them through their distress.</a:t>
            </a:r>
            <a:endParaRPr lang="en-GB" sz="1650" b="1">
              <a:latin typeface="Raleway" panose="020B0503030101060003" pitchFamily="34" charset="77"/>
            </a:endParaRPr>
          </a:p>
        </p:txBody>
      </p:sp>
      <p:pic>
        <p:nvPicPr>
          <p:cNvPr id="3" name="Picture 2" descr="A picture containing weapon, brass knucks&#10;&#10;Description automatically generated">
            <a:extLst>
              <a:ext uri="{FF2B5EF4-FFF2-40B4-BE49-F238E27FC236}">
                <a16:creationId xmlns:a16="http://schemas.microsoft.com/office/drawing/2014/main" id="{4DC9A5E2-A4AD-EF43-9A6F-110B8A99B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348" y="1490858"/>
            <a:ext cx="2857500" cy="3371850"/>
          </a:xfrm>
          <a:prstGeom prst="rect">
            <a:avLst/>
          </a:prstGeom>
        </p:spPr>
      </p:pic>
      <p:sp>
        <p:nvSpPr>
          <p:cNvPr id="12" name="Google Shape;70;p10">
            <a:extLst>
              <a:ext uri="{FF2B5EF4-FFF2-40B4-BE49-F238E27FC236}">
                <a16:creationId xmlns:a16="http://schemas.microsoft.com/office/drawing/2014/main" id="{ABA81349-6372-4BE9-A2D0-982DF2295BBD}"/>
              </a:ext>
            </a:extLst>
          </p:cNvPr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2832BA97-91D4-1E4F-A69C-2721C991DF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17" name="Google Shape;61;p9">
            <a:extLst>
              <a:ext uri="{FF2B5EF4-FFF2-40B4-BE49-F238E27FC236}">
                <a16:creationId xmlns:a16="http://schemas.microsoft.com/office/drawing/2014/main" id="{A7C72ECF-4B8B-0143-A3A9-D5D23B857787}"/>
              </a:ext>
            </a:extLst>
          </p:cNvPr>
          <p:cNvSpPr txBox="1"/>
          <p:nvPr/>
        </p:nvSpPr>
        <p:spPr>
          <a:xfrm>
            <a:off x="150069" y="9197660"/>
            <a:ext cx="1358361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/>
            <a:endParaRPr sz="4800" b="1">
              <a:solidFill>
                <a:srgbClr val="273A20"/>
              </a:solidFill>
              <a:latin typeface="Arial" panose="020B0604020202020204" pitchFamily="34" charset="0"/>
              <a:ea typeface="Coiny"/>
              <a:cs typeface="Arial" panose="020B0604020202020204" pitchFamily="34" charset="0"/>
              <a:sym typeface="Coiny"/>
            </a:endParaRPr>
          </a:p>
        </p:txBody>
      </p:sp>
      <p:sp>
        <p:nvSpPr>
          <p:cNvPr id="18" name="Google Shape;62;p9">
            <a:extLst>
              <a:ext uri="{FF2B5EF4-FFF2-40B4-BE49-F238E27FC236}">
                <a16:creationId xmlns:a16="http://schemas.microsoft.com/office/drawing/2014/main" id="{D4E1B0BF-AE96-F148-8F90-4B95513B6BCC}"/>
              </a:ext>
            </a:extLst>
          </p:cNvPr>
          <p:cNvSpPr txBox="1"/>
          <p:nvPr/>
        </p:nvSpPr>
        <p:spPr>
          <a:xfrm>
            <a:off x="225487" y="8803932"/>
            <a:ext cx="1207529" cy="472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noAutofit/>
          </a:bodyPr>
          <a:lstStyle/>
          <a:p>
            <a:pPr algn="ctr">
              <a:lnSpc>
                <a:spcPct val="150000"/>
              </a:lnSpc>
            </a:pPr>
            <a:endParaRPr sz="2700" b="1">
              <a:solidFill>
                <a:srgbClr val="4F8A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Google Shape;1141;p45">
            <a:extLst>
              <a:ext uri="{FF2B5EF4-FFF2-40B4-BE49-F238E27FC236}">
                <a16:creationId xmlns:a16="http://schemas.microsoft.com/office/drawing/2014/main" id="{550D5415-11A6-3D4E-8BE3-5EF1353AE113}"/>
              </a:ext>
            </a:extLst>
          </p:cNvPr>
          <p:cNvSpPr/>
          <p:nvPr/>
        </p:nvSpPr>
        <p:spPr>
          <a:xfrm>
            <a:off x="991172" y="1010910"/>
            <a:ext cx="11395641" cy="7821828"/>
          </a:xfrm>
          <a:custGeom>
            <a:avLst/>
            <a:gdLst/>
            <a:ahLst/>
            <a:cxnLst/>
            <a:rect l="l" t="t" r="r" b="b"/>
            <a:pathLst>
              <a:path w="343840" h="300860" extrusionOk="0">
                <a:moveTo>
                  <a:pt x="343840" y="42980"/>
                </a:moveTo>
                <a:lnTo>
                  <a:pt x="343840" y="193410"/>
                </a:lnTo>
                <a:cubicBezTo>
                  <a:pt x="343840" y="217049"/>
                  <a:pt x="324499" y="236390"/>
                  <a:pt x="300860" y="236390"/>
                </a:cubicBezTo>
                <a:lnTo>
                  <a:pt x="214900" y="236390"/>
                </a:lnTo>
                <a:lnTo>
                  <a:pt x="214900" y="300860"/>
                </a:lnTo>
                <a:lnTo>
                  <a:pt x="128940" y="236390"/>
                </a:lnTo>
                <a:lnTo>
                  <a:pt x="42980" y="236390"/>
                </a:lnTo>
                <a:cubicBezTo>
                  <a:pt x="19320" y="236390"/>
                  <a:pt x="0" y="217049"/>
                  <a:pt x="0" y="193410"/>
                </a:cubicBezTo>
                <a:lnTo>
                  <a:pt x="0" y="42980"/>
                </a:lnTo>
                <a:cubicBezTo>
                  <a:pt x="0" y="19341"/>
                  <a:pt x="19320" y="0"/>
                  <a:pt x="42980" y="0"/>
                </a:cubicBezTo>
                <a:lnTo>
                  <a:pt x="300860" y="0"/>
                </a:lnTo>
                <a:cubicBezTo>
                  <a:pt x="324499" y="0"/>
                  <a:pt x="343840" y="19341"/>
                  <a:pt x="343840" y="42980"/>
                </a:cubicBezTo>
                <a:close/>
              </a:path>
            </a:pathLst>
          </a:custGeom>
          <a:solidFill>
            <a:srgbClr val="7EA069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endParaRPr sz="2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DA9AAB-8FEA-3D49-AC2A-3C039D279D11}"/>
              </a:ext>
            </a:extLst>
          </p:cNvPr>
          <p:cNvSpPr/>
          <p:nvPr/>
        </p:nvSpPr>
        <p:spPr>
          <a:xfrm>
            <a:off x="2028596" y="2188335"/>
            <a:ext cx="9320793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200">
                <a:solidFill>
                  <a:schemeClr val="bg1"/>
                </a:solidFill>
                <a:latin typeface="Raleway" panose="020B0503030101060003" pitchFamily="34" charset="77"/>
              </a:rPr>
              <a:t>“You can’t teach children to </a:t>
            </a:r>
            <a:r>
              <a:rPr lang="en-GB" sz="4200" b="1">
                <a:solidFill>
                  <a:schemeClr val="bg1"/>
                </a:solidFill>
                <a:latin typeface="Raleway" panose="020B0503030101060003" pitchFamily="34" charset="77"/>
              </a:rPr>
              <a:t>behave </a:t>
            </a:r>
            <a:r>
              <a:rPr lang="en-GB" sz="4200">
                <a:solidFill>
                  <a:schemeClr val="bg1"/>
                </a:solidFill>
                <a:latin typeface="Raleway" panose="020B0503030101060003" pitchFamily="34" charset="77"/>
              </a:rPr>
              <a:t>better by making them feel </a:t>
            </a:r>
            <a:r>
              <a:rPr lang="en-GB" sz="4200" b="1">
                <a:solidFill>
                  <a:schemeClr val="bg1"/>
                </a:solidFill>
                <a:latin typeface="Raleway" panose="020B0503030101060003" pitchFamily="34" charset="77"/>
              </a:rPr>
              <a:t>worse.  </a:t>
            </a:r>
          </a:p>
          <a:p>
            <a:pPr algn="ctr"/>
            <a:r>
              <a:rPr lang="en-GB" sz="4200">
                <a:solidFill>
                  <a:schemeClr val="bg1"/>
                </a:solidFill>
                <a:latin typeface="Raleway" panose="020B0503030101060003" pitchFamily="34" charset="77"/>
              </a:rPr>
              <a:t>When children feel </a:t>
            </a:r>
            <a:r>
              <a:rPr lang="en-GB" sz="4200" b="1">
                <a:solidFill>
                  <a:schemeClr val="bg1"/>
                </a:solidFill>
                <a:latin typeface="Raleway" panose="020B0503030101060003" pitchFamily="34" charset="77"/>
              </a:rPr>
              <a:t>better, </a:t>
            </a:r>
            <a:r>
              <a:rPr lang="en-GB" sz="4200">
                <a:solidFill>
                  <a:schemeClr val="bg1"/>
                </a:solidFill>
                <a:latin typeface="Raleway" panose="020B0503030101060003" pitchFamily="34" charset="77"/>
              </a:rPr>
              <a:t>they</a:t>
            </a:r>
            <a:r>
              <a:rPr lang="en-GB" sz="4200" b="1">
                <a:solidFill>
                  <a:schemeClr val="bg1"/>
                </a:solidFill>
                <a:latin typeface="Raleway" panose="020B0503030101060003" pitchFamily="34" charset="77"/>
              </a:rPr>
              <a:t> behave better</a:t>
            </a:r>
            <a:r>
              <a:rPr lang="en-GB" sz="4200">
                <a:solidFill>
                  <a:schemeClr val="bg1"/>
                </a:solidFill>
                <a:latin typeface="Raleway" panose="020B0503030101060003" pitchFamily="34" charset="77"/>
              </a:rPr>
              <a:t>.”</a:t>
            </a:r>
          </a:p>
          <a:p>
            <a:pPr algn="ctr"/>
            <a:endParaRPr lang="en-GB" sz="3600" b="1">
              <a:solidFill>
                <a:schemeClr val="bg1"/>
              </a:solidFill>
              <a:latin typeface="Raleway" panose="020B0503030101060003" pitchFamily="34" charset="77"/>
            </a:endParaRPr>
          </a:p>
          <a:p>
            <a:pPr algn="ctr"/>
            <a:r>
              <a:rPr lang="en-GB" sz="2700" b="1">
                <a:solidFill>
                  <a:schemeClr val="bg1"/>
                </a:solidFill>
                <a:latin typeface="Raleway" panose="020B0503030101060003" pitchFamily="34" charset="77"/>
              </a:rPr>
              <a:t>Pam Leo</a:t>
            </a:r>
          </a:p>
          <a:p>
            <a:pPr algn="ctr"/>
            <a:r>
              <a:rPr lang="en-GB" sz="2700" b="1">
                <a:solidFill>
                  <a:schemeClr val="bg1"/>
                </a:solidFill>
                <a:latin typeface="Raleway" panose="020B0503030101060003" pitchFamily="34" charset="77"/>
              </a:rPr>
              <a:t>Author of Connecting Parenting</a:t>
            </a:r>
          </a:p>
        </p:txBody>
      </p:sp>
      <p:pic>
        <p:nvPicPr>
          <p:cNvPr id="20" name="Google Shape;64;p9">
            <a:extLst>
              <a:ext uri="{FF2B5EF4-FFF2-40B4-BE49-F238E27FC236}">
                <a16:creationId xmlns:a16="http://schemas.microsoft.com/office/drawing/2014/main" id="{CC0472EC-A042-DA42-89AF-7C489BE130B0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3152498" y="3844922"/>
            <a:ext cx="7942998" cy="7408383"/>
          </a:xfrm>
          <a:custGeom>
            <a:avLst/>
            <a:gdLst/>
            <a:ahLst/>
            <a:cxnLst/>
            <a:rect l="l" t="t" r="r" b="b"/>
            <a:pathLst>
              <a:path w="4193138" h="4193138" extrusionOk="0">
                <a:moveTo>
                  <a:pt x="2096569" y="0"/>
                </a:moveTo>
                <a:cubicBezTo>
                  <a:pt x="3254472" y="0"/>
                  <a:pt x="4193138" y="938666"/>
                  <a:pt x="4193138" y="2096569"/>
                </a:cubicBezTo>
                <a:cubicBezTo>
                  <a:pt x="4193138" y="3254472"/>
                  <a:pt x="3254472" y="4193138"/>
                  <a:pt x="2096569" y="4193138"/>
                </a:cubicBezTo>
                <a:cubicBezTo>
                  <a:pt x="938666" y="4193138"/>
                  <a:pt x="0" y="3254472"/>
                  <a:pt x="0" y="2096569"/>
                </a:cubicBezTo>
                <a:cubicBezTo>
                  <a:pt x="0" y="938666"/>
                  <a:pt x="938666" y="0"/>
                  <a:pt x="2096569" y="0"/>
                </a:cubicBez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275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572013" y="9353567"/>
            <a:ext cx="6857916" cy="718383"/>
            <a:chOff x="0" y="0"/>
            <a:chExt cx="1806200" cy="1892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6200" cy="189204"/>
            </a:xfrm>
            <a:custGeom>
              <a:avLst/>
              <a:gdLst/>
              <a:ahLst/>
              <a:cxnLst/>
              <a:rect l="l" t="t" r="r" b="b"/>
              <a:pathLst>
                <a:path w="1806200" h="189204">
                  <a:moveTo>
                    <a:pt x="0" y="0"/>
                  </a:moveTo>
                  <a:lnTo>
                    <a:pt x="1806200" y="0"/>
                  </a:lnTo>
                  <a:lnTo>
                    <a:pt x="1806200" y="189204"/>
                  </a:lnTo>
                  <a:lnTo>
                    <a:pt x="0" y="189204"/>
                  </a:lnTo>
                  <a:close/>
                </a:path>
              </a:pathLst>
            </a:custGeom>
            <a:solidFill>
              <a:srgbClr val="1B70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72013" y="9397924"/>
            <a:ext cx="6715987" cy="5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CFEFF"/>
                </a:solidFill>
                <a:latin typeface="Tahoma"/>
              </a:rPr>
              <a:t>IQM National Inclusion Conference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B84D9A-C99B-4997-BAFD-D97C725A3C4C}"/>
              </a:ext>
            </a:extLst>
          </p:cNvPr>
          <p:cNvSpPr/>
          <p:nvPr/>
        </p:nvSpPr>
        <p:spPr>
          <a:xfrm>
            <a:off x="385185" y="5044611"/>
            <a:ext cx="53403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1"/>
            <a:r>
              <a:rPr lang="en-US" b="1"/>
              <a:t>.</a:t>
            </a: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03C0EF-3583-4479-89DA-B9A85F9B7757}"/>
              </a:ext>
            </a:extLst>
          </p:cNvPr>
          <p:cNvSpPr/>
          <p:nvPr/>
        </p:nvSpPr>
        <p:spPr>
          <a:xfrm>
            <a:off x="5058571" y="5044611"/>
            <a:ext cx="534035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hangingPunct="1"/>
            <a:r>
              <a:rPr lang="en-US" b="1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E49358-BD29-46A1-B38A-89265AAA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25384"/>
            <a:ext cx="13249329" cy="8347357"/>
          </a:xfrm>
          <a:prstGeom prst="rect">
            <a:avLst/>
          </a:prstGeom>
        </p:spPr>
      </p:pic>
      <p:sp>
        <p:nvSpPr>
          <p:cNvPr id="16" name="Google Shape;69;p10">
            <a:extLst>
              <a:ext uri="{FF2B5EF4-FFF2-40B4-BE49-F238E27FC236}">
                <a16:creationId xmlns:a16="http://schemas.microsoft.com/office/drawing/2014/main" id="{E6383D15-E856-4638-AF03-9FAB0F5809EA}"/>
              </a:ext>
            </a:extLst>
          </p:cNvPr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C9174064-29D4-444A-855D-244F799F2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sp>
        <p:nvSpPr>
          <p:cNvPr id="18" name="Google Shape;70;p10">
            <a:extLst>
              <a:ext uri="{FF2B5EF4-FFF2-40B4-BE49-F238E27FC236}">
                <a16:creationId xmlns:a16="http://schemas.microsoft.com/office/drawing/2014/main" id="{BBF7B933-D2DE-4170-9860-2889D3A195CE}"/>
              </a:ext>
            </a:extLst>
          </p:cNvPr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3015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572013" y="9353567"/>
            <a:ext cx="6857916" cy="718383"/>
            <a:chOff x="0" y="0"/>
            <a:chExt cx="1806200" cy="1892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06200" cy="189204"/>
            </a:xfrm>
            <a:custGeom>
              <a:avLst/>
              <a:gdLst/>
              <a:ahLst/>
              <a:cxnLst/>
              <a:rect l="l" t="t" r="r" b="b"/>
              <a:pathLst>
                <a:path w="1806200" h="189204">
                  <a:moveTo>
                    <a:pt x="0" y="0"/>
                  </a:moveTo>
                  <a:lnTo>
                    <a:pt x="1806200" y="0"/>
                  </a:lnTo>
                  <a:lnTo>
                    <a:pt x="1806200" y="189204"/>
                  </a:lnTo>
                  <a:lnTo>
                    <a:pt x="0" y="189204"/>
                  </a:lnTo>
                  <a:close/>
                </a:path>
              </a:pathLst>
            </a:custGeom>
            <a:solidFill>
              <a:srgbClr val="1B70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72013" y="9397924"/>
            <a:ext cx="6715987" cy="5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CFEFF"/>
                </a:solidFill>
                <a:latin typeface="Tahoma"/>
              </a:rPr>
              <a:t>IQM National Inclusion Conference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A56A44F-E012-4DDC-9166-52000D53B472}"/>
              </a:ext>
            </a:extLst>
          </p:cNvPr>
          <p:cNvGrpSpPr/>
          <p:nvPr/>
        </p:nvGrpSpPr>
        <p:grpSpPr>
          <a:xfrm>
            <a:off x="2514600" y="421509"/>
            <a:ext cx="13944600" cy="8614902"/>
            <a:chOff x="1202519" y="508633"/>
            <a:chExt cx="13944600" cy="8614902"/>
          </a:xfrm>
        </p:grpSpPr>
        <p:sp>
          <p:nvSpPr>
            <p:cNvPr id="2" name="Freeform 2"/>
            <p:cNvSpPr/>
            <p:nvPr/>
          </p:nvSpPr>
          <p:spPr>
            <a:xfrm>
              <a:off x="1202519" y="508633"/>
              <a:ext cx="13944600" cy="8613342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053" t="-3076" r="-3076" b="-3053"/>
              </a:stretch>
            </a:blipFill>
            <a:ln w="57150">
              <a:solidFill>
                <a:schemeClr val="accent3">
                  <a:lumMod val="75000"/>
                </a:schemeClr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Content Placeholder 5">
              <a:extLst>
                <a:ext uri="{FF2B5EF4-FFF2-40B4-BE49-F238E27FC236}">
                  <a16:creationId xmlns:a16="http://schemas.microsoft.com/office/drawing/2014/main" id="{AA274196-C53D-4563-9868-C0FBA17FD6C9}"/>
                </a:ext>
              </a:extLst>
            </p:cNvPr>
            <p:cNvSpPr txBox="1">
              <a:spLocks/>
            </p:cNvSpPr>
            <p:nvPr/>
          </p:nvSpPr>
          <p:spPr>
            <a:xfrm>
              <a:off x="2667000" y="2541793"/>
              <a:ext cx="11757031" cy="65817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0" tIns="0" rIns="0" bIns="0" anchor="t">
              <a:normAutofit/>
            </a:bodyPr>
            <a:lstStyle>
              <a:lvl1pPr marL="273050" marR="0" indent="-273050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1pPr>
              <a:lvl2pPr marL="536575" marR="0" indent="-263525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–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2pPr>
              <a:lvl3pPr marL="1259929" marR="0" indent="-251985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3pPr>
              <a:lvl4pPr marL="1763900" marR="0" indent="-251985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4pPr>
              <a:lvl5pPr marL="2267872" marR="0" indent="-251985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5pPr>
              <a:lvl6pPr marL="2785105" marR="0" indent="-265247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6pPr>
              <a:lvl7pPr marL="3289077" marR="0" indent="-265247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7pPr>
              <a:lvl8pPr marL="3793049" marR="0" indent="-265248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8pPr>
              <a:lvl9pPr marL="4297019" marR="0" indent="-265248" algn="l" defTabSz="1007943" rtl="0" latinLnBrk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3"/>
                </a:buClr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solidFill>
                    <a:srgbClr val="44546A"/>
                  </a:solidFill>
                  <a:uFillTx/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indent="0">
                <a:lnSpc>
                  <a:spcPct val="108000"/>
                </a:lnSpc>
                <a:spcBef>
                  <a:spcPts val="400"/>
                </a:spcBef>
                <a:buClr>
                  <a:srgbClr val="41A9CC"/>
                </a:buClr>
                <a:buNone/>
                <a:defRPr sz="2200"/>
              </a:pPr>
              <a:r>
                <a:rPr lang="en-US" sz="2200" kern="0">
                  <a:solidFill>
                    <a:srgbClr val="000000"/>
                  </a:solidFill>
                  <a:latin typeface="Arial"/>
                  <a:cs typeface="Arial"/>
                </a:rPr>
                <a:t> 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It is </a:t>
              </a: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vital</a:t>
              </a: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to</a:t>
              </a: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spend time thinking 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very clearly about the </a:t>
              </a: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core values 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that are important to the school. At Perryfields we have established the following</a:t>
              </a:r>
              <a:r>
                <a:rPr lang="en-US" sz="2200" kern="0">
                  <a:solidFill>
                    <a:srgbClr val="000000"/>
                  </a:solidFill>
                  <a:latin typeface="Arial"/>
                  <a:cs typeface="Arial"/>
                </a:rPr>
                <a:t>,</a:t>
              </a: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so we </a:t>
              </a: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know what we are and what we want:</a:t>
              </a:r>
            </a:p>
            <a:p>
              <a:pPr marL="0" marR="0" lvl="0" indent="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None/>
                <a:tabLst/>
                <a:defRPr sz="2200"/>
              </a:pPr>
              <a:endPara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Hard work</a:t>
              </a: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Empathy, kind and caring</a:t>
              </a: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Humility</a:t>
              </a: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Adaptable</a:t>
              </a: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Teamwork</a:t>
              </a: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Reflective </a:t>
              </a: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Creativity</a:t>
              </a: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Resilient</a:t>
              </a:r>
            </a:p>
            <a:p>
              <a:pPr marL="273050" marR="0" lvl="0" indent="-27305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r>
                <a:rPr kumimoji="0" lang="en-US" sz="2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Willingness to embrace purposeful change</a:t>
              </a:r>
              <a:endParaRPr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R="0" lvl="0" algn="l" defTabSz="1007943" rtl="0" eaLnBrk="1" fontAlgn="auto" latinLnBrk="0" hangingPunct="1">
                <a:lnSpc>
                  <a:spcPct val="108000"/>
                </a:lnSpc>
                <a:spcBef>
                  <a:spcPts val="400"/>
                </a:spcBef>
                <a:spcAft>
                  <a:spcPts val="0"/>
                </a:spcAft>
                <a:buClr>
                  <a:srgbClr val="41A9CC"/>
                </a:buClr>
                <a:buSzPct val="100000"/>
                <a:buFont typeface="Arial"/>
                <a:buChar char="•"/>
                <a:tabLst/>
                <a:defRPr sz="2200"/>
              </a:pPr>
              <a:endParaRPr lang="en-US" sz="2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sp>
        <p:nvSpPr>
          <p:cNvPr id="10" name="Google Shape;70;p10">
            <a:extLst>
              <a:ext uri="{FF2B5EF4-FFF2-40B4-BE49-F238E27FC236}">
                <a16:creationId xmlns:a16="http://schemas.microsoft.com/office/drawing/2014/main" id="{24861B37-2EC9-49D9-A1C6-387160842C87}"/>
              </a:ext>
            </a:extLst>
          </p:cNvPr>
          <p:cNvSpPr/>
          <p:nvPr/>
        </p:nvSpPr>
        <p:spPr>
          <a:xfrm rot="-5400000" flipH="1">
            <a:off x="571777" y="7334525"/>
            <a:ext cx="2380703" cy="3524255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DEE222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69;p10">
            <a:extLst>
              <a:ext uri="{FF2B5EF4-FFF2-40B4-BE49-F238E27FC236}">
                <a16:creationId xmlns:a16="http://schemas.microsoft.com/office/drawing/2014/main" id="{2A12AD28-0A57-4775-8AA5-AD4F43D5AB64}"/>
              </a:ext>
            </a:extLst>
          </p:cNvPr>
          <p:cNvSpPr/>
          <p:nvPr/>
        </p:nvSpPr>
        <p:spPr>
          <a:xfrm>
            <a:off x="13801725" y="1"/>
            <a:ext cx="4486275" cy="2737889"/>
          </a:xfrm>
          <a:custGeom>
            <a:avLst/>
            <a:gdLst/>
            <a:ahLst/>
            <a:cxnLst/>
            <a:rect l="l" t="t" r="r" b="b"/>
            <a:pathLst>
              <a:path w="12189291" h="6858000" extrusionOk="0">
                <a:moveTo>
                  <a:pt x="0" y="0"/>
                </a:moveTo>
                <a:lnTo>
                  <a:pt x="12189291" y="0"/>
                </a:lnTo>
                <a:lnTo>
                  <a:pt x="12189291" y="6858000"/>
                </a:lnTo>
                <a:cubicBezTo>
                  <a:pt x="9954994" y="5628968"/>
                  <a:pt x="10028469" y="2759821"/>
                  <a:pt x="5486400" y="3170903"/>
                </a:cubicBezTo>
                <a:cubicBezTo>
                  <a:pt x="944331" y="3581985"/>
                  <a:pt x="1828800" y="1056968"/>
                  <a:pt x="0" y="0"/>
                </a:cubicBezTo>
                <a:close/>
              </a:path>
            </a:pathLst>
          </a:custGeom>
          <a:solidFill>
            <a:srgbClr val="4F8A3F"/>
          </a:solidFill>
          <a:ln>
            <a:noFill/>
          </a:ln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algn="ctr"/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52650780-3C55-4EE5-9627-C867DD6B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9826" y="201760"/>
            <a:ext cx="3552569" cy="884231"/>
          </a:xfrm>
          <a:prstGeom prst="rect">
            <a:avLst/>
          </a:prstGeom>
        </p:spPr>
      </p:pic>
      <p:grpSp>
        <p:nvGrpSpPr>
          <p:cNvPr id="13" name="Group 3">
            <a:extLst>
              <a:ext uri="{FF2B5EF4-FFF2-40B4-BE49-F238E27FC236}">
                <a16:creationId xmlns:a16="http://schemas.microsoft.com/office/drawing/2014/main" id="{E5FFCEE5-7B33-4B67-86C9-0AD93229CE5E}"/>
              </a:ext>
            </a:extLst>
          </p:cNvPr>
          <p:cNvGrpSpPr/>
          <p:nvPr/>
        </p:nvGrpSpPr>
        <p:grpSpPr>
          <a:xfrm>
            <a:off x="11648213" y="9353567"/>
            <a:ext cx="6857916" cy="718383"/>
            <a:chOff x="0" y="0"/>
            <a:chExt cx="1806200" cy="189204"/>
          </a:xfrm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5BD02CC9-AEA4-4D56-84F1-49E8826FF799}"/>
                </a:ext>
              </a:extLst>
            </p:cNvPr>
            <p:cNvSpPr/>
            <p:nvPr/>
          </p:nvSpPr>
          <p:spPr>
            <a:xfrm>
              <a:off x="0" y="0"/>
              <a:ext cx="1806200" cy="189204"/>
            </a:xfrm>
            <a:custGeom>
              <a:avLst/>
              <a:gdLst/>
              <a:ahLst/>
              <a:cxnLst/>
              <a:rect l="l" t="t" r="r" b="b"/>
              <a:pathLst>
                <a:path w="1806200" h="189204">
                  <a:moveTo>
                    <a:pt x="0" y="0"/>
                  </a:moveTo>
                  <a:lnTo>
                    <a:pt x="1806200" y="0"/>
                  </a:lnTo>
                  <a:lnTo>
                    <a:pt x="1806200" y="189204"/>
                  </a:lnTo>
                  <a:lnTo>
                    <a:pt x="0" y="189204"/>
                  </a:lnTo>
                  <a:close/>
                </a:path>
              </a:pathLst>
            </a:custGeom>
            <a:solidFill>
              <a:srgbClr val="1B704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53C2452F-5A2B-4FE5-B15E-91BC9F11B52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6" name="TextBox 6">
            <a:extLst>
              <a:ext uri="{FF2B5EF4-FFF2-40B4-BE49-F238E27FC236}">
                <a16:creationId xmlns:a16="http://schemas.microsoft.com/office/drawing/2014/main" id="{44FF2CD9-B126-4481-9926-1E8669A251BC}"/>
              </a:ext>
            </a:extLst>
          </p:cNvPr>
          <p:cNvSpPr txBox="1"/>
          <p:nvPr/>
        </p:nvSpPr>
        <p:spPr>
          <a:xfrm>
            <a:off x="11648213" y="9397924"/>
            <a:ext cx="6715987" cy="537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CFEFF"/>
                </a:solidFill>
                <a:latin typeface="Tahoma"/>
              </a:rPr>
              <a:t>IQM National Inclusion Conference</a:t>
            </a:r>
          </a:p>
        </p:txBody>
      </p:sp>
    </p:spTree>
    <p:extLst>
      <p:ext uri="{BB962C8B-B14F-4D97-AF65-F5344CB8AC3E}">
        <p14:creationId xmlns:p14="http://schemas.microsoft.com/office/powerpoint/2010/main" val="345361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9ce971-8e4f-45dd-970f-28b2c027d3e3">
      <Terms xmlns="http://schemas.microsoft.com/office/infopath/2007/PartnerControls"/>
    </lcf76f155ced4ddcb4097134ff3c332f>
    <TaxCatchAll xmlns="6e3d52fe-50b3-4eff-a469-deeccc962dc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8D93F5BFFD5243A1963B60F3485A07" ma:contentTypeVersion="15" ma:contentTypeDescription="Create a new document." ma:contentTypeScope="" ma:versionID="45cba8a91e4b6768a2810845adf1c285">
  <xsd:schema xmlns:xsd="http://www.w3.org/2001/XMLSchema" xmlns:xs="http://www.w3.org/2001/XMLSchema" xmlns:p="http://schemas.microsoft.com/office/2006/metadata/properties" xmlns:ns2="259ce971-8e4f-45dd-970f-28b2c027d3e3" xmlns:ns3="6e3d52fe-50b3-4eff-a469-deeccc962dc4" targetNamespace="http://schemas.microsoft.com/office/2006/metadata/properties" ma:root="true" ma:fieldsID="a005b20fd4ec57cc7b4b0000cf229d05" ns2:_="" ns3:_="">
    <xsd:import namespace="259ce971-8e4f-45dd-970f-28b2c027d3e3"/>
    <xsd:import namespace="6e3d52fe-50b3-4eff-a469-deeccc962d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9ce971-8e4f-45dd-970f-28b2c027d3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e486aba-4ae0-446c-829b-2528bae80b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3d52fe-50b3-4eff-a469-deeccc962dc4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25485df-fef4-433c-961e-91cf44355d6c}" ma:internalName="TaxCatchAll" ma:showField="CatchAllData" ma:web="6e3d52fe-50b3-4eff-a469-deeccc962d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3BB4A2-452E-41FF-9498-B9FE47BE08A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2688235-85A0-45E4-A9E0-5C9CE526573B}">
  <ds:schemaRefs>
    <ds:schemaRef ds:uri="259ce971-8e4f-45dd-970f-28b2c027d3e3"/>
    <ds:schemaRef ds:uri="6e3d52fe-50b3-4eff-a469-deeccc962dc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A63291E-72F8-419E-84E6-78DA5C8E8281}">
  <ds:schemaRefs>
    <ds:schemaRef ds:uri="259ce971-8e4f-45dd-970f-28b2c027d3e3"/>
    <ds:schemaRef ds:uri="6e3d52fe-50b3-4eff-a469-deeccc962d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15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Perryfields – Example Interview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National Inclusion Conference</dc:title>
  <dc:creator>siona robson</dc:creator>
  <cp:revision>9</cp:revision>
  <cp:lastPrinted>2023-10-20T15:07:34Z</cp:lastPrinted>
  <dcterms:created xsi:type="dcterms:W3CDTF">2006-08-16T00:00:00Z</dcterms:created>
  <dcterms:modified xsi:type="dcterms:W3CDTF">2023-11-10T10:50:56Z</dcterms:modified>
  <dc:identifier>DAFuzO5b474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0x0101009A8D93F5BFFD5243A1963B60F3485A07</vt:lpwstr>
  </property>
  <property fmtid="{D5CDD505-2E9C-101B-9397-08002B2CF9AE}" pid="3" name="MediaServiceImageTags">
    <vt:lpwstr/>
  </property>
</Properties>
</file>