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23"/>
  </p:notesMasterIdLst>
  <p:sldIdLst>
    <p:sldId id="256" r:id="rId5"/>
    <p:sldId id="257" r:id="rId6"/>
    <p:sldId id="269" r:id="rId7"/>
    <p:sldId id="268" r:id="rId8"/>
    <p:sldId id="258" r:id="rId9"/>
    <p:sldId id="259" r:id="rId10"/>
    <p:sldId id="271" r:id="rId11"/>
    <p:sldId id="270" r:id="rId12"/>
    <p:sldId id="260" r:id="rId13"/>
    <p:sldId id="261" r:id="rId14"/>
    <p:sldId id="272" r:id="rId15"/>
    <p:sldId id="273" r:id="rId16"/>
    <p:sldId id="262" r:id="rId17"/>
    <p:sldId id="263" r:id="rId18"/>
    <p:sldId id="264" r:id="rId19"/>
    <p:sldId id="265" r:id="rId20"/>
    <p:sldId id="266" r:id="rId21"/>
    <p:sldId id="267" r:id="rId22"/>
  </p:sldIdLst>
  <p:sldSz cx="18288000" cy="10287000"/>
  <p:notesSz cx="6858000" cy="9144000"/>
  <p:embeddedFontLst>
    <p:embeddedFont>
      <p:font typeface="Calibri" panose="020F0502020204030204" pitchFamily="34" charset="0"/>
      <p:regular r:id="rId24"/>
      <p:bold r:id="rId25"/>
      <p:italic r:id="rId26"/>
      <p:boldItalic r:id="rId27"/>
    </p:embeddedFont>
    <p:embeddedFont>
      <p:font typeface="Tahoma" panose="020B0604030504040204" pitchFamily="34" charset="0"/>
      <p:regular r:id="rId28"/>
      <p:bold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0" roundtripDataSignature="AMtx7mirt/Hi8cb+W5h1OxsdetG4Nps80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11E6F4-E26A-EFBE-711B-87DC21C8A6E2}" v="17" dt="2023-11-10T11:03:31.151"/>
    <p1510:client id="{CE10CC68-D80A-2C34-DCBE-188D039AF235}" v="2" dt="2023-11-08T08:52:24.234"/>
  </p1510:revLst>
</p1510:revInfo>
</file>

<file path=ppt/tableStyles.xml><?xml version="1.0" encoding="utf-8"?>
<a:tblStyleLst xmlns:a="http://schemas.openxmlformats.org/drawingml/2006/main" def="{B3BF2C9B-72D4-4BE7-8514-D057F4B363E0}">
  <a:tblStyle styleId="{B3BF2C9B-72D4-4BE7-8514-D057F4B363E0}"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BE56E3B-60C5-4102-92B5-7D7C62827300}" styleName="Table_1">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chemeClr val="accent2"/>
              </a:solidFill>
              <a:prstDash val="solid"/>
              <a:round/>
              <a:headEnd type="none" w="sm" len="sm"/>
              <a:tailEnd type="none" w="sm" len="sm"/>
            </a:ln>
          </a:top>
          <a:bottom>
            <a:ln w="12700" cap="flat" cmpd="sng">
              <a:solidFill>
                <a:schemeClr val="accent2"/>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fill>
          <a:solidFill>
            <a:schemeClr val="accent2">
              <a:alpha val="20000"/>
            </a:schemeClr>
          </a:solidFill>
        </a:fill>
      </a:tcStyle>
    </a:band1H>
    <a:band2H>
      <a:tcTxStyle/>
      <a:tcStyle>
        <a:tcBdr/>
      </a:tcStyle>
    </a:band2H>
    <a:band1V>
      <a:tcTxStyle/>
      <a:tcStyle>
        <a:tcBdr/>
        <a:fill>
          <a:solidFill>
            <a:schemeClr val="accent2">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12700" cap="flat" cmpd="sng">
              <a:solidFill>
                <a:schemeClr val="accent2"/>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12700" cap="flat" cmpd="sng">
              <a:solidFill>
                <a:schemeClr val="accent2"/>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2" d="100"/>
          <a:sy n="72" d="100"/>
        </p:scale>
        <p:origin x="654" y="5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customschemas.google.com/relationships/presentationmetadata" Target="metadata"/><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Linari" userId="S::sarah@iqmaward.com::b54a578e-493b-4154-b663-164597524d09" providerId="AD" clId="Web-{3D11E6F4-E26A-EFBE-711B-87DC21C8A6E2}"/>
    <pc:docChg chg="modSld">
      <pc:chgData name="Sarah Linari" userId="S::sarah@iqmaward.com::b54a578e-493b-4154-b663-164597524d09" providerId="AD" clId="Web-{3D11E6F4-E26A-EFBE-711B-87DC21C8A6E2}" dt="2023-11-10T11:03:31.151" v="14" actId="20577"/>
      <pc:docMkLst>
        <pc:docMk/>
      </pc:docMkLst>
      <pc:sldChg chg="modSp">
        <pc:chgData name="Sarah Linari" userId="S::sarah@iqmaward.com::b54a578e-493b-4154-b663-164597524d09" providerId="AD" clId="Web-{3D11E6F4-E26A-EFBE-711B-87DC21C8A6E2}" dt="2023-11-10T11:02:41.289" v="11" actId="20577"/>
        <pc:sldMkLst>
          <pc:docMk/>
          <pc:sldMk cId="0" sldId="260"/>
        </pc:sldMkLst>
        <pc:spChg chg="mod">
          <ac:chgData name="Sarah Linari" userId="S::sarah@iqmaward.com::b54a578e-493b-4154-b663-164597524d09" providerId="AD" clId="Web-{3D11E6F4-E26A-EFBE-711B-87DC21C8A6E2}" dt="2023-11-10T11:02:41.289" v="11" actId="20577"/>
          <ac:spMkLst>
            <pc:docMk/>
            <pc:sldMk cId="0" sldId="260"/>
            <ac:spMk id="153" creationId="{00000000-0000-0000-0000-000000000000}"/>
          </ac:spMkLst>
        </pc:spChg>
      </pc:sldChg>
      <pc:sldChg chg="modSp">
        <pc:chgData name="Sarah Linari" userId="S::sarah@iqmaward.com::b54a578e-493b-4154-b663-164597524d09" providerId="AD" clId="Web-{3D11E6F4-E26A-EFBE-711B-87DC21C8A6E2}" dt="2023-11-10T11:03:31.151" v="14" actId="20577"/>
        <pc:sldMkLst>
          <pc:docMk/>
          <pc:sldMk cId="0" sldId="266"/>
        </pc:sldMkLst>
        <pc:spChg chg="mod">
          <ac:chgData name="Sarah Linari" userId="S::sarah@iqmaward.com::b54a578e-493b-4154-b663-164597524d09" providerId="AD" clId="Web-{3D11E6F4-E26A-EFBE-711B-87DC21C8A6E2}" dt="2023-11-10T11:03:31.151" v="14" actId="20577"/>
          <ac:spMkLst>
            <pc:docMk/>
            <pc:sldMk cId="0" sldId="266"/>
            <ac:spMk id="226" creationId="{00000000-0000-0000-0000-000000000000}"/>
          </ac:spMkLst>
        </pc:spChg>
      </pc:sldChg>
      <pc:sldChg chg="modSp">
        <pc:chgData name="Sarah Linari" userId="S::sarah@iqmaward.com::b54a578e-493b-4154-b663-164597524d09" providerId="AD" clId="Web-{3D11E6F4-E26A-EFBE-711B-87DC21C8A6E2}" dt="2023-11-10T11:02:26.711" v="5" actId="20577"/>
        <pc:sldMkLst>
          <pc:docMk/>
          <pc:sldMk cId="533219272" sldId="270"/>
        </pc:sldMkLst>
        <pc:spChg chg="mod">
          <ac:chgData name="Sarah Linari" userId="S::sarah@iqmaward.com::b54a578e-493b-4154-b663-164597524d09" providerId="AD" clId="Web-{3D11E6F4-E26A-EFBE-711B-87DC21C8A6E2}" dt="2023-11-10T11:02:26.711" v="5" actId="20577"/>
          <ac:spMkLst>
            <pc:docMk/>
            <pc:sldMk cId="533219272" sldId="270"/>
            <ac:spMk id="141" creationId="{00000000-0000-0000-0000-000000000000}"/>
          </ac:spMkLst>
        </pc:spChg>
      </pc:sldChg>
    </pc:docChg>
  </pc:docChgLst>
  <pc:docChgLst>
    <pc:chgData name="Aileen Murphy" userId="S::aileen@iqmaward.com::375926b2-77fa-45bb-9949-95dd92be88b2" providerId="AD" clId="Web-{CE10CC68-D80A-2C34-DCBE-188D039AF235}"/>
    <pc:docChg chg="modSld">
      <pc:chgData name="Aileen Murphy" userId="S::aileen@iqmaward.com::375926b2-77fa-45bb-9949-95dd92be88b2" providerId="AD" clId="Web-{CE10CC68-D80A-2C34-DCBE-188D039AF235}" dt="2023-11-08T08:52:24.218" v="1" actId="20577"/>
      <pc:docMkLst>
        <pc:docMk/>
      </pc:docMkLst>
      <pc:sldChg chg="modSp">
        <pc:chgData name="Aileen Murphy" userId="S::aileen@iqmaward.com::375926b2-77fa-45bb-9949-95dd92be88b2" providerId="AD" clId="Web-{CE10CC68-D80A-2C34-DCBE-188D039AF235}" dt="2023-11-08T08:52:24.218" v="1" actId="20577"/>
        <pc:sldMkLst>
          <pc:docMk/>
          <pc:sldMk cId="0" sldId="266"/>
        </pc:sldMkLst>
        <pc:spChg chg="mod">
          <ac:chgData name="Aileen Murphy" userId="S::aileen@iqmaward.com::375926b2-77fa-45bb-9949-95dd92be88b2" providerId="AD" clId="Web-{CE10CC68-D80A-2C34-DCBE-188D039AF235}" dt="2023-11-08T08:52:24.218" v="1" actId="20577"/>
          <ac:spMkLst>
            <pc:docMk/>
            <pc:sldMk cId="0" sldId="266"/>
            <ac:spMk id="226"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ommonslibrary.parliament.uk/research-briefings/sn07148/"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ommonslibrary.parliament.uk/research-briefings/sn07148/"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ommonslibrary.parliament.uk/research-briefings/sn07148/"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ommonslibrary.parliament.uk/research-briefings/sn07148/"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Explain why this is important to our school context specifically - especially after lockdowns. Children are very busy and have limited time to decompress and relax. Sensory overload. Increasing MH concerns. </a:t>
            </a:r>
            <a:endParaRPr/>
          </a:p>
        </p:txBody>
      </p:sp>
      <p:sp>
        <p:nvSpPr>
          <p:cNvPr id="156" name="Google Shape;15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GB"/>
              <a:t>2 minutes to choose an item from selection on table. Encourage P4C style discussion in pairs/tables. As a group, make the link between physical objects/environment and emotions. We can draw feelings and opinions from static objects - chn and staff do this with their school environment too.</a:t>
            </a:r>
            <a:endParaRPr/>
          </a:p>
          <a:p>
            <a:pPr marL="0" lvl="0" indent="0" algn="l" rtl="0">
              <a:spcBef>
                <a:spcPts val="0"/>
              </a:spcBef>
              <a:spcAft>
                <a:spcPts val="0"/>
              </a:spcAft>
              <a:buNone/>
            </a:pPr>
            <a:endParaRPr/>
          </a:p>
          <a:p>
            <a:pPr marL="0" lvl="0" indent="0" algn="l" rtl="0">
              <a:spcBef>
                <a:spcPts val="0"/>
              </a:spcBef>
              <a:spcAft>
                <a:spcPts val="0"/>
              </a:spcAft>
              <a:buNone/>
            </a:pPr>
            <a:r>
              <a:rPr lang="en-GB"/>
              <a:t>We spend large amounts of time in the classroom/wider school environment. This time can impact SEMH when the experience is pos/neg. </a:t>
            </a:r>
            <a:endParaRPr/>
          </a:p>
          <a:p>
            <a:pPr marL="0" lvl="0" indent="0" algn="l" rtl="0">
              <a:spcBef>
                <a:spcPts val="0"/>
              </a:spcBef>
              <a:spcAft>
                <a:spcPts val="0"/>
              </a:spcAft>
              <a:buNone/>
            </a:pPr>
            <a:r>
              <a:rPr lang="en-GB" u="sng">
                <a:solidFill>
                  <a:schemeClr val="hlink"/>
                </a:solidFill>
                <a:hlinkClick r:id="rId3"/>
              </a:rPr>
              <a:t>https://commonslibrary.parliament.uk/research-briefings/sn07148/</a:t>
            </a:r>
            <a:endParaRPr/>
          </a:p>
          <a:p>
            <a:pPr marL="0" lvl="0" indent="0" algn="l" rtl="0">
              <a:spcBef>
                <a:spcPts val="0"/>
              </a:spcBef>
              <a:spcAft>
                <a:spcPts val="0"/>
              </a:spcAft>
              <a:buNone/>
            </a:pPr>
            <a:endParaRPr/>
          </a:p>
        </p:txBody>
      </p:sp>
      <p:sp>
        <p:nvSpPr>
          <p:cNvPr id="110" name="Google Shape;11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69111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Explain why this is important to our school context specifically - especially after lockdowns. Children are very busy and have limited time to decompress and relax. Sensory overload. Increasing MH concerns. </a:t>
            </a:r>
            <a:endParaRPr/>
          </a:p>
        </p:txBody>
      </p:sp>
      <p:sp>
        <p:nvSpPr>
          <p:cNvPr id="156" name="Google Shape;15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0857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Ensuring a development of skills, develops a feeling of achievement and progress for children. This is especially important for those children who struggle to thrive in “academic” subjects but are able to achieve in more hands-on tasks. </a:t>
            </a:r>
            <a:endParaRPr/>
          </a:p>
        </p:txBody>
      </p:sp>
      <p:sp>
        <p:nvSpPr>
          <p:cNvPr id="169" name="Google Shape;16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Links to EYFS continuous provision for all children - this is why every age group has opportunities to play.</a:t>
            </a:r>
            <a:endParaRPr/>
          </a:p>
        </p:txBody>
      </p:sp>
      <p:sp>
        <p:nvSpPr>
          <p:cNvPr id="179" name="Google Shape;17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8df0ed32fc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g28df0ed32f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 name="Google Shape;21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9" name="Google Shape;22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GB"/>
              <a:t>2 minutes to choose an item from selection on table. Encourage P4C style discussion in pairs/tables. As a group, make the link between physical objects/environment and emotions. We can draw feelings and opinions from static objects - chn and staff do this with their school environment too.</a:t>
            </a:r>
            <a:endParaRPr/>
          </a:p>
          <a:p>
            <a:pPr marL="0" lvl="0" indent="0" algn="l" rtl="0">
              <a:spcBef>
                <a:spcPts val="0"/>
              </a:spcBef>
              <a:spcAft>
                <a:spcPts val="0"/>
              </a:spcAft>
              <a:buNone/>
            </a:pPr>
            <a:endParaRPr/>
          </a:p>
          <a:p>
            <a:pPr marL="0" lvl="0" indent="0" algn="l" rtl="0">
              <a:spcBef>
                <a:spcPts val="0"/>
              </a:spcBef>
              <a:spcAft>
                <a:spcPts val="0"/>
              </a:spcAft>
              <a:buNone/>
            </a:pPr>
            <a:r>
              <a:rPr lang="en-GB"/>
              <a:t>We spend large amounts of time in the classroom/wider school environment. This time can impact SEMH when the experience is pos/neg. </a:t>
            </a:r>
            <a:endParaRPr/>
          </a:p>
          <a:p>
            <a:pPr marL="0" lvl="0" indent="0" algn="l" rtl="0">
              <a:spcBef>
                <a:spcPts val="0"/>
              </a:spcBef>
              <a:spcAft>
                <a:spcPts val="0"/>
              </a:spcAft>
              <a:buNone/>
            </a:pPr>
            <a:r>
              <a:rPr lang="en-GB" u="sng">
                <a:solidFill>
                  <a:schemeClr val="hlink"/>
                </a:solidFill>
                <a:hlinkClick r:id="rId3"/>
              </a:rPr>
              <a:t>https://commonslibrary.parliament.uk/research-briefings/sn07148/</a:t>
            </a:r>
            <a:endParaRPr/>
          </a:p>
          <a:p>
            <a:pPr marL="0" lvl="0" indent="0" algn="l" rtl="0">
              <a:spcBef>
                <a:spcPts val="0"/>
              </a:spcBef>
              <a:spcAft>
                <a:spcPts val="0"/>
              </a:spcAft>
              <a:buNone/>
            </a:pPr>
            <a:endParaRPr/>
          </a:p>
        </p:txBody>
      </p:sp>
      <p:sp>
        <p:nvSpPr>
          <p:cNvPr id="110" name="Google Shape;11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GB"/>
              <a:t>2 minutes to choose an item from selection on table. Encourage P4C style discussion in pairs/tables. As a group, make the link between physical objects/environment and emotions. We can draw feelings and opinions from static objects - chn and staff do this with their school environment too.</a:t>
            </a:r>
            <a:endParaRPr/>
          </a:p>
          <a:p>
            <a:pPr marL="0" lvl="0" indent="0" algn="l" rtl="0">
              <a:spcBef>
                <a:spcPts val="0"/>
              </a:spcBef>
              <a:spcAft>
                <a:spcPts val="0"/>
              </a:spcAft>
              <a:buNone/>
            </a:pPr>
            <a:endParaRPr/>
          </a:p>
          <a:p>
            <a:pPr marL="0" lvl="0" indent="0" algn="l" rtl="0">
              <a:spcBef>
                <a:spcPts val="0"/>
              </a:spcBef>
              <a:spcAft>
                <a:spcPts val="0"/>
              </a:spcAft>
              <a:buNone/>
            </a:pPr>
            <a:r>
              <a:rPr lang="en-GB"/>
              <a:t>We spend large amounts of time in the classroom/wider school environment. This time can impact SEMH when the experience is pos/neg. </a:t>
            </a:r>
            <a:endParaRPr/>
          </a:p>
          <a:p>
            <a:pPr marL="0" lvl="0" indent="0" algn="l" rtl="0">
              <a:spcBef>
                <a:spcPts val="0"/>
              </a:spcBef>
              <a:spcAft>
                <a:spcPts val="0"/>
              </a:spcAft>
              <a:buNone/>
            </a:pPr>
            <a:r>
              <a:rPr lang="en-GB" u="sng">
                <a:solidFill>
                  <a:schemeClr val="hlink"/>
                </a:solidFill>
                <a:hlinkClick r:id="rId3"/>
              </a:rPr>
              <a:t>https://commonslibrary.parliament.uk/research-briefings/sn07148/</a:t>
            </a:r>
            <a:endParaRPr/>
          </a:p>
          <a:p>
            <a:pPr marL="0" lvl="0" indent="0" algn="l" rtl="0">
              <a:spcBef>
                <a:spcPts val="0"/>
              </a:spcBef>
              <a:spcAft>
                <a:spcPts val="0"/>
              </a:spcAft>
              <a:buNone/>
            </a:pPr>
            <a:endParaRPr/>
          </a:p>
        </p:txBody>
      </p:sp>
      <p:sp>
        <p:nvSpPr>
          <p:cNvPr id="110" name="Google Shape;11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50211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GB"/>
              <a:t>2 minutes to choose an item from selection on table. Encourage P4C style discussion in pairs/tables. As a group, make the link between physical objects/environment and emotions. We can draw feelings and opinions from static objects - chn and staff do this with their school environment too.</a:t>
            </a:r>
            <a:endParaRPr/>
          </a:p>
          <a:p>
            <a:pPr marL="0" lvl="0" indent="0" algn="l" rtl="0">
              <a:spcBef>
                <a:spcPts val="0"/>
              </a:spcBef>
              <a:spcAft>
                <a:spcPts val="0"/>
              </a:spcAft>
              <a:buNone/>
            </a:pPr>
            <a:endParaRPr/>
          </a:p>
          <a:p>
            <a:pPr marL="0" lvl="0" indent="0" algn="l" rtl="0">
              <a:spcBef>
                <a:spcPts val="0"/>
              </a:spcBef>
              <a:spcAft>
                <a:spcPts val="0"/>
              </a:spcAft>
              <a:buNone/>
            </a:pPr>
            <a:r>
              <a:rPr lang="en-GB"/>
              <a:t>We spend large amounts of time in the classroom/wider school environment. This time can impact SEMH when the experience is pos/neg. </a:t>
            </a:r>
            <a:endParaRPr/>
          </a:p>
          <a:p>
            <a:pPr marL="0" lvl="0" indent="0" algn="l" rtl="0">
              <a:spcBef>
                <a:spcPts val="0"/>
              </a:spcBef>
              <a:spcAft>
                <a:spcPts val="0"/>
              </a:spcAft>
              <a:buNone/>
            </a:pPr>
            <a:r>
              <a:rPr lang="en-GB" u="sng">
                <a:solidFill>
                  <a:schemeClr val="hlink"/>
                </a:solidFill>
                <a:hlinkClick r:id="rId3"/>
              </a:rPr>
              <a:t>https://commonslibrary.parliament.uk/research-briefings/sn07148/</a:t>
            </a:r>
            <a:endParaRPr/>
          </a:p>
          <a:p>
            <a:pPr marL="0" lvl="0" indent="0" algn="l" rtl="0">
              <a:spcBef>
                <a:spcPts val="0"/>
              </a:spcBef>
              <a:spcAft>
                <a:spcPts val="0"/>
              </a:spcAft>
              <a:buNone/>
            </a:pPr>
            <a:endParaRPr/>
          </a:p>
        </p:txBody>
      </p:sp>
      <p:sp>
        <p:nvSpPr>
          <p:cNvPr id="110" name="Google Shape;11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6083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Examples of ways we incorporate indoor/outdoor environments for specific groups of children and all children. When is it appropriate to provide extra support? How does this impact SEMH?</a:t>
            </a:r>
            <a:endParaRPr/>
          </a:p>
        </p:txBody>
      </p:sp>
      <p:sp>
        <p:nvSpPr>
          <p:cNvPr id="132" name="Google Shape;13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Examples of ways we incorporate indoor/outdoor environments for specific groups of children and all children. When is it appropriate to provide extra support? How does this impact SEMH?</a:t>
            </a:r>
            <a:endParaRPr/>
          </a:p>
        </p:txBody>
      </p:sp>
      <p:sp>
        <p:nvSpPr>
          <p:cNvPr id="132" name="Google Shape;13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9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Examples of ways we incorporate indoor/outdoor environments for specific groups of children and all children. When is it appropriate to provide extra support? How does this impact SEMH?</a:t>
            </a:r>
            <a:endParaRPr/>
          </a:p>
        </p:txBody>
      </p:sp>
      <p:sp>
        <p:nvSpPr>
          <p:cNvPr id="132" name="Google Shape;13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6666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931437ba9e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g2931437ba9e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 name="Google Shape;22;p1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1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8" name="Google Shape;28;p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1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1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1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1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1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1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0"/>
          <p:cNvSpPr>
            <a:spLocks noGrp="1"/>
          </p:cNvSpPr>
          <p:nvPr>
            <p:ph type="pic" idx="2"/>
          </p:nvPr>
        </p:nvSpPr>
        <p:spPr>
          <a:xfrm>
            <a:off x="1792288" y="612775"/>
            <a:ext cx="5486400" cy="4114800"/>
          </a:xfrm>
          <a:prstGeom prst="rect">
            <a:avLst/>
          </a:prstGeom>
          <a:noFill/>
          <a:ln>
            <a:noFill/>
          </a:ln>
        </p:spPr>
      </p:sp>
      <p:sp>
        <p:nvSpPr>
          <p:cNvPr id="68" name="Google Shape;68;p2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iqmaward.com/iqm-flagship-school/" TargetMode="External"/><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s://iqmaward.com/iqm-centre-of-excellence/" TargetMode="External"/><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6.jpg"/><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2.jpeg"/><Relationship Id="rId5" Type="http://schemas.openxmlformats.org/officeDocument/2006/relationships/image" Target="../media/image1.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4.jpg"/><Relationship Id="rId4" Type="http://schemas.openxmlformats.org/officeDocument/2006/relationships/image" Target="../media/image33.jp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media" Target="../media/media3.m4a"/><Relationship Id="rId7" Type="http://schemas.openxmlformats.org/officeDocument/2006/relationships/image" Target="../media/image1.jp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notesSlide" Target="../notesSlides/notesSlide16.xml"/><Relationship Id="rId5" Type="http://schemas.openxmlformats.org/officeDocument/2006/relationships/slideLayout" Target="../slideLayouts/slideLayout1.xml"/><Relationship Id="rId4" Type="http://schemas.openxmlformats.org/officeDocument/2006/relationships/audio" Target="../media/media3.m4a"/></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jp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jpg"/><Relationship Id="rId7"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4.jpeg"/><Relationship Id="rId9" Type="http://schemas.openxmlformats.org/officeDocument/2006/relationships/image" Target="../media/image20.jp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3052" t="-3075" r="-3075" b="-305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9" name="Google Shape;89;p1"/>
          <p:cNvSpPr txBox="1"/>
          <p:nvPr/>
        </p:nvSpPr>
        <p:spPr>
          <a:xfrm>
            <a:off x="4293787" y="1248706"/>
            <a:ext cx="12605670" cy="5469259"/>
          </a:xfrm>
          <a:prstGeom prst="rect">
            <a:avLst/>
          </a:prstGeom>
          <a:noFill/>
          <a:ln>
            <a:noFill/>
          </a:ln>
        </p:spPr>
        <p:txBody>
          <a:bodyPr spcFirstLastPara="1" wrap="square" lIns="0" tIns="0" rIns="0" bIns="0" anchor="t" anchorCtr="0">
            <a:spAutoFit/>
          </a:bodyPr>
          <a:lstStyle/>
          <a:p>
            <a:pPr marL="0" marR="0" lvl="0" indent="0" algn="l" rtl="0">
              <a:lnSpc>
                <a:spcPct val="140005"/>
              </a:lnSpc>
              <a:spcBef>
                <a:spcPts val="0"/>
              </a:spcBef>
              <a:spcAft>
                <a:spcPts val="0"/>
              </a:spcAft>
              <a:buNone/>
            </a:pPr>
            <a:r>
              <a:rPr lang="en-GB" sz="7799" b="1">
                <a:solidFill>
                  <a:srgbClr val="000000"/>
                </a:solidFill>
                <a:latin typeface="Tahoma"/>
                <a:ea typeface="Tahoma"/>
                <a:cs typeface="Tahoma"/>
                <a:sym typeface="Tahoma"/>
              </a:rPr>
              <a:t>Enabling Environments with a Focus on The Outdoors and Forest School Provision</a:t>
            </a:r>
            <a:endParaRPr/>
          </a:p>
        </p:txBody>
      </p:sp>
      <p:grpSp>
        <p:nvGrpSpPr>
          <p:cNvPr id="90" name="Google Shape;90;p1"/>
          <p:cNvGrpSpPr/>
          <p:nvPr/>
        </p:nvGrpSpPr>
        <p:grpSpPr>
          <a:xfrm>
            <a:off x="14689712" y="-3968528"/>
            <a:ext cx="6166608" cy="6166608"/>
            <a:chOff x="0" y="0"/>
            <a:chExt cx="812800" cy="812800"/>
          </a:xfrm>
        </p:grpSpPr>
        <p:sp>
          <p:nvSpPr>
            <p:cNvPr id="91" name="Google Shape;91;p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4287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 name="Google Shape;92;p1"/>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3" name="Google Shape;93;p1"/>
          <p:cNvGrpSpPr/>
          <p:nvPr/>
        </p:nvGrpSpPr>
        <p:grpSpPr>
          <a:xfrm>
            <a:off x="14573415" y="8806911"/>
            <a:ext cx="5371769" cy="5371769"/>
            <a:chOff x="0" y="0"/>
            <a:chExt cx="812800" cy="812800"/>
          </a:xfrm>
        </p:grpSpPr>
        <p:sp>
          <p:nvSpPr>
            <p:cNvPr id="94" name="Google Shape;94;p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09A4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 name="Google Shape;95;p1"/>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96" name="Google Shape;96;p1"/>
          <p:cNvSpPr/>
          <p:nvPr/>
        </p:nvSpPr>
        <p:spPr>
          <a:xfrm>
            <a:off x="-475460" y="-2230104"/>
            <a:ext cx="4227497" cy="15201482"/>
          </a:xfrm>
          <a:custGeom>
            <a:avLst/>
            <a:gdLst/>
            <a:ahLst/>
            <a:cxnLst/>
            <a:rect l="l" t="t" r="r" b="b"/>
            <a:pathLst>
              <a:path w="4227497" h="15201482" extrusionOk="0">
                <a:moveTo>
                  <a:pt x="0" y="0"/>
                </a:moveTo>
                <a:lnTo>
                  <a:pt x="4227497" y="0"/>
                </a:lnTo>
                <a:lnTo>
                  <a:pt x="4227497" y="15201483"/>
                </a:lnTo>
                <a:lnTo>
                  <a:pt x="0" y="15201483"/>
                </a:lnTo>
                <a:lnTo>
                  <a:pt x="0" y="0"/>
                </a:lnTo>
                <a:close/>
              </a:path>
            </a:pathLst>
          </a:custGeom>
          <a:blipFill rotWithShape="1">
            <a:blip r:embed="rId4">
              <a:alphaModFix/>
            </a:blip>
            <a:stretch>
              <a:fillRect l="-259582"/>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97" name="Google Shape;97;p1"/>
          <p:cNvGrpSpPr/>
          <p:nvPr/>
        </p:nvGrpSpPr>
        <p:grpSpPr>
          <a:xfrm>
            <a:off x="0" y="1028700"/>
            <a:ext cx="2977719" cy="8324867"/>
            <a:chOff x="1" y="1"/>
            <a:chExt cx="3970292" cy="11099823"/>
          </a:xfrm>
        </p:grpSpPr>
        <p:sp>
          <p:nvSpPr>
            <p:cNvPr id="98" name="Google Shape;98;p1">
              <a:hlinkClick r:id="rId5"/>
            </p:cNvPr>
            <p:cNvSpPr/>
            <p:nvPr/>
          </p:nvSpPr>
          <p:spPr>
            <a:xfrm rot="-1079585">
              <a:off x="449508" y="405041"/>
              <a:ext cx="3115744" cy="3115744"/>
            </a:xfrm>
            <a:custGeom>
              <a:avLst/>
              <a:gdLst/>
              <a:ahLst/>
              <a:cxnLst/>
              <a:rect l="l" t="t" r="r" b="b"/>
              <a:pathLst>
                <a:path w="3115744" h="3115744" extrusionOk="0">
                  <a:moveTo>
                    <a:pt x="0" y="0"/>
                  </a:moveTo>
                  <a:lnTo>
                    <a:pt x="3115743" y="0"/>
                  </a:lnTo>
                  <a:lnTo>
                    <a:pt x="3115743" y="3115743"/>
                  </a:lnTo>
                  <a:lnTo>
                    <a:pt x="0" y="3115743"/>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9" name="Google Shape;99;p1">
              <a:hlinkClick r:id="rId5"/>
            </p:cNvPr>
            <p:cNvSpPr/>
            <p:nvPr/>
          </p:nvSpPr>
          <p:spPr>
            <a:xfrm rot="-1079585">
              <a:off x="405041" y="3934786"/>
              <a:ext cx="3115744" cy="3115744"/>
            </a:xfrm>
            <a:custGeom>
              <a:avLst/>
              <a:gdLst/>
              <a:ahLst/>
              <a:cxnLst/>
              <a:rect l="l" t="t" r="r" b="b"/>
              <a:pathLst>
                <a:path w="3115744" h="3115744" extrusionOk="0">
                  <a:moveTo>
                    <a:pt x="0" y="0"/>
                  </a:moveTo>
                  <a:lnTo>
                    <a:pt x="3115743" y="0"/>
                  </a:lnTo>
                  <a:lnTo>
                    <a:pt x="3115743" y="3115743"/>
                  </a:lnTo>
                  <a:lnTo>
                    <a:pt x="0" y="3115743"/>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 name="Google Shape;100;p1">
              <a:hlinkClick r:id="rId8"/>
            </p:cNvPr>
            <p:cNvSpPr/>
            <p:nvPr/>
          </p:nvSpPr>
          <p:spPr>
            <a:xfrm rot="-1079585">
              <a:off x="424108" y="7579039"/>
              <a:ext cx="3115744" cy="3115744"/>
            </a:xfrm>
            <a:custGeom>
              <a:avLst/>
              <a:gdLst/>
              <a:ahLst/>
              <a:cxnLst/>
              <a:rect l="l" t="t" r="r" b="b"/>
              <a:pathLst>
                <a:path w="3115744" h="3115744" extrusionOk="0">
                  <a:moveTo>
                    <a:pt x="0" y="0"/>
                  </a:moveTo>
                  <a:lnTo>
                    <a:pt x="3115743" y="0"/>
                  </a:lnTo>
                  <a:lnTo>
                    <a:pt x="3115743" y="3115744"/>
                  </a:lnTo>
                  <a:lnTo>
                    <a:pt x="0" y="3115744"/>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01" name="Google Shape;101;p1"/>
          <p:cNvSpPr/>
          <p:nvPr/>
        </p:nvSpPr>
        <p:spPr>
          <a:xfrm>
            <a:off x="3579096" y="5424388"/>
            <a:ext cx="6739219" cy="6739219"/>
          </a:xfrm>
          <a:custGeom>
            <a:avLst/>
            <a:gdLst/>
            <a:ahLst/>
            <a:cxnLst/>
            <a:rect l="l" t="t" r="r" b="b"/>
            <a:pathLst>
              <a:path w="6739219" h="6739219" extrusionOk="0">
                <a:moveTo>
                  <a:pt x="0" y="0"/>
                </a:moveTo>
                <a:lnTo>
                  <a:pt x="6739219" y="0"/>
                </a:lnTo>
                <a:lnTo>
                  <a:pt x="6739219" y="6739219"/>
                </a:lnTo>
                <a:lnTo>
                  <a:pt x="0" y="6739219"/>
                </a:lnTo>
                <a:lnTo>
                  <a:pt x="0" y="0"/>
                </a:lnTo>
                <a:close/>
              </a:path>
            </a:pathLst>
          </a:cu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 name="Google Shape;102;p1"/>
          <p:cNvSpPr txBox="1"/>
          <p:nvPr/>
        </p:nvSpPr>
        <p:spPr>
          <a:xfrm>
            <a:off x="8095397" y="7507686"/>
            <a:ext cx="8562694" cy="1021715"/>
          </a:xfrm>
          <a:prstGeom prst="rect">
            <a:avLst/>
          </a:prstGeom>
          <a:noFill/>
          <a:ln>
            <a:noFill/>
          </a:ln>
        </p:spPr>
        <p:txBody>
          <a:bodyPr spcFirstLastPara="1" wrap="square" lIns="0" tIns="0" rIns="0" bIns="0" anchor="t" anchorCtr="0">
            <a:spAutoFit/>
          </a:bodyPr>
          <a:lstStyle/>
          <a:p>
            <a:pPr marL="0" marR="0" lvl="0" indent="0" algn="l" rtl="0">
              <a:lnSpc>
                <a:spcPct val="140013"/>
              </a:lnSpc>
              <a:spcBef>
                <a:spcPts val="0"/>
              </a:spcBef>
              <a:spcAft>
                <a:spcPts val="0"/>
              </a:spcAft>
              <a:buNone/>
            </a:pPr>
            <a:r>
              <a:rPr lang="en-GB" sz="2899">
                <a:solidFill>
                  <a:srgbClr val="000000"/>
                </a:solidFill>
                <a:latin typeface="Tahoma"/>
                <a:ea typeface="Tahoma"/>
                <a:cs typeface="Tahoma"/>
                <a:sym typeface="Tahoma"/>
              </a:rPr>
              <a:t>Presented by David Delaney and Georgia Geering</a:t>
            </a:r>
            <a:endParaRPr/>
          </a:p>
          <a:p>
            <a:pPr marL="0" marR="0" lvl="0" indent="0" algn="l" rtl="0">
              <a:lnSpc>
                <a:spcPct val="140013"/>
              </a:lnSpc>
              <a:spcBef>
                <a:spcPts val="0"/>
              </a:spcBef>
              <a:spcAft>
                <a:spcPts val="0"/>
              </a:spcAft>
              <a:buNone/>
            </a:pPr>
            <a:r>
              <a:rPr lang="en-GB" sz="2899">
                <a:solidFill>
                  <a:srgbClr val="000000"/>
                </a:solidFill>
                <a:latin typeface="Tahoma"/>
                <a:ea typeface="Tahoma"/>
                <a:cs typeface="Tahoma"/>
                <a:sym typeface="Tahoma"/>
              </a:rPr>
              <a:t>from Christ the King Primary School</a:t>
            </a:r>
            <a:endParaRPr/>
          </a:p>
        </p:txBody>
      </p:sp>
      <p:sp>
        <p:nvSpPr>
          <p:cNvPr id="103" name="Google Shape;103;p1"/>
          <p:cNvSpPr txBox="1"/>
          <p:nvPr/>
        </p:nvSpPr>
        <p:spPr>
          <a:xfrm>
            <a:off x="2583900" y="9489769"/>
            <a:ext cx="3419773" cy="490773"/>
          </a:xfrm>
          <a:prstGeom prst="rect">
            <a:avLst/>
          </a:prstGeom>
          <a:noFill/>
          <a:ln>
            <a:noFill/>
          </a:ln>
        </p:spPr>
        <p:txBody>
          <a:bodyPr spcFirstLastPara="1" wrap="square" lIns="0" tIns="0" rIns="0" bIns="0" anchor="t" anchorCtr="0">
            <a:spAutoFit/>
          </a:bodyPr>
          <a:lstStyle/>
          <a:p>
            <a:pPr marL="0" marR="0" lvl="0" indent="0" algn="l" rtl="0">
              <a:lnSpc>
                <a:spcPct val="139978"/>
              </a:lnSpc>
              <a:spcBef>
                <a:spcPts val="0"/>
              </a:spcBef>
              <a:spcAft>
                <a:spcPts val="0"/>
              </a:spcAft>
              <a:buNone/>
            </a:pPr>
            <a:r>
              <a:rPr lang="en-GB" sz="2799">
                <a:solidFill>
                  <a:srgbClr val="000000"/>
                </a:solidFill>
                <a:latin typeface="Tahoma"/>
                <a:ea typeface="Tahoma"/>
                <a:cs typeface="Tahoma"/>
                <a:sym typeface="Tahoma"/>
              </a:rPr>
              <a:t>#IQMFamily</a:t>
            </a:r>
            <a:endParaRPr/>
          </a:p>
        </p:txBody>
      </p:sp>
      <p:grpSp>
        <p:nvGrpSpPr>
          <p:cNvPr id="104" name="Google Shape;104;p1"/>
          <p:cNvGrpSpPr/>
          <p:nvPr/>
        </p:nvGrpSpPr>
        <p:grpSpPr>
          <a:xfrm>
            <a:off x="8095397" y="8785480"/>
            <a:ext cx="7172435" cy="460950"/>
            <a:chOff x="0" y="-28575"/>
            <a:chExt cx="9563246" cy="614601"/>
          </a:xfrm>
        </p:grpSpPr>
        <p:sp>
          <p:nvSpPr>
            <p:cNvPr id="105" name="Google Shape;105;p1"/>
            <p:cNvSpPr txBox="1"/>
            <p:nvPr/>
          </p:nvSpPr>
          <p:spPr>
            <a:xfrm>
              <a:off x="5925078" y="-28575"/>
              <a:ext cx="490084" cy="333373"/>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GB" sz="1500">
                  <a:solidFill>
                    <a:srgbClr val="000000"/>
                  </a:solidFill>
                  <a:latin typeface="Tahoma"/>
                  <a:ea typeface="Tahoma"/>
                  <a:cs typeface="Tahoma"/>
                  <a:sym typeface="Tahoma"/>
                </a:rPr>
                <a:t>th</a:t>
              </a:r>
              <a:endParaRPr/>
            </a:p>
          </p:txBody>
        </p:sp>
        <p:sp>
          <p:nvSpPr>
            <p:cNvPr id="106" name="Google Shape;106;p1"/>
            <p:cNvSpPr txBox="1"/>
            <p:nvPr/>
          </p:nvSpPr>
          <p:spPr>
            <a:xfrm>
              <a:off x="0" y="-17218"/>
              <a:ext cx="6351913" cy="462192"/>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GB" sz="2100">
                  <a:solidFill>
                    <a:srgbClr val="000000"/>
                  </a:solidFill>
                  <a:latin typeface="Tahoma"/>
                  <a:ea typeface="Tahoma"/>
                  <a:cs typeface="Tahoma"/>
                  <a:sym typeface="Tahoma"/>
                </a:rPr>
                <a:t>IQM National Inclusion Conference, 27   </a:t>
              </a:r>
              <a:endParaRPr/>
            </a:p>
          </p:txBody>
        </p:sp>
        <p:sp>
          <p:nvSpPr>
            <p:cNvPr id="107" name="Google Shape;107;p1"/>
            <p:cNvSpPr txBox="1"/>
            <p:nvPr/>
          </p:nvSpPr>
          <p:spPr>
            <a:xfrm>
              <a:off x="6351913" y="-17218"/>
              <a:ext cx="3211333" cy="603244"/>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GB" sz="2100" dirty="0">
                  <a:solidFill>
                    <a:srgbClr val="000000"/>
                  </a:solidFill>
                  <a:latin typeface="Tahoma"/>
                  <a:ea typeface="Tahoma"/>
                  <a:cs typeface="Tahoma"/>
                  <a:sym typeface="Tahoma"/>
                </a:rPr>
                <a:t>November 2023</a:t>
              </a:r>
              <a:endParaRPr dirty="0"/>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5"/>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3052" t="-3075" r="-3075" b="-305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59" name="Google Shape;159;p5"/>
          <p:cNvGrpSpPr/>
          <p:nvPr/>
        </p:nvGrpSpPr>
        <p:grpSpPr>
          <a:xfrm>
            <a:off x="11572013" y="9172741"/>
            <a:ext cx="6857916" cy="3266922"/>
            <a:chOff x="0" y="-47625"/>
            <a:chExt cx="1806200" cy="860425"/>
          </a:xfrm>
        </p:grpSpPr>
        <p:sp>
          <p:nvSpPr>
            <p:cNvPr id="160" name="Google Shape;160;p5"/>
            <p:cNvSpPr/>
            <p:nvPr/>
          </p:nvSpPr>
          <p:spPr>
            <a:xfrm>
              <a:off x="0" y="0"/>
              <a:ext cx="1806200" cy="189204"/>
            </a:xfrm>
            <a:custGeom>
              <a:avLst/>
              <a:gdLst/>
              <a:ahLst/>
              <a:cxnLst/>
              <a:rect l="l" t="t" r="r" b="b"/>
              <a:pathLst>
                <a:path w="1806200" h="189204" extrusionOk="0">
                  <a:moveTo>
                    <a:pt x="0" y="0"/>
                  </a:moveTo>
                  <a:lnTo>
                    <a:pt x="1806200" y="0"/>
                  </a:lnTo>
                  <a:lnTo>
                    <a:pt x="1806200" y="189204"/>
                  </a:lnTo>
                  <a:lnTo>
                    <a:pt x="0" y="189204"/>
                  </a:lnTo>
                  <a:close/>
                </a:path>
              </a:pathLst>
            </a:custGeom>
            <a:solidFill>
              <a:srgbClr val="1B704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1" name="Google Shape;161;p5"/>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94388"/>
                </a:lnSpc>
                <a:spcBef>
                  <a:spcPts val="0"/>
                </a:spcBef>
                <a:spcAft>
                  <a:spcPts val="0"/>
                </a:spcAft>
                <a:buNone/>
              </a:pPr>
              <a:endParaRPr sz="1800">
                <a:solidFill>
                  <a:schemeClr val="dk1"/>
                </a:solidFill>
                <a:latin typeface="Calibri"/>
                <a:ea typeface="Calibri"/>
                <a:cs typeface="Calibri"/>
                <a:sym typeface="Calibri"/>
              </a:endParaRPr>
            </a:p>
          </p:txBody>
        </p:sp>
      </p:grpSp>
      <p:sp>
        <p:nvSpPr>
          <p:cNvPr id="162" name="Google Shape;162;p5"/>
          <p:cNvSpPr txBox="1"/>
          <p:nvPr/>
        </p:nvSpPr>
        <p:spPr>
          <a:xfrm>
            <a:off x="11572013" y="9397924"/>
            <a:ext cx="6715987" cy="537696"/>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GB" sz="3200">
                <a:solidFill>
                  <a:srgbClr val="FCFEFF"/>
                </a:solidFill>
                <a:latin typeface="Tahoma"/>
                <a:ea typeface="Tahoma"/>
                <a:cs typeface="Tahoma"/>
                <a:sym typeface="Tahoma"/>
              </a:rPr>
              <a:t>IQM National Inclusion Conference</a:t>
            </a:r>
            <a:endParaRPr/>
          </a:p>
        </p:txBody>
      </p:sp>
      <p:sp>
        <p:nvSpPr>
          <p:cNvPr id="163" name="Google Shape;163;p5"/>
          <p:cNvSpPr txBox="1"/>
          <p:nvPr/>
        </p:nvSpPr>
        <p:spPr>
          <a:xfrm>
            <a:off x="0" y="382959"/>
            <a:ext cx="18288000" cy="1126847"/>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GB" sz="6999" b="1">
                <a:solidFill>
                  <a:srgbClr val="000000"/>
                </a:solidFill>
                <a:latin typeface="Tahoma"/>
                <a:ea typeface="Tahoma"/>
                <a:cs typeface="Tahoma"/>
                <a:sym typeface="Tahoma"/>
              </a:rPr>
              <a:t>Forest School</a:t>
            </a:r>
            <a:endParaRPr sz="6999" b="1">
              <a:solidFill>
                <a:srgbClr val="000000"/>
              </a:solidFill>
              <a:latin typeface="Tahoma"/>
              <a:ea typeface="Tahoma"/>
              <a:cs typeface="Tahoma"/>
              <a:sym typeface="Tahoma"/>
            </a:endParaRPr>
          </a:p>
        </p:txBody>
      </p:sp>
      <p:sp>
        <p:nvSpPr>
          <p:cNvPr id="164" name="Google Shape;164;p5"/>
          <p:cNvSpPr txBox="1"/>
          <p:nvPr/>
        </p:nvSpPr>
        <p:spPr>
          <a:xfrm>
            <a:off x="9753600" y="1892765"/>
            <a:ext cx="7772400" cy="706492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3200"/>
              <a:buFont typeface="Arial"/>
              <a:buNone/>
            </a:pPr>
            <a:r>
              <a:rPr lang="en-GB" sz="3200" b="1">
                <a:solidFill>
                  <a:schemeClr val="dk1"/>
                </a:solidFill>
                <a:latin typeface="Calibri"/>
                <a:ea typeface="Calibri"/>
                <a:cs typeface="Calibri"/>
                <a:sym typeface="Calibri"/>
              </a:rPr>
              <a:t>Why Forest School?</a:t>
            </a:r>
            <a:endParaRPr/>
          </a:p>
          <a:p>
            <a:pPr marL="0" marR="0" lvl="0" indent="0" algn="l" rtl="0">
              <a:spcBef>
                <a:spcPts val="640"/>
              </a:spcBef>
              <a:spcAft>
                <a:spcPts val="0"/>
              </a:spcAft>
              <a:buClr>
                <a:schemeClr val="dk1"/>
              </a:buClr>
              <a:buSzPts val="3200"/>
              <a:buFont typeface="Arial"/>
              <a:buNone/>
            </a:pPr>
            <a:endParaRPr sz="3200" b="1">
              <a:solidFill>
                <a:schemeClr val="dk1"/>
              </a:solidFill>
              <a:latin typeface="Calibri"/>
              <a:ea typeface="Calibri"/>
              <a:cs typeface="Calibri"/>
              <a:sym typeface="Calibri"/>
            </a:endParaRPr>
          </a:p>
          <a:p>
            <a:pPr marL="0" marR="0" lvl="0" indent="0" algn="ctr" rtl="0">
              <a:spcBef>
                <a:spcPts val="640"/>
              </a:spcBef>
              <a:spcAft>
                <a:spcPts val="0"/>
              </a:spcAft>
              <a:buClr>
                <a:schemeClr val="dk1"/>
              </a:buClr>
              <a:buSzPts val="3200"/>
              <a:buFont typeface="Arial"/>
              <a:buNone/>
            </a:pPr>
            <a:r>
              <a:rPr lang="en-GB" sz="3200" i="1">
                <a:solidFill>
                  <a:schemeClr val="dk1"/>
                </a:solidFill>
                <a:latin typeface="Calibri"/>
                <a:ea typeface="Calibri"/>
                <a:cs typeface="Calibri"/>
                <a:sym typeface="Calibri"/>
              </a:rPr>
              <a:t>Forest School aims to promote the holistic development of all involved, fostering resilient, confident, independent and creative learners.</a:t>
            </a:r>
            <a:endParaRPr/>
          </a:p>
          <a:p>
            <a:pPr marL="0" marR="0" lvl="0" indent="0" algn="ctr" rtl="0">
              <a:spcBef>
                <a:spcPts val="640"/>
              </a:spcBef>
              <a:spcAft>
                <a:spcPts val="0"/>
              </a:spcAft>
              <a:buClr>
                <a:schemeClr val="dk1"/>
              </a:buClr>
              <a:buSzPts val="3200"/>
              <a:buFont typeface="Arial"/>
              <a:buNone/>
            </a:pPr>
            <a:r>
              <a:rPr lang="en-GB" sz="3200" i="1">
                <a:solidFill>
                  <a:schemeClr val="dk1"/>
                </a:solidFill>
                <a:latin typeface="Calibri"/>
                <a:ea typeface="Calibri"/>
                <a:cs typeface="Calibri"/>
                <a:sym typeface="Calibri"/>
              </a:rPr>
              <a:t>Forest School offers learners the opportunity to take supported risks appropriate to the environment and to themselves.</a:t>
            </a:r>
            <a:endParaRPr/>
          </a:p>
          <a:p>
            <a:pPr marL="0" marR="0" lvl="0" indent="0" algn="l" rtl="0">
              <a:spcBef>
                <a:spcPts val="640"/>
              </a:spcBef>
              <a:spcAft>
                <a:spcPts val="0"/>
              </a:spcAft>
              <a:buClr>
                <a:schemeClr val="dk1"/>
              </a:buClr>
              <a:buSzPts val="3200"/>
              <a:buFont typeface="Arial"/>
              <a:buNone/>
            </a:pPr>
            <a:endParaRPr sz="3200">
              <a:solidFill>
                <a:schemeClr val="dk1"/>
              </a:solidFill>
              <a:latin typeface="Calibri"/>
              <a:ea typeface="Calibri"/>
              <a:cs typeface="Calibri"/>
              <a:sym typeface="Calibri"/>
            </a:endParaRPr>
          </a:p>
          <a:p>
            <a:pPr marL="0" marR="0" lvl="0" indent="0" algn="ctr" rtl="0">
              <a:spcBef>
                <a:spcPts val="640"/>
              </a:spcBef>
              <a:spcAft>
                <a:spcPts val="0"/>
              </a:spcAft>
              <a:buClr>
                <a:schemeClr val="dk1"/>
              </a:buClr>
              <a:buSzPts val="3200"/>
              <a:buFont typeface="Arial"/>
              <a:buNone/>
            </a:pPr>
            <a:r>
              <a:rPr lang="en-GB" sz="3200">
                <a:solidFill>
                  <a:schemeClr val="dk1"/>
                </a:solidFill>
                <a:latin typeface="Calibri"/>
                <a:ea typeface="Calibri"/>
                <a:cs typeface="Calibri"/>
                <a:sym typeface="Calibri"/>
              </a:rPr>
              <a:t>Forest School Association (FSA)</a:t>
            </a:r>
            <a:endParaRPr sz="3200">
              <a:solidFill>
                <a:schemeClr val="dk1"/>
              </a:solidFill>
              <a:latin typeface="Calibri"/>
              <a:ea typeface="Calibri"/>
              <a:cs typeface="Calibri"/>
              <a:sym typeface="Calibri"/>
            </a:endParaRPr>
          </a:p>
        </p:txBody>
      </p:sp>
      <p:pic>
        <p:nvPicPr>
          <p:cNvPr id="165" name="Google Shape;165;p5" descr="Image"/>
          <p:cNvPicPr preferRelativeResize="0"/>
          <p:nvPr/>
        </p:nvPicPr>
        <p:blipFill rotWithShape="1">
          <a:blip r:embed="rId4">
            <a:alphaModFix/>
          </a:blip>
          <a:srcRect/>
          <a:stretch/>
        </p:blipFill>
        <p:spPr>
          <a:xfrm>
            <a:off x="533400" y="1700259"/>
            <a:ext cx="5597525" cy="4198144"/>
          </a:xfrm>
          <a:prstGeom prst="rect">
            <a:avLst/>
          </a:prstGeom>
          <a:noFill/>
          <a:ln>
            <a:noFill/>
          </a:ln>
        </p:spPr>
      </p:pic>
      <p:pic>
        <p:nvPicPr>
          <p:cNvPr id="166" name="Google Shape;166;p5" descr="Image"/>
          <p:cNvPicPr preferRelativeResize="0"/>
          <p:nvPr/>
        </p:nvPicPr>
        <p:blipFill rotWithShape="1">
          <a:blip r:embed="rId5">
            <a:alphaModFix/>
          </a:blip>
          <a:srcRect/>
          <a:stretch/>
        </p:blipFill>
        <p:spPr>
          <a:xfrm>
            <a:off x="2854325" y="5561842"/>
            <a:ext cx="6553200" cy="383788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
          <p:cNvSpPr/>
          <p:nvPr/>
        </p:nvSpPr>
        <p:spPr>
          <a:xfrm>
            <a:off x="0" y="36627"/>
            <a:ext cx="18288000" cy="10250373"/>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5">
              <a:alphaModFix/>
            </a:blip>
            <a:stretch>
              <a:fillRect l="-3052" t="-3075" r="-3075" b="-305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grpSp>
        <p:nvGrpSpPr>
          <p:cNvPr id="113" name="Google Shape;113;p2"/>
          <p:cNvGrpSpPr/>
          <p:nvPr/>
        </p:nvGrpSpPr>
        <p:grpSpPr>
          <a:xfrm>
            <a:off x="11572013" y="9172741"/>
            <a:ext cx="6857916" cy="3266922"/>
            <a:chOff x="0" y="-47625"/>
            <a:chExt cx="1806200" cy="860425"/>
          </a:xfrm>
        </p:grpSpPr>
        <p:sp>
          <p:nvSpPr>
            <p:cNvPr id="114" name="Google Shape;114;p2"/>
            <p:cNvSpPr/>
            <p:nvPr/>
          </p:nvSpPr>
          <p:spPr>
            <a:xfrm>
              <a:off x="0" y="0"/>
              <a:ext cx="1806200" cy="189204"/>
            </a:xfrm>
            <a:custGeom>
              <a:avLst/>
              <a:gdLst/>
              <a:ahLst/>
              <a:cxnLst/>
              <a:rect l="l" t="t" r="r" b="b"/>
              <a:pathLst>
                <a:path w="1806200" h="189204" extrusionOk="0">
                  <a:moveTo>
                    <a:pt x="0" y="0"/>
                  </a:moveTo>
                  <a:lnTo>
                    <a:pt x="1806200" y="0"/>
                  </a:lnTo>
                  <a:lnTo>
                    <a:pt x="1806200" y="189204"/>
                  </a:lnTo>
                  <a:lnTo>
                    <a:pt x="0" y="189204"/>
                  </a:lnTo>
                  <a:close/>
                </a:path>
              </a:pathLst>
            </a:custGeom>
            <a:solidFill>
              <a:srgbClr val="1B704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5" name="Google Shape;115;p2"/>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94388"/>
                </a:lnSpc>
                <a:spcBef>
                  <a:spcPts val="0"/>
                </a:spcBef>
                <a:spcAft>
                  <a:spcPts val="0"/>
                </a:spcAft>
                <a:buNone/>
              </a:pPr>
              <a:endParaRPr sz="1800">
                <a:solidFill>
                  <a:schemeClr val="dk1"/>
                </a:solidFill>
                <a:latin typeface="Calibri"/>
                <a:ea typeface="Calibri"/>
                <a:cs typeface="Calibri"/>
                <a:sym typeface="Calibri"/>
              </a:endParaRPr>
            </a:p>
          </p:txBody>
        </p:sp>
      </p:grpSp>
      <p:sp>
        <p:nvSpPr>
          <p:cNvPr id="116" name="Google Shape;116;p2"/>
          <p:cNvSpPr txBox="1"/>
          <p:nvPr/>
        </p:nvSpPr>
        <p:spPr>
          <a:xfrm>
            <a:off x="11572013" y="9397924"/>
            <a:ext cx="6715987" cy="537696"/>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GB" sz="3200">
                <a:solidFill>
                  <a:srgbClr val="FCFEFF"/>
                </a:solidFill>
                <a:latin typeface="Tahoma"/>
                <a:ea typeface="Tahoma"/>
                <a:cs typeface="Tahoma"/>
                <a:sym typeface="Tahoma"/>
              </a:rPr>
              <a:t>IQM National Inclusion Conference</a:t>
            </a:r>
            <a:endParaRPr/>
          </a:p>
        </p:txBody>
      </p:sp>
      <p:sp>
        <p:nvSpPr>
          <p:cNvPr id="117" name="Google Shape;117;p2"/>
          <p:cNvSpPr txBox="1"/>
          <p:nvPr/>
        </p:nvSpPr>
        <p:spPr>
          <a:xfrm>
            <a:off x="0" y="382959"/>
            <a:ext cx="18288000" cy="1126847"/>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GB" sz="6999" b="1">
                <a:solidFill>
                  <a:srgbClr val="000000"/>
                </a:solidFill>
                <a:latin typeface="Tahoma"/>
                <a:ea typeface="Tahoma"/>
                <a:cs typeface="Tahoma"/>
                <a:sym typeface="Tahoma"/>
              </a:rPr>
              <a:t>Reflection</a:t>
            </a:r>
            <a:endParaRPr sz="6999" b="1">
              <a:solidFill>
                <a:srgbClr val="000000"/>
              </a:solidFill>
              <a:latin typeface="Tahoma"/>
              <a:ea typeface="Tahoma"/>
              <a:cs typeface="Tahoma"/>
              <a:sym typeface="Tahoma"/>
            </a:endParaRPr>
          </a:p>
        </p:txBody>
      </p:sp>
      <p:sp>
        <p:nvSpPr>
          <p:cNvPr id="118" name="Google Shape;118;p2"/>
          <p:cNvSpPr txBox="1">
            <a:spLocks noGrp="1"/>
          </p:cNvSpPr>
          <p:nvPr>
            <p:ph type="body" idx="1"/>
          </p:nvPr>
        </p:nvSpPr>
        <p:spPr>
          <a:xfrm>
            <a:off x="762000" y="1892765"/>
            <a:ext cx="16764000" cy="670490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3200"/>
              <a:buChar char="•"/>
            </a:pPr>
            <a:endParaRPr b="1" i="1" dirty="0"/>
          </a:p>
        </p:txBody>
      </p:sp>
      <p:pic>
        <p:nvPicPr>
          <p:cNvPr id="2052" name="Picture 4" descr="Climate change may make autumn leaves fall early and store less carbon |  New Scientist">
            <a:extLst>
              <a:ext uri="{FF2B5EF4-FFF2-40B4-BE49-F238E27FC236}">
                <a16:creationId xmlns:a16="http://schemas.microsoft.com/office/drawing/2014/main" id="{7F8761EA-E950-499E-9896-AB51CD2794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12321"/>
            <a:ext cx="18287999" cy="10238052"/>
          </a:xfrm>
          <a:prstGeom prst="rect">
            <a:avLst/>
          </a:prstGeom>
          <a:noFill/>
          <a:extLst>
            <a:ext uri="{909E8E84-426E-40DD-AFC4-6F175D3DCCD1}">
              <a14:hiddenFill xmlns:a14="http://schemas.microsoft.com/office/drawing/2010/main">
                <a:solidFill>
                  <a:srgbClr val="FFFFFF"/>
                </a:solidFill>
              </a14:hiddenFill>
            </a:ext>
          </a:extLst>
        </p:spPr>
      </p:pic>
      <p:pic>
        <p:nvPicPr>
          <p:cNvPr id="2" name="New Recording 9">
            <a:hlinkClick r:id="" action="ppaction://media"/>
            <a:extLst>
              <a:ext uri="{FF2B5EF4-FFF2-40B4-BE49-F238E27FC236}">
                <a16:creationId xmlns:a16="http://schemas.microsoft.com/office/drawing/2014/main" id="{3E9DBC71-F591-45F8-BCCA-9A17F3316D4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57200" y="9301172"/>
            <a:ext cx="609600" cy="609600"/>
          </a:xfrm>
          <a:prstGeom prst="rect">
            <a:avLst/>
          </a:prstGeom>
        </p:spPr>
      </p:pic>
    </p:spTree>
    <p:extLst>
      <p:ext uri="{BB962C8B-B14F-4D97-AF65-F5344CB8AC3E}">
        <p14:creationId xmlns:p14="http://schemas.microsoft.com/office/powerpoint/2010/main" val="354662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5"/>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3052" t="-3075" r="-3075" b="-305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59" name="Google Shape;159;p5"/>
          <p:cNvGrpSpPr/>
          <p:nvPr/>
        </p:nvGrpSpPr>
        <p:grpSpPr>
          <a:xfrm>
            <a:off x="11572013" y="9172741"/>
            <a:ext cx="6857916" cy="3266922"/>
            <a:chOff x="0" y="-47625"/>
            <a:chExt cx="1806200" cy="860425"/>
          </a:xfrm>
        </p:grpSpPr>
        <p:sp>
          <p:nvSpPr>
            <p:cNvPr id="160" name="Google Shape;160;p5"/>
            <p:cNvSpPr/>
            <p:nvPr/>
          </p:nvSpPr>
          <p:spPr>
            <a:xfrm>
              <a:off x="0" y="0"/>
              <a:ext cx="1806200" cy="189204"/>
            </a:xfrm>
            <a:custGeom>
              <a:avLst/>
              <a:gdLst/>
              <a:ahLst/>
              <a:cxnLst/>
              <a:rect l="l" t="t" r="r" b="b"/>
              <a:pathLst>
                <a:path w="1806200" h="189204" extrusionOk="0">
                  <a:moveTo>
                    <a:pt x="0" y="0"/>
                  </a:moveTo>
                  <a:lnTo>
                    <a:pt x="1806200" y="0"/>
                  </a:lnTo>
                  <a:lnTo>
                    <a:pt x="1806200" y="189204"/>
                  </a:lnTo>
                  <a:lnTo>
                    <a:pt x="0" y="189204"/>
                  </a:lnTo>
                  <a:close/>
                </a:path>
              </a:pathLst>
            </a:custGeom>
            <a:solidFill>
              <a:srgbClr val="1B704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1" name="Google Shape;161;p5"/>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94388"/>
                </a:lnSpc>
                <a:spcBef>
                  <a:spcPts val="0"/>
                </a:spcBef>
                <a:spcAft>
                  <a:spcPts val="0"/>
                </a:spcAft>
                <a:buNone/>
              </a:pPr>
              <a:endParaRPr sz="1800">
                <a:solidFill>
                  <a:schemeClr val="dk1"/>
                </a:solidFill>
                <a:latin typeface="Calibri"/>
                <a:ea typeface="Calibri"/>
                <a:cs typeface="Calibri"/>
                <a:sym typeface="Calibri"/>
              </a:endParaRPr>
            </a:p>
          </p:txBody>
        </p:sp>
      </p:grpSp>
      <p:sp>
        <p:nvSpPr>
          <p:cNvPr id="162" name="Google Shape;162;p5"/>
          <p:cNvSpPr txBox="1"/>
          <p:nvPr/>
        </p:nvSpPr>
        <p:spPr>
          <a:xfrm>
            <a:off x="11572013" y="9397924"/>
            <a:ext cx="6715987" cy="537696"/>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GB" sz="3200">
                <a:solidFill>
                  <a:srgbClr val="FCFEFF"/>
                </a:solidFill>
                <a:latin typeface="Tahoma"/>
                <a:ea typeface="Tahoma"/>
                <a:cs typeface="Tahoma"/>
                <a:sym typeface="Tahoma"/>
              </a:rPr>
              <a:t>IQM National Inclusion Conference</a:t>
            </a:r>
            <a:endParaRPr/>
          </a:p>
        </p:txBody>
      </p:sp>
      <p:sp>
        <p:nvSpPr>
          <p:cNvPr id="163" name="Google Shape;163;p5"/>
          <p:cNvSpPr txBox="1"/>
          <p:nvPr/>
        </p:nvSpPr>
        <p:spPr>
          <a:xfrm>
            <a:off x="0" y="382959"/>
            <a:ext cx="18288000" cy="1126847"/>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GB" sz="6999" b="1">
                <a:solidFill>
                  <a:srgbClr val="000000"/>
                </a:solidFill>
                <a:latin typeface="Tahoma"/>
                <a:ea typeface="Tahoma"/>
                <a:cs typeface="Tahoma"/>
                <a:sym typeface="Tahoma"/>
              </a:rPr>
              <a:t>Forest School</a:t>
            </a:r>
            <a:endParaRPr sz="6999" b="1">
              <a:solidFill>
                <a:srgbClr val="000000"/>
              </a:solidFill>
              <a:latin typeface="Tahoma"/>
              <a:ea typeface="Tahoma"/>
              <a:cs typeface="Tahoma"/>
              <a:sym typeface="Tahoma"/>
            </a:endParaRPr>
          </a:p>
        </p:txBody>
      </p:sp>
      <p:sp>
        <p:nvSpPr>
          <p:cNvPr id="164" name="Google Shape;164;p5"/>
          <p:cNvSpPr txBox="1"/>
          <p:nvPr/>
        </p:nvSpPr>
        <p:spPr>
          <a:xfrm>
            <a:off x="927652" y="2107815"/>
            <a:ext cx="7772400" cy="706492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3200"/>
              <a:buFont typeface="Arial"/>
              <a:buNone/>
            </a:pPr>
            <a:r>
              <a:rPr lang="en-GB" sz="3200" b="1" dirty="0">
                <a:solidFill>
                  <a:schemeClr val="dk1"/>
                </a:solidFill>
                <a:latin typeface="Calibri"/>
                <a:ea typeface="Calibri"/>
                <a:cs typeface="Calibri"/>
                <a:sym typeface="Calibri"/>
              </a:rPr>
              <a:t>‘Forest School’ at our school</a:t>
            </a:r>
          </a:p>
          <a:p>
            <a:pPr marL="0" marR="0" lvl="0" indent="0" algn="ctr" rtl="0">
              <a:spcBef>
                <a:spcPts val="0"/>
              </a:spcBef>
              <a:spcAft>
                <a:spcPts val="0"/>
              </a:spcAft>
              <a:buClr>
                <a:schemeClr val="dk1"/>
              </a:buClr>
              <a:buSzPts val="3200"/>
              <a:buFont typeface="Arial"/>
              <a:buNone/>
            </a:pPr>
            <a:endParaRPr lang="en-GB" sz="3200" b="1" dirty="0">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3200"/>
              <a:buFont typeface="Arial"/>
              <a:buNone/>
            </a:pPr>
            <a:r>
              <a:rPr lang="en-GB" sz="3200" b="1" dirty="0">
                <a:solidFill>
                  <a:schemeClr val="dk1"/>
                </a:solidFill>
                <a:latin typeface="Calibri"/>
                <a:ea typeface="Calibri"/>
                <a:cs typeface="Calibri"/>
                <a:sym typeface="Calibri"/>
              </a:rPr>
              <a:t>A provision for all children </a:t>
            </a:r>
          </a:p>
          <a:p>
            <a:pPr marL="0" marR="0" lvl="0" indent="0" algn="ctr" rtl="0">
              <a:spcBef>
                <a:spcPts val="0"/>
              </a:spcBef>
              <a:spcAft>
                <a:spcPts val="0"/>
              </a:spcAft>
              <a:buClr>
                <a:schemeClr val="dk1"/>
              </a:buClr>
              <a:buSzPts val="3200"/>
              <a:buFont typeface="Arial"/>
              <a:buNone/>
            </a:pPr>
            <a:r>
              <a:rPr lang="en-GB" sz="3200" b="1" dirty="0">
                <a:solidFill>
                  <a:schemeClr val="dk1"/>
                </a:solidFill>
                <a:latin typeface="Calibri"/>
                <a:ea typeface="Calibri"/>
                <a:cs typeface="Calibri"/>
                <a:sym typeface="Calibri"/>
              </a:rPr>
              <a:t>Reception – Year 6</a:t>
            </a:r>
          </a:p>
          <a:p>
            <a:pPr marL="0" marR="0" lvl="0" indent="0" algn="ctr" rtl="0">
              <a:spcBef>
                <a:spcPts val="0"/>
              </a:spcBef>
              <a:spcAft>
                <a:spcPts val="0"/>
              </a:spcAft>
              <a:buClr>
                <a:schemeClr val="dk1"/>
              </a:buClr>
              <a:buSzPts val="3200"/>
              <a:buFont typeface="Arial"/>
              <a:buNone/>
            </a:pPr>
            <a:endParaRPr lang="en-GB" sz="3200" b="1" dirty="0">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3200"/>
              <a:buFont typeface="Arial"/>
              <a:buNone/>
            </a:pPr>
            <a:r>
              <a:rPr lang="en-GB" sz="3200" b="1" dirty="0">
                <a:solidFill>
                  <a:schemeClr val="dk1"/>
                </a:solidFill>
                <a:latin typeface="Calibri"/>
                <a:ea typeface="Calibri"/>
                <a:cs typeface="Calibri"/>
                <a:sym typeface="Calibri"/>
              </a:rPr>
              <a:t>Wellbeing &amp; Mental Health Universal Offer</a:t>
            </a:r>
          </a:p>
          <a:p>
            <a:pPr marL="0" marR="0" lvl="0" indent="0" algn="ctr" rtl="0">
              <a:spcBef>
                <a:spcPts val="0"/>
              </a:spcBef>
              <a:spcAft>
                <a:spcPts val="0"/>
              </a:spcAft>
              <a:buClr>
                <a:schemeClr val="dk1"/>
              </a:buClr>
              <a:buSzPts val="3200"/>
              <a:buFont typeface="Arial"/>
              <a:buNone/>
            </a:pPr>
            <a:endParaRPr lang="en-GB" sz="3200" b="1" dirty="0">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3200"/>
              <a:buFont typeface="Arial"/>
              <a:buNone/>
            </a:pPr>
            <a:r>
              <a:rPr lang="en-GB" sz="3200" b="1" dirty="0">
                <a:solidFill>
                  <a:schemeClr val="dk1"/>
                </a:solidFill>
                <a:latin typeface="Calibri"/>
                <a:ea typeface="Calibri"/>
                <a:cs typeface="Calibri"/>
                <a:sym typeface="Calibri"/>
              </a:rPr>
              <a:t>Part of our PPA cover</a:t>
            </a:r>
          </a:p>
          <a:p>
            <a:pPr marL="0" marR="0" lvl="0" indent="0" algn="ctr" rtl="0">
              <a:spcBef>
                <a:spcPts val="0"/>
              </a:spcBef>
              <a:spcAft>
                <a:spcPts val="0"/>
              </a:spcAft>
              <a:buClr>
                <a:schemeClr val="dk1"/>
              </a:buClr>
              <a:buSzPts val="3200"/>
              <a:buFont typeface="Arial"/>
              <a:buNone/>
            </a:pPr>
            <a:endParaRPr lang="en-GB" sz="3200" b="1" dirty="0">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3200"/>
              <a:buFont typeface="Arial"/>
              <a:buNone/>
            </a:pPr>
            <a:r>
              <a:rPr lang="en-GB" sz="3200" b="1" dirty="0">
                <a:solidFill>
                  <a:schemeClr val="dk1"/>
                </a:solidFill>
                <a:latin typeface="Calibri"/>
                <a:ea typeface="Calibri"/>
                <a:cs typeface="Calibri"/>
                <a:sym typeface="Calibri"/>
              </a:rPr>
              <a:t>Children access every other week in small groups of 15</a:t>
            </a:r>
            <a:endParaRPr dirty="0"/>
          </a:p>
          <a:p>
            <a:pPr marL="0" marR="0" lvl="0" indent="0" algn="l" rtl="0">
              <a:spcBef>
                <a:spcPts val="640"/>
              </a:spcBef>
              <a:spcAft>
                <a:spcPts val="0"/>
              </a:spcAft>
              <a:buClr>
                <a:schemeClr val="dk1"/>
              </a:buClr>
              <a:buSzPts val="3200"/>
              <a:buFont typeface="Arial"/>
              <a:buNone/>
            </a:pPr>
            <a:endParaRPr sz="3200" b="1" dirty="0">
              <a:solidFill>
                <a:schemeClr val="dk1"/>
              </a:solidFill>
              <a:latin typeface="Calibri"/>
              <a:ea typeface="Calibri"/>
              <a:cs typeface="Calibri"/>
              <a:sym typeface="Calibri"/>
            </a:endParaRPr>
          </a:p>
        </p:txBody>
      </p:sp>
      <p:pic>
        <p:nvPicPr>
          <p:cNvPr id="13" name="Picture 2" descr="Image">
            <a:extLst>
              <a:ext uri="{FF2B5EF4-FFF2-40B4-BE49-F238E27FC236}">
                <a16:creationId xmlns:a16="http://schemas.microsoft.com/office/drawing/2014/main" id="{8544901B-8CC8-41EF-99D6-BEE487C3F58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987" r="-1" b="-1"/>
          <a:stretch/>
        </p:blipFill>
        <p:spPr bwMode="auto">
          <a:xfrm>
            <a:off x="10022806" y="2157189"/>
            <a:ext cx="7799089" cy="6800502"/>
          </a:xfrm>
          <a:prstGeom prst="rect">
            <a:avLst/>
          </a:prstGeom>
          <a:noFill/>
          <a:ln w="1270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925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6"/>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3052" t="-3075" r="-3075" b="-305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72" name="Google Shape;172;p6"/>
          <p:cNvGrpSpPr/>
          <p:nvPr/>
        </p:nvGrpSpPr>
        <p:grpSpPr>
          <a:xfrm>
            <a:off x="11572013" y="9172741"/>
            <a:ext cx="6857916" cy="3266922"/>
            <a:chOff x="0" y="-47625"/>
            <a:chExt cx="1806200" cy="860425"/>
          </a:xfrm>
        </p:grpSpPr>
        <p:sp>
          <p:nvSpPr>
            <p:cNvPr id="173" name="Google Shape;173;p6"/>
            <p:cNvSpPr/>
            <p:nvPr/>
          </p:nvSpPr>
          <p:spPr>
            <a:xfrm>
              <a:off x="0" y="0"/>
              <a:ext cx="1806200" cy="189204"/>
            </a:xfrm>
            <a:custGeom>
              <a:avLst/>
              <a:gdLst/>
              <a:ahLst/>
              <a:cxnLst/>
              <a:rect l="l" t="t" r="r" b="b"/>
              <a:pathLst>
                <a:path w="1806200" h="189204" extrusionOk="0">
                  <a:moveTo>
                    <a:pt x="0" y="0"/>
                  </a:moveTo>
                  <a:lnTo>
                    <a:pt x="1806200" y="0"/>
                  </a:lnTo>
                  <a:lnTo>
                    <a:pt x="1806200" y="189204"/>
                  </a:lnTo>
                  <a:lnTo>
                    <a:pt x="0" y="189204"/>
                  </a:lnTo>
                  <a:close/>
                </a:path>
              </a:pathLst>
            </a:custGeom>
            <a:solidFill>
              <a:srgbClr val="1B704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4" name="Google Shape;174;p6"/>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94388"/>
                </a:lnSpc>
                <a:spcBef>
                  <a:spcPts val="0"/>
                </a:spcBef>
                <a:spcAft>
                  <a:spcPts val="0"/>
                </a:spcAft>
                <a:buNone/>
              </a:pPr>
              <a:endParaRPr sz="1800">
                <a:solidFill>
                  <a:schemeClr val="dk1"/>
                </a:solidFill>
                <a:latin typeface="Calibri"/>
                <a:ea typeface="Calibri"/>
                <a:cs typeface="Calibri"/>
                <a:sym typeface="Calibri"/>
              </a:endParaRPr>
            </a:p>
          </p:txBody>
        </p:sp>
      </p:grpSp>
      <p:sp>
        <p:nvSpPr>
          <p:cNvPr id="175" name="Google Shape;175;p6"/>
          <p:cNvSpPr txBox="1"/>
          <p:nvPr/>
        </p:nvSpPr>
        <p:spPr>
          <a:xfrm>
            <a:off x="11572013" y="9397924"/>
            <a:ext cx="6715987" cy="537696"/>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GB" sz="3200">
                <a:solidFill>
                  <a:srgbClr val="FCFEFF"/>
                </a:solidFill>
                <a:latin typeface="Tahoma"/>
                <a:ea typeface="Tahoma"/>
                <a:cs typeface="Tahoma"/>
                <a:sym typeface="Tahoma"/>
              </a:rPr>
              <a:t>IQM National Inclusion Conference</a:t>
            </a:r>
            <a:endParaRPr/>
          </a:p>
        </p:txBody>
      </p:sp>
      <p:graphicFrame>
        <p:nvGraphicFramePr>
          <p:cNvPr id="176" name="Google Shape;176;p6"/>
          <p:cNvGraphicFramePr/>
          <p:nvPr/>
        </p:nvGraphicFramePr>
        <p:xfrm>
          <a:off x="800100" y="618950"/>
          <a:ext cx="16687800" cy="8417429"/>
        </p:xfrm>
        <a:graphic>
          <a:graphicData uri="http://schemas.openxmlformats.org/drawingml/2006/table">
            <a:tbl>
              <a:tblPr>
                <a:noFill/>
                <a:tableStyleId>{B3BF2C9B-72D4-4BE7-8514-D057F4B363E0}</a:tableStyleId>
              </a:tblPr>
              <a:tblGrid>
                <a:gridCol w="1340025">
                  <a:extLst>
                    <a:ext uri="{9D8B030D-6E8A-4147-A177-3AD203B41FA5}">
                      <a16:colId xmlns:a16="http://schemas.microsoft.com/office/drawing/2014/main" val="20000"/>
                    </a:ext>
                  </a:extLst>
                </a:gridCol>
                <a:gridCol w="5115925">
                  <a:extLst>
                    <a:ext uri="{9D8B030D-6E8A-4147-A177-3AD203B41FA5}">
                      <a16:colId xmlns:a16="http://schemas.microsoft.com/office/drawing/2014/main" val="20001"/>
                    </a:ext>
                  </a:extLst>
                </a:gridCol>
                <a:gridCol w="5115925">
                  <a:extLst>
                    <a:ext uri="{9D8B030D-6E8A-4147-A177-3AD203B41FA5}">
                      <a16:colId xmlns:a16="http://schemas.microsoft.com/office/drawing/2014/main" val="20002"/>
                    </a:ext>
                  </a:extLst>
                </a:gridCol>
                <a:gridCol w="5115925">
                  <a:extLst>
                    <a:ext uri="{9D8B030D-6E8A-4147-A177-3AD203B41FA5}">
                      <a16:colId xmlns:a16="http://schemas.microsoft.com/office/drawing/2014/main" val="20003"/>
                    </a:ext>
                  </a:extLst>
                </a:gridCol>
              </a:tblGrid>
              <a:tr h="364000">
                <a:tc>
                  <a:txBody>
                    <a:bodyPr/>
                    <a:lstStyle/>
                    <a:p>
                      <a:pPr marL="0" marR="0" lvl="0" indent="0" algn="ctr" rtl="0">
                        <a:lnSpc>
                          <a:spcPct val="115000"/>
                        </a:lnSpc>
                        <a:spcBef>
                          <a:spcPts val="0"/>
                        </a:spcBef>
                        <a:spcAft>
                          <a:spcPts val="0"/>
                        </a:spcAft>
                        <a:buNone/>
                      </a:pPr>
                      <a:r>
                        <a:rPr lang="en-GB" sz="2000" b="1" u="none" strike="noStrike" cap="none">
                          <a:latin typeface="Arial"/>
                          <a:ea typeface="Arial"/>
                          <a:cs typeface="Arial"/>
                          <a:sym typeface="Arial"/>
                        </a:rPr>
                        <a:t> </a:t>
                      </a:r>
                      <a:endParaRPr sz="1800" u="none" strike="noStrike" cap="none">
                        <a:latin typeface="Arial"/>
                        <a:ea typeface="Arial"/>
                        <a:cs typeface="Arial"/>
                        <a:sym typeface="Arial"/>
                      </a:endParaRPr>
                    </a:p>
                  </a:txBody>
                  <a:tcPr marL="35200" marR="352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0000"/>
                    </a:solidFill>
                  </a:tcPr>
                </a:tc>
                <a:tc>
                  <a:txBody>
                    <a:bodyPr/>
                    <a:lstStyle/>
                    <a:p>
                      <a:pPr marL="0" marR="0" lvl="0" indent="0" algn="ctr" rtl="0">
                        <a:lnSpc>
                          <a:spcPct val="115000"/>
                        </a:lnSpc>
                        <a:spcBef>
                          <a:spcPts val="0"/>
                        </a:spcBef>
                        <a:spcAft>
                          <a:spcPts val="0"/>
                        </a:spcAft>
                        <a:buNone/>
                      </a:pPr>
                      <a:r>
                        <a:rPr lang="en-GB" sz="2000" b="1" u="none" strike="noStrike" cap="none">
                          <a:solidFill>
                            <a:srgbClr val="FFC000"/>
                          </a:solidFill>
                          <a:latin typeface="Arial"/>
                          <a:ea typeface="Arial"/>
                          <a:cs typeface="Arial"/>
                          <a:sym typeface="Arial"/>
                        </a:rPr>
                        <a:t>Autumn</a:t>
                      </a:r>
                      <a:endParaRPr sz="1800" u="none" strike="noStrike" cap="none">
                        <a:latin typeface="Arial"/>
                        <a:ea typeface="Arial"/>
                        <a:cs typeface="Arial"/>
                        <a:sym typeface="Arial"/>
                      </a:endParaRPr>
                    </a:p>
                  </a:txBody>
                  <a:tcPr marL="35200" marR="352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0000"/>
                    </a:solidFill>
                  </a:tcPr>
                </a:tc>
                <a:tc>
                  <a:txBody>
                    <a:bodyPr/>
                    <a:lstStyle/>
                    <a:p>
                      <a:pPr marL="0" marR="0" lvl="0" indent="0" algn="ctr" rtl="0">
                        <a:lnSpc>
                          <a:spcPct val="115000"/>
                        </a:lnSpc>
                        <a:spcBef>
                          <a:spcPts val="0"/>
                        </a:spcBef>
                        <a:spcAft>
                          <a:spcPts val="0"/>
                        </a:spcAft>
                        <a:buNone/>
                      </a:pPr>
                      <a:r>
                        <a:rPr lang="en-GB" sz="2000" b="1" u="none" strike="noStrike" cap="none">
                          <a:solidFill>
                            <a:srgbClr val="FFC000"/>
                          </a:solidFill>
                          <a:latin typeface="Arial"/>
                          <a:ea typeface="Arial"/>
                          <a:cs typeface="Arial"/>
                          <a:sym typeface="Arial"/>
                        </a:rPr>
                        <a:t>Spring</a:t>
                      </a:r>
                      <a:endParaRPr sz="1800" u="none" strike="noStrike" cap="none">
                        <a:latin typeface="Arial"/>
                        <a:ea typeface="Arial"/>
                        <a:cs typeface="Arial"/>
                        <a:sym typeface="Arial"/>
                      </a:endParaRPr>
                    </a:p>
                  </a:txBody>
                  <a:tcPr marL="35200" marR="352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0000"/>
                    </a:solidFill>
                  </a:tcPr>
                </a:tc>
                <a:tc>
                  <a:txBody>
                    <a:bodyPr/>
                    <a:lstStyle/>
                    <a:p>
                      <a:pPr marL="0" marR="0" lvl="0" indent="0" algn="ctr" rtl="0">
                        <a:lnSpc>
                          <a:spcPct val="115000"/>
                        </a:lnSpc>
                        <a:spcBef>
                          <a:spcPts val="0"/>
                        </a:spcBef>
                        <a:spcAft>
                          <a:spcPts val="0"/>
                        </a:spcAft>
                        <a:buNone/>
                      </a:pPr>
                      <a:r>
                        <a:rPr lang="en-GB" sz="2000" b="1" u="none" strike="noStrike" cap="none">
                          <a:solidFill>
                            <a:srgbClr val="FFC000"/>
                          </a:solidFill>
                          <a:latin typeface="Arial"/>
                          <a:ea typeface="Arial"/>
                          <a:cs typeface="Arial"/>
                          <a:sym typeface="Arial"/>
                        </a:rPr>
                        <a:t>Summer </a:t>
                      </a:r>
                      <a:endParaRPr sz="1800" u="none" strike="noStrike" cap="none">
                        <a:latin typeface="Arial"/>
                        <a:ea typeface="Arial"/>
                        <a:cs typeface="Arial"/>
                        <a:sym typeface="Arial"/>
                      </a:endParaRPr>
                    </a:p>
                  </a:txBody>
                  <a:tcPr marL="35200" marR="352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099575">
                <a:tc>
                  <a:txBody>
                    <a:bodyPr/>
                    <a:lstStyle/>
                    <a:p>
                      <a:pPr marL="0" marR="0" lvl="0" indent="0" algn="ctr" rtl="0">
                        <a:lnSpc>
                          <a:spcPct val="115000"/>
                        </a:lnSpc>
                        <a:spcBef>
                          <a:spcPts val="0"/>
                        </a:spcBef>
                        <a:spcAft>
                          <a:spcPts val="0"/>
                        </a:spcAft>
                        <a:buNone/>
                      </a:pPr>
                      <a:r>
                        <a:rPr lang="en-GB" sz="2000" b="1" u="none" strike="noStrike" cap="none">
                          <a:solidFill>
                            <a:srgbClr val="FFC000"/>
                          </a:solidFill>
                          <a:latin typeface="Arial"/>
                          <a:ea typeface="Arial"/>
                          <a:cs typeface="Arial"/>
                          <a:sym typeface="Arial"/>
                        </a:rPr>
                        <a:t>EYFS</a:t>
                      </a:r>
                      <a:endParaRPr sz="1800" u="none" strike="noStrike" cap="none">
                        <a:latin typeface="Arial"/>
                        <a:ea typeface="Arial"/>
                        <a:cs typeface="Arial"/>
                        <a:sym typeface="Arial"/>
                      </a:endParaRPr>
                    </a:p>
                  </a:txBody>
                  <a:tcPr marL="35200" marR="352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0000"/>
                    </a:solidFill>
                  </a:tcPr>
                </a:tc>
                <a:tc>
                  <a:txBody>
                    <a:bodyPr/>
                    <a:lstStyle/>
                    <a:p>
                      <a:pPr marL="0" marR="0" lvl="0" indent="0" algn="ctr" rtl="0">
                        <a:lnSpc>
                          <a:spcPct val="115000"/>
                        </a:lnSpc>
                        <a:spcBef>
                          <a:spcPts val="0"/>
                        </a:spcBef>
                        <a:spcAft>
                          <a:spcPts val="0"/>
                        </a:spcAft>
                        <a:buNone/>
                      </a:pPr>
                      <a:r>
                        <a:rPr lang="en-GB" sz="1800" b="1" u="none" strike="noStrike" cap="none">
                          <a:latin typeface="Calibri"/>
                          <a:ea typeface="Calibri"/>
                          <a:cs typeface="Calibri"/>
                          <a:sym typeface="Calibri"/>
                        </a:rPr>
                        <a:t>Exploring Autumn Colours</a:t>
                      </a:r>
                      <a:endParaRPr sz="1800" u="none" strike="noStrike" cap="none">
                        <a:latin typeface="Arial"/>
                        <a:ea typeface="Arial"/>
                        <a:cs typeface="Arial"/>
                        <a:sym typeface="Arial"/>
                      </a:endParaRPr>
                    </a:p>
                    <a:p>
                      <a:pPr marL="0" marR="0" lvl="0" indent="0" algn="ctr" rtl="0">
                        <a:lnSpc>
                          <a:spcPct val="115000"/>
                        </a:lnSpc>
                        <a:spcBef>
                          <a:spcPts val="0"/>
                        </a:spcBef>
                        <a:spcAft>
                          <a:spcPts val="0"/>
                        </a:spcAft>
                        <a:buNone/>
                      </a:pPr>
                      <a:r>
                        <a:rPr lang="en-GB" sz="1800" i="1" u="none" strike="noStrike" cap="none">
                          <a:latin typeface="Calibri"/>
                          <a:ea typeface="Calibri"/>
                          <a:cs typeface="Calibri"/>
                          <a:sym typeface="Calibri"/>
                        </a:rPr>
                        <a:t>Using the environment around us to explore and identify changes in the seasons.</a:t>
                      </a:r>
                      <a:endParaRPr sz="1800" u="none" strike="noStrike" cap="none">
                        <a:latin typeface="Arial"/>
                        <a:ea typeface="Arial"/>
                        <a:cs typeface="Arial"/>
                        <a:sym typeface="Arial"/>
                      </a:endParaRPr>
                    </a:p>
                  </a:txBody>
                  <a:tcPr marL="35200" marR="352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GB" sz="1800" b="1" u="none" strike="noStrike" cap="none">
                          <a:latin typeface="Calibri"/>
                          <a:ea typeface="Calibri"/>
                          <a:cs typeface="Calibri"/>
                          <a:sym typeface="Calibri"/>
                        </a:rPr>
                        <a:t>Changes in Spring</a:t>
                      </a:r>
                      <a:endParaRPr sz="1800" u="none" strike="noStrike" cap="none">
                        <a:latin typeface="Arial"/>
                        <a:ea typeface="Arial"/>
                        <a:cs typeface="Arial"/>
                        <a:sym typeface="Arial"/>
                      </a:endParaRPr>
                    </a:p>
                    <a:p>
                      <a:pPr marL="0" marR="0" lvl="0" indent="0" algn="ctr" rtl="0">
                        <a:lnSpc>
                          <a:spcPct val="115000"/>
                        </a:lnSpc>
                        <a:spcBef>
                          <a:spcPts val="0"/>
                        </a:spcBef>
                        <a:spcAft>
                          <a:spcPts val="0"/>
                        </a:spcAft>
                        <a:buNone/>
                      </a:pPr>
                      <a:r>
                        <a:rPr lang="en-GB" sz="1800" i="1" u="none" strike="noStrike" cap="none">
                          <a:latin typeface="Calibri"/>
                          <a:ea typeface="Calibri"/>
                          <a:cs typeface="Calibri"/>
                          <a:sym typeface="Calibri"/>
                        </a:rPr>
                        <a:t>Exploring changes in Spring with a focus on wildlife in our Forest School environment.</a:t>
                      </a:r>
                      <a:endParaRPr sz="1800" u="none" strike="noStrike" cap="none">
                        <a:latin typeface="Arial"/>
                        <a:ea typeface="Arial"/>
                        <a:cs typeface="Arial"/>
                        <a:sym typeface="Arial"/>
                      </a:endParaRPr>
                    </a:p>
                  </a:txBody>
                  <a:tcPr marL="35200" marR="352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GB" sz="1800" b="1" u="none" strike="noStrike" cap="none">
                          <a:latin typeface="Calibri"/>
                          <a:ea typeface="Calibri"/>
                          <a:cs typeface="Calibri"/>
                          <a:sym typeface="Calibri"/>
                        </a:rPr>
                        <a:t>Celebrating Summer</a:t>
                      </a:r>
                      <a:endParaRPr sz="1800" u="none" strike="noStrike" cap="none">
                        <a:latin typeface="Arial"/>
                        <a:ea typeface="Arial"/>
                        <a:cs typeface="Arial"/>
                        <a:sym typeface="Arial"/>
                      </a:endParaRPr>
                    </a:p>
                    <a:p>
                      <a:pPr marL="0" marR="0" lvl="0" indent="0" algn="ctr" rtl="0">
                        <a:lnSpc>
                          <a:spcPct val="115000"/>
                        </a:lnSpc>
                        <a:spcBef>
                          <a:spcPts val="0"/>
                        </a:spcBef>
                        <a:spcAft>
                          <a:spcPts val="0"/>
                        </a:spcAft>
                        <a:buNone/>
                      </a:pPr>
                      <a:r>
                        <a:rPr lang="en-GB" sz="1800" i="1" u="none" strike="noStrike" cap="none">
                          <a:latin typeface="Calibri"/>
                          <a:ea typeface="Calibri"/>
                          <a:cs typeface="Calibri"/>
                          <a:sym typeface="Calibri"/>
                        </a:rPr>
                        <a:t>Observing the changes in how we use Forest School during the warmer months.</a:t>
                      </a:r>
                      <a:endParaRPr sz="1800" u="none" strike="noStrike" cap="none">
                        <a:latin typeface="Arial"/>
                        <a:ea typeface="Arial"/>
                        <a:cs typeface="Arial"/>
                        <a:sym typeface="Arial"/>
                      </a:endParaRPr>
                    </a:p>
                  </a:txBody>
                  <a:tcPr marL="35200" marR="352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123725">
                <a:tc>
                  <a:txBody>
                    <a:bodyPr/>
                    <a:lstStyle/>
                    <a:p>
                      <a:pPr marL="0" marR="0" lvl="0" indent="0" algn="ctr" rtl="0">
                        <a:lnSpc>
                          <a:spcPct val="115000"/>
                        </a:lnSpc>
                        <a:spcBef>
                          <a:spcPts val="0"/>
                        </a:spcBef>
                        <a:spcAft>
                          <a:spcPts val="0"/>
                        </a:spcAft>
                        <a:buNone/>
                      </a:pPr>
                      <a:r>
                        <a:rPr lang="en-GB" sz="2000" b="1" u="none" strike="noStrike" cap="none">
                          <a:solidFill>
                            <a:srgbClr val="FFC000"/>
                          </a:solidFill>
                          <a:latin typeface="Arial"/>
                          <a:ea typeface="Arial"/>
                          <a:cs typeface="Arial"/>
                          <a:sym typeface="Arial"/>
                        </a:rPr>
                        <a:t>Y1</a:t>
                      </a:r>
                      <a:endParaRPr sz="1800" u="none" strike="noStrike" cap="none">
                        <a:latin typeface="Arial"/>
                        <a:ea typeface="Arial"/>
                        <a:cs typeface="Arial"/>
                        <a:sym typeface="Arial"/>
                      </a:endParaRPr>
                    </a:p>
                  </a:txBody>
                  <a:tcPr marL="35200" marR="352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0000"/>
                    </a:solidFill>
                  </a:tcPr>
                </a:tc>
                <a:tc>
                  <a:txBody>
                    <a:bodyPr/>
                    <a:lstStyle/>
                    <a:p>
                      <a:pPr marL="0" marR="0" lvl="0" indent="0" algn="ctr" rtl="0">
                        <a:lnSpc>
                          <a:spcPct val="115000"/>
                        </a:lnSpc>
                        <a:spcBef>
                          <a:spcPts val="0"/>
                        </a:spcBef>
                        <a:spcAft>
                          <a:spcPts val="0"/>
                        </a:spcAft>
                        <a:buNone/>
                      </a:pPr>
                      <a:r>
                        <a:rPr lang="en-GB" sz="1800" b="1" u="none" strike="noStrike" cap="none">
                          <a:latin typeface="Calibri"/>
                          <a:ea typeface="Calibri"/>
                          <a:cs typeface="Calibri"/>
                          <a:sym typeface="Calibri"/>
                        </a:rPr>
                        <a:t>Appreciating Autumn through Art</a:t>
                      </a:r>
                      <a:endParaRPr sz="1800" u="none" strike="noStrike" cap="none">
                        <a:latin typeface="Arial"/>
                        <a:ea typeface="Arial"/>
                        <a:cs typeface="Arial"/>
                        <a:sym typeface="Arial"/>
                      </a:endParaRPr>
                    </a:p>
                    <a:p>
                      <a:pPr marL="0" marR="0" lvl="0" indent="0" algn="ctr" rtl="0">
                        <a:lnSpc>
                          <a:spcPct val="115000"/>
                        </a:lnSpc>
                        <a:spcBef>
                          <a:spcPts val="0"/>
                        </a:spcBef>
                        <a:spcAft>
                          <a:spcPts val="0"/>
                        </a:spcAft>
                        <a:buNone/>
                      </a:pPr>
                      <a:r>
                        <a:rPr lang="en-GB" sz="1800" i="1" u="none" strike="noStrike" cap="none">
                          <a:latin typeface="Calibri"/>
                          <a:ea typeface="Calibri"/>
                          <a:cs typeface="Calibri"/>
                          <a:sym typeface="Calibri"/>
                        </a:rPr>
                        <a:t>Using the natural colour palette of Autumn to create art and crafts to reflect the environment.</a:t>
                      </a:r>
                      <a:endParaRPr sz="1800" u="none" strike="noStrike" cap="none">
                        <a:latin typeface="Arial"/>
                        <a:ea typeface="Arial"/>
                        <a:cs typeface="Arial"/>
                        <a:sym typeface="Arial"/>
                      </a:endParaRPr>
                    </a:p>
                  </a:txBody>
                  <a:tcPr marL="35200" marR="352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GB" sz="1800" b="1" u="none" strike="noStrike" cap="none">
                          <a:latin typeface="Calibri"/>
                          <a:ea typeface="Calibri"/>
                          <a:cs typeface="Calibri"/>
                          <a:sym typeface="Calibri"/>
                        </a:rPr>
                        <a:t>Nature in our Local Environment</a:t>
                      </a:r>
                      <a:endParaRPr sz="1800" u="none" strike="noStrike" cap="none">
                        <a:latin typeface="Arial"/>
                        <a:ea typeface="Arial"/>
                        <a:cs typeface="Arial"/>
                        <a:sym typeface="Arial"/>
                      </a:endParaRPr>
                    </a:p>
                    <a:p>
                      <a:pPr marL="0" marR="0" lvl="0" indent="0" algn="ctr" rtl="0">
                        <a:lnSpc>
                          <a:spcPct val="115000"/>
                        </a:lnSpc>
                        <a:spcBef>
                          <a:spcPts val="0"/>
                        </a:spcBef>
                        <a:spcAft>
                          <a:spcPts val="0"/>
                        </a:spcAft>
                        <a:buNone/>
                      </a:pPr>
                      <a:r>
                        <a:rPr lang="en-GB" sz="1800" i="1" u="none" strike="noStrike" cap="none">
                          <a:latin typeface="Calibri"/>
                          <a:ea typeface="Calibri"/>
                          <a:cs typeface="Calibri"/>
                          <a:sym typeface="Calibri"/>
                        </a:rPr>
                        <a:t>Paying close attention to the minibeasts and other creatures who live in our Forest School.</a:t>
                      </a:r>
                      <a:endParaRPr sz="1800" u="none" strike="noStrike" cap="none">
                        <a:latin typeface="Arial"/>
                        <a:ea typeface="Arial"/>
                        <a:cs typeface="Arial"/>
                        <a:sym typeface="Arial"/>
                      </a:endParaRPr>
                    </a:p>
                  </a:txBody>
                  <a:tcPr marL="35200" marR="352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GB" sz="1800" b="1" u="none" strike="noStrike" cap="none">
                          <a:latin typeface="Calibri"/>
                          <a:ea typeface="Calibri"/>
                          <a:cs typeface="Calibri"/>
                          <a:sym typeface="Calibri"/>
                        </a:rPr>
                        <a:t>Den Building </a:t>
                      </a:r>
                      <a:endParaRPr sz="1800" u="none" strike="noStrike" cap="none">
                        <a:latin typeface="Arial"/>
                        <a:ea typeface="Arial"/>
                        <a:cs typeface="Arial"/>
                        <a:sym typeface="Arial"/>
                      </a:endParaRPr>
                    </a:p>
                    <a:p>
                      <a:pPr marL="0" marR="0" lvl="0" indent="0" algn="ctr" rtl="0">
                        <a:lnSpc>
                          <a:spcPct val="115000"/>
                        </a:lnSpc>
                        <a:spcBef>
                          <a:spcPts val="0"/>
                        </a:spcBef>
                        <a:spcAft>
                          <a:spcPts val="0"/>
                        </a:spcAft>
                        <a:buNone/>
                      </a:pPr>
                      <a:r>
                        <a:rPr lang="en-GB" sz="1800" i="1" u="none" strike="noStrike" cap="none">
                          <a:latin typeface="Calibri"/>
                          <a:ea typeface="Calibri"/>
                          <a:cs typeface="Calibri"/>
                          <a:sym typeface="Calibri"/>
                        </a:rPr>
                        <a:t>Beginning to use sheets, tarpaulin and pegs to build simple shelters, appropriate for the warmer weather.</a:t>
                      </a:r>
                      <a:endParaRPr sz="1800" u="none" strike="noStrike" cap="none">
                        <a:latin typeface="Arial"/>
                        <a:ea typeface="Arial"/>
                        <a:cs typeface="Arial"/>
                        <a:sym typeface="Arial"/>
                      </a:endParaRPr>
                    </a:p>
                  </a:txBody>
                  <a:tcPr marL="35200" marR="352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123725">
                <a:tc>
                  <a:txBody>
                    <a:bodyPr/>
                    <a:lstStyle/>
                    <a:p>
                      <a:pPr marL="0" marR="0" lvl="0" indent="0" algn="ctr" rtl="0">
                        <a:lnSpc>
                          <a:spcPct val="115000"/>
                        </a:lnSpc>
                        <a:spcBef>
                          <a:spcPts val="0"/>
                        </a:spcBef>
                        <a:spcAft>
                          <a:spcPts val="0"/>
                        </a:spcAft>
                        <a:buNone/>
                      </a:pPr>
                      <a:r>
                        <a:rPr lang="en-GB" sz="2000" b="1" u="none" strike="noStrike" cap="none">
                          <a:solidFill>
                            <a:srgbClr val="FFC000"/>
                          </a:solidFill>
                          <a:latin typeface="Arial"/>
                          <a:ea typeface="Arial"/>
                          <a:cs typeface="Arial"/>
                          <a:sym typeface="Arial"/>
                        </a:rPr>
                        <a:t>Y2</a:t>
                      </a:r>
                      <a:endParaRPr sz="1800" u="none" strike="noStrike" cap="none">
                        <a:latin typeface="Arial"/>
                        <a:ea typeface="Arial"/>
                        <a:cs typeface="Arial"/>
                        <a:sym typeface="Arial"/>
                      </a:endParaRPr>
                    </a:p>
                  </a:txBody>
                  <a:tcPr marL="35200" marR="352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0000"/>
                    </a:solidFill>
                  </a:tcPr>
                </a:tc>
                <a:tc>
                  <a:txBody>
                    <a:bodyPr/>
                    <a:lstStyle/>
                    <a:p>
                      <a:pPr marL="0" marR="0" lvl="0" indent="0" algn="ctr" rtl="0">
                        <a:lnSpc>
                          <a:spcPct val="115000"/>
                        </a:lnSpc>
                        <a:spcBef>
                          <a:spcPts val="0"/>
                        </a:spcBef>
                        <a:spcAft>
                          <a:spcPts val="0"/>
                        </a:spcAft>
                        <a:buNone/>
                      </a:pPr>
                      <a:r>
                        <a:rPr lang="en-GB" sz="1800" b="1" u="none" strike="noStrike" cap="none">
                          <a:latin typeface="Calibri"/>
                          <a:ea typeface="Calibri"/>
                          <a:cs typeface="Calibri"/>
                          <a:sym typeface="Calibri"/>
                        </a:rPr>
                        <a:t>Autumnal Crafts with Natural Resources</a:t>
                      </a:r>
                      <a:endParaRPr sz="1800" u="none" strike="noStrike" cap="none">
                        <a:latin typeface="Arial"/>
                        <a:ea typeface="Arial"/>
                        <a:cs typeface="Arial"/>
                        <a:sym typeface="Arial"/>
                      </a:endParaRPr>
                    </a:p>
                    <a:p>
                      <a:pPr marL="0" marR="0" lvl="0" indent="0" algn="ctr" rtl="0">
                        <a:lnSpc>
                          <a:spcPct val="115000"/>
                        </a:lnSpc>
                        <a:spcBef>
                          <a:spcPts val="0"/>
                        </a:spcBef>
                        <a:spcAft>
                          <a:spcPts val="0"/>
                        </a:spcAft>
                        <a:buNone/>
                      </a:pPr>
                      <a:r>
                        <a:rPr lang="en-GB" sz="1800" i="1" u="none" strike="noStrike" cap="none">
                          <a:latin typeface="Calibri"/>
                          <a:ea typeface="Calibri"/>
                          <a:cs typeface="Calibri"/>
                          <a:sym typeface="Calibri"/>
                        </a:rPr>
                        <a:t>Using the leaves, fruit and seeds of Autumn to create art and crafts to reflect the environment.</a:t>
                      </a:r>
                      <a:endParaRPr sz="1800" u="none" strike="noStrike" cap="none">
                        <a:latin typeface="Arial"/>
                        <a:ea typeface="Arial"/>
                        <a:cs typeface="Arial"/>
                        <a:sym typeface="Arial"/>
                      </a:endParaRPr>
                    </a:p>
                  </a:txBody>
                  <a:tcPr marL="35200" marR="352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GB" sz="1800" b="1" u="none" strike="noStrike" cap="none">
                          <a:latin typeface="Calibri"/>
                          <a:ea typeface="Calibri"/>
                          <a:cs typeface="Calibri"/>
                          <a:sym typeface="Calibri"/>
                        </a:rPr>
                        <a:t>Supporting Nature</a:t>
                      </a:r>
                      <a:endParaRPr sz="1800" u="none" strike="noStrike" cap="none">
                        <a:latin typeface="Arial"/>
                        <a:ea typeface="Arial"/>
                        <a:cs typeface="Arial"/>
                        <a:sym typeface="Arial"/>
                      </a:endParaRPr>
                    </a:p>
                    <a:p>
                      <a:pPr marL="0" marR="0" lvl="0" indent="0" algn="ctr" rtl="0">
                        <a:lnSpc>
                          <a:spcPct val="115000"/>
                        </a:lnSpc>
                        <a:spcBef>
                          <a:spcPts val="0"/>
                        </a:spcBef>
                        <a:spcAft>
                          <a:spcPts val="0"/>
                        </a:spcAft>
                        <a:buNone/>
                      </a:pPr>
                      <a:r>
                        <a:rPr lang="en-GB" sz="1800" i="1" u="none" strike="noStrike" cap="none">
                          <a:latin typeface="Calibri"/>
                          <a:ea typeface="Calibri"/>
                          <a:cs typeface="Calibri"/>
                          <a:sym typeface="Calibri"/>
                        </a:rPr>
                        <a:t>Learning how to help the birds, insects and other creatures who live in our Forest School.</a:t>
                      </a:r>
                      <a:endParaRPr sz="1800" u="none" strike="noStrike" cap="none">
                        <a:latin typeface="Arial"/>
                        <a:ea typeface="Arial"/>
                        <a:cs typeface="Arial"/>
                        <a:sym typeface="Arial"/>
                      </a:endParaRPr>
                    </a:p>
                    <a:p>
                      <a:pPr marL="0" marR="0" lvl="0" indent="0" algn="ctr" rtl="0">
                        <a:lnSpc>
                          <a:spcPct val="115000"/>
                        </a:lnSpc>
                        <a:spcBef>
                          <a:spcPts val="0"/>
                        </a:spcBef>
                        <a:spcAft>
                          <a:spcPts val="0"/>
                        </a:spcAft>
                        <a:buNone/>
                      </a:pPr>
                      <a:r>
                        <a:rPr lang="en-GB" sz="1800" b="1" u="none" strike="noStrike" cap="none">
                          <a:latin typeface="Calibri"/>
                          <a:ea typeface="Calibri"/>
                          <a:cs typeface="Calibri"/>
                          <a:sym typeface="Calibri"/>
                        </a:rPr>
                        <a:t> </a:t>
                      </a:r>
                      <a:endParaRPr sz="1800" u="none" strike="noStrike" cap="none">
                        <a:latin typeface="Arial"/>
                        <a:ea typeface="Arial"/>
                        <a:cs typeface="Arial"/>
                        <a:sym typeface="Arial"/>
                      </a:endParaRPr>
                    </a:p>
                  </a:txBody>
                  <a:tcPr marL="35200" marR="352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GB" sz="1800" b="1" u="none" strike="noStrike" cap="none">
                          <a:latin typeface="Calibri"/>
                          <a:ea typeface="Calibri"/>
                          <a:cs typeface="Calibri"/>
                          <a:sym typeface="Calibri"/>
                        </a:rPr>
                        <a:t>Den Building with Natural Resources</a:t>
                      </a:r>
                      <a:endParaRPr sz="1800" u="none" strike="noStrike" cap="none">
                        <a:latin typeface="Arial"/>
                        <a:ea typeface="Arial"/>
                        <a:cs typeface="Arial"/>
                        <a:sym typeface="Arial"/>
                      </a:endParaRPr>
                    </a:p>
                    <a:p>
                      <a:pPr marL="0" marR="0" lvl="0" indent="0" algn="ctr" rtl="0">
                        <a:lnSpc>
                          <a:spcPct val="115000"/>
                        </a:lnSpc>
                        <a:spcBef>
                          <a:spcPts val="0"/>
                        </a:spcBef>
                        <a:spcAft>
                          <a:spcPts val="0"/>
                        </a:spcAft>
                        <a:buNone/>
                      </a:pPr>
                      <a:r>
                        <a:rPr lang="en-GB" sz="1800" i="1" u="none" strike="noStrike" cap="none">
                          <a:latin typeface="Calibri"/>
                          <a:ea typeface="Calibri"/>
                          <a:cs typeface="Calibri"/>
                          <a:sym typeface="Calibri"/>
                        </a:rPr>
                        <a:t>Gathering sticks, leaves and other natural resources to build shady shelters in warm weather.</a:t>
                      </a:r>
                      <a:endParaRPr sz="1800" u="none" strike="noStrike" cap="none">
                        <a:latin typeface="Arial"/>
                        <a:ea typeface="Arial"/>
                        <a:cs typeface="Arial"/>
                        <a:sym typeface="Arial"/>
                      </a:endParaRPr>
                    </a:p>
                  </a:txBody>
                  <a:tcPr marL="35200" marR="352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1123725">
                <a:tc>
                  <a:txBody>
                    <a:bodyPr/>
                    <a:lstStyle/>
                    <a:p>
                      <a:pPr marL="0" marR="0" lvl="0" indent="0" algn="ctr" rtl="0">
                        <a:lnSpc>
                          <a:spcPct val="115000"/>
                        </a:lnSpc>
                        <a:spcBef>
                          <a:spcPts val="0"/>
                        </a:spcBef>
                        <a:spcAft>
                          <a:spcPts val="0"/>
                        </a:spcAft>
                        <a:buNone/>
                      </a:pPr>
                      <a:r>
                        <a:rPr lang="en-GB" sz="2000" b="1" u="none" strike="noStrike" cap="none">
                          <a:solidFill>
                            <a:srgbClr val="FFC000"/>
                          </a:solidFill>
                          <a:latin typeface="Arial"/>
                          <a:ea typeface="Arial"/>
                          <a:cs typeface="Arial"/>
                          <a:sym typeface="Arial"/>
                        </a:rPr>
                        <a:t>Y3</a:t>
                      </a:r>
                      <a:endParaRPr sz="1800" u="none" strike="noStrike" cap="none">
                        <a:latin typeface="Arial"/>
                        <a:ea typeface="Arial"/>
                        <a:cs typeface="Arial"/>
                        <a:sym typeface="Arial"/>
                      </a:endParaRPr>
                    </a:p>
                  </a:txBody>
                  <a:tcPr marL="35200" marR="352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0000"/>
                    </a:solidFill>
                  </a:tcPr>
                </a:tc>
                <a:tc>
                  <a:txBody>
                    <a:bodyPr/>
                    <a:lstStyle/>
                    <a:p>
                      <a:pPr marL="0" marR="0" lvl="0" indent="0" algn="ctr" rtl="0">
                        <a:lnSpc>
                          <a:spcPct val="115000"/>
                        </a:lnSpc>
                        <a:spcBef>
                          <a:spcPts val="0"/>
                        </a:spcBef>
                        <a:spcAft>
                          <a:spcPts val="0"/>
                        </a:spcAft>
                        <a:buNone/>
                      </a:pPr>
                      <a:r>
                        <a:rPr lang="en-GB" sz="1800" b="1" u="none" strike="noStrike" cap="none">
                          <a:latin typeface="Calibri"/>
                          <a:ea typeface="Calibri"/>
                          <a:cs typeface="Calibri"/>
                          <a:sym typeface="Calibri"/>
                        </a:rPr>
                        <a:t>Identifying Flora and Fauna</a:t>
                      </a:r>
                      <a:endParaRPr sz="1800" u="none" strike="noStrike" cap="none">
                        <a:latin typeface="Arial"/>
                        <a:ea typeface="Arial"/>
                        <a:cs typeface="Arial"/>
                        <a:sym typeface="Arial"/>
                      </a:endParaRPr>
                    </a:p>
                    <a:p>
                      <a:pPr marL="0" marR="0" lvl="0" indent="0" algn="ctr" rtl="0">
                        <a:lnSpc>
                          <a:spcPct val="115000"/>
                        </a:lnSpc>
                        <a:spcBef>
                          <a:spcPts val="0"/>
                        </a:spcBef>
                        <a:spcAft>
                          <a:spcPts val="0"/>
                        </a:spcAft>
                        <a:buNone/>
                      </a:pPr>
                      <a:r>
                        <a:rPr lang="en-GB" sz="1800" i="1" u="none" strike="noStrike" cap="none">
                          <a:latin typeface="Calibri"/>
                          <a:ea typeface="Calibri"/>
                          <a:cs typeface="Calibri"/>
                          <a:sym typeface="Calibri"/>
                        </a:rPr>
                        <a:t>Identification of common plants and animals in our Forest School environment.</a:t>
                      </a:r>
                      <a:endParaRPr sz="1800" u="none" strike="noStrike" cap="none">
                        <a:latin typeface="Arial"/>
                        <a:ea typeface="Arial"/>
                        <a:cs typeface="Arial"/>
                        <a:sym typeface="Arial"/>
                      </a:endParaRPr>
                    </a:p>
                  </a:txBody>
                  <a:tcPr marL="35200" marR="352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GB" sz="1800" b="1" u="none" strike="noStrike" cap="none">
                          <a:latin typeface="Calibri"/>
                          <a:ea typeface="Calibri"/>
                          <a:cs typeface="Calibri"/>
                          <a:sym typeface="Calibri"/>
                        </a:rPr>
                        <a:t>Crafting With Tools - Woodwork Skills</a:t>
                      </a:r>
                      <a:endParaRPr sz="1800" u="none" strike="noStrike" cap="none">
                        <a:latin typeface="Arial"/>
                        <a:ea typeface="Arial"/>
                        <a:cs typeface="Arial"/>
                        <a:sym typeface="Arial"/>
                      </a:endParaRPr>
                    </a:p>
                    <a:p>
                      <a:pPr marL="0" marR="0" lvl="0" indent="0" algn="ctr" rtl="0">
                        <a:lnSpc>
                          <a:spcPct val="115000"/>
                        </a:lnSpc>
                        <a:spcBef>
                          <a:spcPts val="0"/>
                        </a:spcBef>
                        <a:spcAft>
                          <a:spcPts val="0"/>
                        </a:spcAft>
                        <a:buNone/>
                      </a:pPr>
                      <a:r>
                        <a:rPr lang="en-GB" sz="1800" i="1" u="none" strike="noStrike" cap="none">
                          <a:latin typeface="Calibri"/>
                          <a:ea typeface="Calibri"/>
                          <a:cs typeface="Calibri"/>
                          <a:sym typeface="Calibri"/>
                        </a:rPr>
                        <a:t>Applying fine motor and personal risk assessment skills to use woodworking tools safely.</a:t>
                      </a:r>
                      <a:endParaRPr sz="1800" u="none" strike="noStrike" cap="none">
                        <a:latin typeface="Arial"/>
                        <a:ea typeface="Arial"/>
                        <a:cs typeface="Arial"/>
                        <a:sym typeface="Arial"/>
                      </a:endParaRPr>
                    </a:p>
                  </a:txBody>
                  <a:tcPr marL="35200" marR="352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GB" sz="1800" b="1" u="none" strike="noStrike" cap="none">
                          <a:latin typeface="Calibri"/>
                          <a:ea typeface="Calibri"/>
                          <a:cs typeface="Calibri"/>
                          <a:sym typeface="Calibri"/>
                        </a:rPr>
                        <a:t>Beginners Knots for Den Building</a:t>
                      </a:r>
                      <a:endParaRPr sz="1800" u="none" strike="noStrike" cap="none">
                        <a:latin typeface="Arial"/>
                        <a:ea typeface="Arial"/>
                        <a:cs typeface="Arial"/>
                        <a:sym typeface="Arial"/>
                      </a:endParaRPr>
                    </a:p>
                    <a:p>
                      <a:pPr marL="0" marR="0" lvl="0" indent="0" algn="ctr" rtl="0">
                        <a:lnSpc>
                          <a:spcPct val="115000"/>
                        </a:lnSpc>
                        <a:spcBef>
                          <a:spcPts val="0"/>
                        </a:spcBef>
                        <a:spcAft>
                          <a:spcPts val="0"/>
                        </a:spcAft>
                        <a:buNone/>
                      </a:pPr>
                      <a:r>
                        <a:rPr lang="en-GB" sz="1800" i="1" u="none" strike="noStrike" cap="none">
                          <a:latin typeface="Calibri"/>
                          <a:ea typeface="Calibri"/>
                          <a:cs typeface="Calibri"/>
                          <a:sym typeface="Calibri"/>
                        </a:rPr>
                        <a:t>Learning to tie beginning knots applicable to den building, including a basic clove hitch. </a:t>
                      </a:r>
                      <a:endParaRPr sz="1800" u="none" strike="noStrike" cap="none">
                        <a:latin typeface="Arial"/>
                        <a:ea typeface="Arial"/>
                        <a:cs typeface="Arial"/>
                        <a:sym typeface="Arial"/>
                      </a:endParaRPr>
                    </a:p>
                  </a:txBody>
                  <a:tcPr marL="35200" marR="352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1123725">
                <a:tc>
                  <a:txBody>
                    <a:bodyPr/>
                    <a:lstStyle/>
                    <a:p>
                      <a:pPr marL="0" marR="0" lvl="0" indent="0" algn="ctr" rtl="0">
                        <a:lnSpc>
                          <a:spcPct val="115000"/>
                        </a:lnSpc>
                        <a:spcBef>
                          <a:spcPts val="0"/>
                        </a:spcBef>
                        <a:spcAft>
                          <a:spcPts val="0"/>
                        </a:spcAft>
                        <a:buNone/>
                      </a:pPr>
                      <a:r>
                        <a:rPr lang="en-GB" sz="2000" b="1" u="none" strike="noStrike" cap="none">
                          <a:solidFill>
                            <a:srgbClr val="FFC000"/>
                          </a:solidFill>
                          <a:latin typeface="Arial"/>
                          <a:ea typeface="Arial"/>
                          <a:cs typeface="Arial"/>
                          <a:sym typeface="Arial"/>
                        </a:rPr>
                        <a:t>Y4</a:t>
                      </a:r>
                      <a:endParaRPr sz="1800" u="none" strike="noStrike" cap="none">
                        <a:latin typeface="Arial"/>
                        <a:ea typeface="Arial"/>
                        <a:cs typeface="Arial"/>
                        <a:sym typeface="Arial"/>
                      </a:endParaRPr>
                    </a:p>
                  </a:txBody>
                  <a:tcPr marL="35200" marR="352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0000"/>
                    </a:solidFill>
                  </a:tcPr>
                </a:tc>
                <a:tc>
                  <a:txBody>
                    <a:bodyPr/>
                    <a:lstStyle/>
                    <a:p>
                      <a:pPr marL="0" marR="0" lvl="0" indent="0" algn="ctr" rtl="0">
                        <a:lnSpc>
                          <a:spcPct val="115000"/>
                        </a:lnSpc>
                        <a:spcBef>
                          <a:spcPts val="0"/>
                        </a:spcBef>
                        <a:spcAft>
                          <a:spcPts val="0"/>
                        </a:spcAft>
                        <a:buNone/>
                      </a:pPr>
                      <a:r>
                        <a:rPr lang="en-GB" sz="1800" b="1" u="none" strike="noStrike" cap="none">
                          <a:latin typeface="Calibri"/>
                          <a:ea typeface="Calibri"/>
                          <a:cs typeface="Calibri"/>
                          <a:sym typeface="Calibri"/>
                        </a:rPr>
                        <a:t>Local Wildlife Conservation</a:t>
                      </a:r>
                      <a:endParaRPr sz="1800" u="none" strike="noStrike" cap="none">
                        <a:latin typeface="Arial"/>
                        <a:ea typeface="Arial"/>
                        <a:cs typeface="Arial"/>
                        <a:sym typeface="Arial"/>
                      </a:endParaRPr>
                    </a:p>
                    <a:p>
                      <a:pPr marL="0" marR="0" lvl="0" indent="0" algn="ctr" rtl="0">
                        <a:lnSpc>
                          <a:spcPct val="115000"/>
                        </a:lnSpc>
                        <a:spcBef>
                          <a:spcPts val="0"/>
                        </a:spcBef>
                        <a:spcAft>
                          <a:spcPts val="0"/>
                        </a:spcAft>
                        <a:buNone/>
                      </a:pPr>
                      <a:r>
                        <a:rPr lang="en-GB" sz="1800" i="1" u="none" strike="noStrike" cap="none">
                          <a:latin typeface="Calibri"/>
                          <a:ea typeface="Calibri"/>
                          <a:cs typeface="Calibri"/>
                          <a:sym typeface="Calibri"/>
                        </a:rPr>
                        <a:t>Using knowledge of common plants and animals in our Forest School environment to support growth.</a:t>
                      </a:r>
                      <a:endParaRPr sz="1800" u="none" strike="noStrike" cap="none">
                        <a:latin typeface="Arial"/>
                        <a:ea typeface="Arial"/>
                        <a:cs typeface="Arial"/>
                        <a:sym typeface="Arial"/>
                      </a:endParaRPr>
                    </a:p>
                  </a:txBody>
                  <a:tcPr marL="35200" marR="352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GB" sz="1800" b="1" u="none" strike="noStrike" cap="none">
                          <a:latin typeface="Calibri"/>
                          <a:ea typeface="Calibri"/>
                          <a:cs typeface="Calibri"/>
                          <a:sym typeface="Calibri"/>
                        </a:rPr>
                        <a:t>Crafting With Tools - Whittling Skills</a:t>
                      </a:r>
                      <a:endParaRPr sz="1800" u="none" strike="noStrike" cap="none">
                        <a:latin typeface="Arial"/>
                        <a:ea typeface="Arial"/>
                        <a:cs typeface="Arial"/>
                        <a:sym typeface="Arial"/>
                      </a:endParaRPr>
                    </a:p>
                    <a:p>
                      <a:pPr marL="0" marR="0" lvl="0" indent="0" algn="ctr" rtl="0">
                        <a:lnSpc>
                          <a:spcPct val="115000"/>
                        </a:lnSpc>
                        <a:spcBef>
                          <a:spcPts val="0"/>
                        </a:spcBef>
                        <a:spcAft>
                          <a:spcPts val="0"/>
                        </a:spcAft>
                        <a:buNone/>
                      </a:pPr>
                      <a:r>
                        <a:rPr lang="en-GB" sz="1800" i="1" u="none" strike="noStrike" cap="none">
                          <a:latin typeface="Calibri"/>
                          <a:ea typeface="Calibri"/>
                          <a:cs typeface="Calibri"/>
                          <a:sym typeface="Calibri"/>
                        </a:rPr>
                        <a:t>Applying fine motor and personal risk assessment skills to use knives and peelers safely.</a:t>
                      </a:r>
                      <a:endParaRPr sz="1800" u="none" strike="noStrike" cap="none">
                        <a:latin typeface="Arial"/>
                        <a:ea typeface="Arial"/>
                        <a:cs typeface="Arial"/>
                        <a:sym typeface="Arial"/>
                      </a:endParaRPr>
                    </a:p>
                  </a:txBody>
                  <a:tcPr marL="35200" marR="352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GB" sz="1800" b="1" u="none" strike="noStrike" cap="none">
                          <a:latin typeface="Calibri"/>
                          <a:ea typeface="Calibri"/>
                          <a:cs typeface="Calibri"/>
                          <a:sym typeface="Calibri"/>
                        </a:rPr>
                        <a:t>Applying Knots to Den Building</a:t>
                      </a:r>
                      <a:endParaRPr sz="1800" u="none" strike="noStrike" cap="none">
                        <a:latin typeface="Arial"/>
                        <a:ea typeface="Arial"/>
                        <a:cs typeface="Arial"/>
                        <a:sym typeface="Arial"/>
                      </a:endParaRPr>
                    </a:p>
                    <a:p>
                      <a:pPr marL="0" marR="0" lvl="0" indent="0" algn="ctr" rtl="0">
                        <a:lnSpc>
                          <a:spcPct val="115000"/>
                        </a:lnSpc>
                        <a:spcBef>
                          <a:spcPts val="0"/>
                        </a:spcBef>
                        <a:spcAft>
                          <a:spcPts val="0"/>
                        </a:spcAft>
                        <a:buNone/>
                      </a:pPr>
                      <a:r>
                        <a:rPr lang="en-GB" sz="1800" i="1" u="none" strike="noStrike" cap="none">
                          <a:latin typeface="Calibri"/>
                          <a:ea typeface="Calibri"/>
                          <a:cs typeface="Calibri"/>
                          <a:sym typeface="Calibri"/>
                        </a:rPr>
                        <a:t>Further development of knot skills and developing the ability to apply this in practice.</a:t>
                      </a:r>
                      <a:endParaRPr sz="1800" u="none" strike="noStrike" cap="none">
                        <a:latin typeface="Arial"/>
                        <a:ea typeface="Arial"/>
                        <a:cs typeface="Arial"/>
                        <a:sym typeface="Arial"/>
                      </a:endParaRPr>
                    </a:p>
                  </a:txBody>
                  <a:tcPr marL="35200" marR="352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1099575">
                <a:tc>
                  <a:txBody>
                    <a:bodyPr/>
                    <a:lstStyle/>
                    <a:p>
                      <a:pPr marL="0" marR="0" lvl="0" indent="0" algn="ctr" rtl="0">
                        <a:lnSpc>
                          <a:spcPct val="115000"/>
                        </a:lnSpc>
                        <a:spcBef>
                          <a:spcPts val="0"/>
                        </a:spcBef>
                        <a:spcAft>
                          <a:spcPts val="0"/>
                        </a:spcAft>
                        <a:buNone/>
                      </a:pPr>
                      <a:r>
                        <a:rPr lang="en-GB" sz="2000" b="1" u="none" strike="noStrike" cap="none">
                          <a:solidFill>
                            <a:srgbClr val="FFC000"/>
                          </a:solidFill>
                          <a:latin typeface="Arial"/>
                          <a:ea typeface="Arial"/>
                          <a:cs typeface="Arial"/>
                          <a:sym typeface="Arial"/>
                        </a:rPr>
                        <a:t>Y5</a:t>
                      </a:r>
                      <a:endParaRPr sz="1800" u="none" strike="noStrike" cap="none">
                        <a:latin typeface="Arial"/>
                        <a:ea typeface="Arial"/>
                        <a:cs typeface="Arial"/>
                        <a:sym typeface="Arial"/>
                      </a:endParaRPr>
                    </a:p>
                  </a:txBody>
                  <a:tcPr marL="35200" marR="352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0000"/>
                    </a:solidFill>
                  </a:tcPr>
                </a:tc>
                <a:tc>
                  <a:txBody>
                    <a:bodyPr/>
                    <a:lstStyle/>
                    <a:p>
                      <a:pPr marL="0" marR="0" lvl="0" indent="0" algn="ctr" rtl="0">
                        <a:lnSpc>
                          <a:spcPct val="115000"/>
                        </a:lnSpc>
                        <a:spcBef>
                          <a:spcPts val="0"/>
                        </a:spcBef>
                        <a:spcAft>
                          <a:spcPts val="0"/>
                        </a:spcAft>
                        <a:buNone/>
                      </a:pPr>
                      <a:r>
                        <a:rPr lang="en-GB" sz="1800" b="1" u="none" strike="noStrike" cap="none">
                          <a:latin typeface="Calibri"/>
                          <a:ea typeface="Calibri"/>
                          <a:cs typeface="Calibri"/>
                          <a:sym typeface="Calibri"/>
                        </a:rPr>
                        <a:t>Developing Den Skills</a:t>
                      </a:r>
                      <a:endParaRPr sz="1800" u="none" strike="noStrike" cap="none">
                        <a:latin typeface="Arial"/>
                        <a:ea typeface="Arial"/>
                        <a:cs typeface="Arial"/>
                        <a:sym typeface="Arial"/>
                      </a:endParaRPr>
                    </a:p>
                    <a:p>
                      <a:pPr marL="0" marR="0" lvl="0" indent="0" algn="ctr" rtl="0">
                        <a:lnSpc>
                          <a:spcPct val="115000"/>
                        </a:lnSpc>
                        <a:spcBef>
                          <a:spcPts val="0"/>
                        </a:spcBef>
                        <a:spcAft>
                          <a:spcPts val="0"/>
                        </a:spcAft>
                        <a:buNone/>
                      </a:pPr>
                      <a:r>
                        <a:rPr lang="en-GB" sz="1800" i="1" u="none" strike="noStrike" cap="none">
                          <a:latin typeface="Calibri"/>
                          <a:ea typeface="Calibri"/>
                          <a:cs typeface="Calibri"/>
                          <a:sym typeface="Calibri"/>
                        </a:rPr>
                        <a:t>Building on prior knowledge of knots and social skills to build dens successfully in groups.</a:t>
                      </a:r>
                      <a:endParaRPr sz="1800" u="none" strike="noStrike" cap="none">
                        <a:latin typeface="Arial"/>
                        <a:ea typeface="Arial"/>
                        <a:cs typeface="Arial"/>
                        <a:sym typeface="Arial"/>
                      </a:endParaRPr>
                    </a:p>
                  </a:txBody>
                  <a:tcPr marL="35200" marR="352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GB" sz="1800" b="1" u="none" strike="noStrike" cap="none">
                          <a:latin typeface="Calibri"/>
                          <a:ea typeface="Calibri"/>
                          <a:cs typeface="Calibri"/>
                          <a:sym typeface="Calibri"/>
                        </a:rPr>
                        <a:t>Wildlife Watch - Identification</a:t>
                      </a:r>
                      <a:endParaRPr sz="1800" u="none" strike="noStrike" cap="none">
                        <a:latin typeface="Arial"/>
                        <a:ea typeface="Arial"/>
                        <a:cs typeface="Arial"/>
                        <a:sym typeface="Arial"/>
                      </a:endParaRPr>
                    </a:p>
                    <a:p>
                      <a:pPr marL="0" marR="0" lvl="0" indent="0" algn="ctr" rtl="0">
                        <a:lnSpc>
                          <a:spcPct val="115000"/>
                        </a:lnSpc>
                        <a:spcBef>
                          <a:spcPts val="0"/>
                        </a:spcBef>
                        <a:spcAft>
                          <a:spcPts val="0"/>
                        </a:spcAft>
                        <a:buNone/>
                      </a:pPr>
                      <a:r>
                        <a:rPr lang="en-GB" sz="1800" i="1" u="none" strike="noStrike" cap="none">
                          <a:latin typeface="Calibri"/>
                          <a:ea typeface="Calibri"/>
                          <a:cs typeface="Calibri"/>
                          <a:sym typeface="Calibri"/>
                        </a:rPr>
                        <a:t>Developing independent knowledge of common garden birds, insects and mammals.</a:t>
                      </a:r>
                      <a:endParaRPr sz="1800" u="none" strike="noStrike" cap="none">
                        <a:latin typeface="Arial"/>
                        <a:ea typeface="Arial"/>
                        <a:cs typeface="Arial"/>
                        <a:sym typeface="Arial"/>
                      </a:endParaRPr>
                    </a:p>
                  </a:txBody>
                  <a:tcPr marL="35200" marR="352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GB" sz="1800" b="1" u="none" strike="noStrike" cap="none">
                          <a:latin typeface="Calibri"/>
                          <a:ea typeface="Calibri"/>
                          <a:cs typeface="Calibri"/>
                          <a:sym typeface="Calibri"/>
                        </a:rPr>
                        <a:t>Group Campfire Skills</a:t>
                      </a:r>
                      <a:endParaRPr sz="1800" u="none" strike="noStrike" cap="none">
                        <a:latin typeface="Arial"/>
                        <a:ea typeface="Arial"/>
                        <a:cs typeface="Arial"/>
                        <a:sym typeface="Arial"/>
                      </a:endParaRPr>
                    </a:p>
                    <a:p>
                      <a:pPr marL="0" marR="0" lvl="0" indent="0" algn="ctr" rtl="0">
                        <a:lnSpc>
                          <a:spcPct val="115000"/>
                        </a:lnSpc>
                        <a:spcBef>
                          <a:spcPts val="0"/>
                        </a:spcBef>
                        <a:spcAft>
                          <a:spcPts val="0"/>
                        </a:spcAft>
                        <a:buNone/>
                      </a:pPr>
                      <a:r>
                        <a:rPr lang="en-GB" sz="1800" i="1" u="none" strike="noStrike" cap="none">
                          <a:latin typeface="Calibri"/>
                          <a:ea typeface="Calibri"/>
                          <a:cs typeface="Calibri"/>
                          <a:sym typeface="Calibri"/>
                        </a:rPr>
                        <a:t>Applying personal safety and fine motor skills to begin to build a successful group campfire.</a:t>
                      </a:r>
                      <a:endParaRPr sz="1800" u="none" strike="noStrike" cap="none">
                        <a:latin typeface="Arial"/>
                        <a:ea typeface="Arial"/>
                        <a:cs typeface="Arial"/>
                        <a:sym typeface="Arial"/>
                      </a:endParaRPr>
                    </a:p>
                  </a:txBody>
                  <a:tcPr marL="35200" marR="352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1123725">
                <a:tc>
                  <a:txBody>
                    <a:bodyPr/>
                    <a:lstStyle/>
                    <a:p>
                      <a:pPr marL="0" marR="0" lvl="0" indent="0" algn="ctr" rtl="0">
                        <a:lnSpc>
                          <a:spcPct val="115000"/>
                        </a:lnSpc>
                        <a:spcBef>
                          <a:spcPts val="0"/>
                        </a:spcBef>
                        <a:spcAft>
                          <a:spcPts val="0"/>
                        </a:spcAft>
                        <a:buNone/>
                      </a:pPr>
                      <a:r>
                        <a:rPr lang="en-GB" sz="2000" b="1" u="none" strike="noStrike" cap="none">
                          <a:solidFill>
                            <a:srgbClr val="FFC000"/>
                          </a:solidFill>
                          <a:latin typeface="Arial"/>
                          <a:ea typeface="Arial"/>
                          <a:cs typeface="Arial"/>
                          <a:sym typeface="Arial"/>
                        </a:rPr>
                        <a:t>Y6</a:t>
                      </a:r>
                      <a:endParaRPr sz="1800" u="none" strike="noStrike" cap="none">
                        <a:latin typeface="Arial"/>
                        <a:ea typeface="Arial"/>
                        <a:cs typeface="Arial"/>
                        <a:sym typeface="Arial"/>
                      </a:endParaRPr>
                    </a:p>
                  </a:txBody>
                  <a:tcPr marL="35200" marR="352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0000"/>
                    </a:solidFill>
                  </a:tcPr>
                </a:tc>
                <a:tc>
                  <a:txBody>
                    <a:bodyPr/>
                    <a:lstStyle/>
                    <a:p>
                      <a:pPr marL="0" marR="0" lvl="0" indent="0" algn="ctr" rtl="0">
                        <a:lnSpc>
                          <a:spcPct val="115000"/>
                        </a:lnSpc>
                        <a:spcBef>
                          <a:spcPts val="0"/>
                        </a:spcBef>
                        <a:spcAft>
                          <a:spcPts val="0"/>
                        </a:spcAft>
                        <a:buNone/>
                      </a:pPr>
                      <a:r>
                        <a:rPr lang="en-GB" sz="1800" b="1" u="none" strike="noStrike" cap="none">
                          <a:latin typeface="Calibri"/>
                          <a:ea typeface="Calibri"/>
                          <a:cs typeface="Calibri"/>
                          <a:sym typeface="Calibri"/>
                        </a:rPr>
                        <a:t>Building Shelters for Protection</a:t>
                      </a:r>
                      <a:endParaRPr sz="1800" u="none" strike="noStrike" cap="none">
                        <a:latin typeface="Arial"/>
                        <a:ea typeface="Arial"/>
                        <a:cs typeface="Arial"/>
                        <a:sym typeface="Arial"/>
                      </a:endParaRPr>
                    </a:p>
                    <a:p>
                      <a:pPr marL="0" marR="0" lvl="0" indent="0" algn="ctr" rtl="0">
                        <a:lnSpc>
                          <a:spcPct val="115000"/>
                        </a:lnSpc>
                        <a:spcBef>
                          <a:spcPts val="0"/>
                        </a:spcBef>
                        <a:spcAft>
                          <a:spcPts val="0"/>
                        </a:spcAft>
                        <a:buNone/>
                      </a:pPr>
                      <a:r>
                        <a:rPr lang="en-GB" sz="1800" i="1" u="none" strike="noStrike" cap="none">
                          <a:latin typeface="Calibri"/>
                          <a:ea typeface="Calibri"/>
                          <a:cs typeface="Calibri"/>
                          <a:sym typeface="Calibri"/>
                        </a:rPr>
                        <a:t>Applying prior learning to build safe, waterproof shelters independently in groups.</a:t>
                      </a:r>
                      <a:endParaRPr sz="1800" u="none" strike="noStrike" cap="none">
                        <a:latin typeface="Arial"/>
                        <a:ea typeface="Arial"/>
                        <a:cs typeface="Arial"/>
                        <a:sym typeface="Arial"/>
                      </a:endParaRPr>
                    </a:p>
                  </a:txBody>
                  <a:tcPr marL="35200" marR="352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GB" sz="1800" b="1" u="none" strike="noStrike" cap="none">
                          <a:latin typeface="Calibri"/>
                          <a:ea typeface="Calibri"/>
                          <a:cs typeface="Calibri"/>
                          <a:sym typeface="Calibri"/>
                        </a:rPr>
                        <a:t>Wildlife Watch - Conservation and Preservation</a:t>
                      </a:r>
                      <a:endParaRPr sz="1800" u="none" strike="noStrike" cap="none">
                        <a:latin typeface="Arial"/>
                        <a:ea typeface="Arial"/>
                        <a:cs typeface="Arial"/>
                        <a:sym typeface="Arial"/>
                      </a:endParaRPr>
                    </a:p>
                    <a:p>
                      <a:pPr marL="0" marR="0" lvl="0" indent="0" algn="ctr" rtl="0">
                        <a:lnSpc>
                          <a:spcPct val="115000"/>
                        </a:lnSpc>
                        <a:spcBef>
                          <a:spcPts val="0"/>
                        </a:spcBef>
                        <a:spcAft>
                          <a:spcPts val="0"/>
                        </a:spcAft>
                        <a:buNone/>
                      </a:pPr>
                      <a:r>
                        <a:rPr lang="en-GB" sz="1800" i="1" u="none" strike="noStrike" cap="none">
                          <a:latin typeface="Calibri"/>
                          <a:ea typeface="Calibri"/>
                          <a:cs typeface="Calibri"/>
                          <a:sym typeface="Calibri"/>
                        </a:rPr>
                        <a:t>Using independent knowledge of common garden birds, insects and mammals to support them.</a:t>
                      </a:r>
                      <a:endParaRPr sz="1800" u="none" strike="noStrike" cap="none">
                        <a:latin typeface="Arial"/>
                        <a:ea typeface="Arial"/>
                        <a:cs typeface="Arial"/>
                        <a:sym typeface="Arial"/>
                      </a:endParaRPr>
                    </a:p>
                  </a:txBody>
                  <a:tcPr marL="35200" marR="352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GB" sz="1800" b="1" u="none" strike="noStrike" cap="none">
                          <a:latin typeface="Calibri"/>
                          <a:ea typeface="Calibri"/>
                          <a:cs typeface="Calibri"/>
                          <a:sym typeface="Calibri"/>
                        </a:rPr>
                        <a:t>Developing Campfire Skills</a:t>
                      </a:r>
                      <a:endParaRPr sz="1800" u="none" strike="noStrike" cap="none">
                        <a:latin typeface="Arial"/>
                        <a:ea typeface="Arial"/>
                        <a:cs typeface="Arial"/>
                        <a:sym typeface="Arial"/>
                      </a:endParaRPr>
                    </a:p>
                    <a:p>
                      <a:pPr marL="0" marR="0" lvl="0" indent="0" algn="ctr" rtl="0">
                        <a:lnSpc>
                          <a:spcPct val="115000"/>
                        </a:lnSpc>
                        <a:spcBef>
                          <a:spcPts val="0"/>
                        </a:spcBef>
                        <a:spcAft>
                          <a:spcPts val="0"/>
                        </a:spcAft>
                        <a:buNone/>
                      </a:pPr>
                      <a:r>
                        <a:rPr lang="en-GB" sz="1800" i="1" u="none" strike="noStrike" cap="none">
                          <a:latin typeface="Calibri"/>
                          <a:ea typeface="Calibri"/>
                          <a:cs typeface="Calibri"/>
                          <a:sym typeface="Calibri"/>
                        </a:rPr>
                        <a:t>Further development of campfire skills, including using fire strikers independently to create and maintain small fires.</a:t>
                      </a:r>
                      <a:endParaRPr sz="1800" u="none" strike="noStrike" cap="none">
                        <a:latin typeface="Arial"/>
                        <a:ea typeface="Arial"/>
                        <a:cs typeface="Arial"/>
                        <a:sym typeface="Arial"/>
                      </a:endParaRPr>
                    </a:p>
                  </a:txBody>
                  <a:tcPr marL="35200" marR="352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7"/>
          <p:cNvSpPr/>
          <p:nvPr/>
        </p:nvSpPr>
        <p:spPr>
          <a:xfrm>
            <a:off x="129189" y="15992"/>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3052" t="-3075" r="-3075" b="-305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82" name="Google Shape;182;p7"/>
          <p:cNvGrpSpPr/>
          <p:nvPr/>
        </p:nvGrpSpPr>
        <p:grpSpPr>
          <a:xfrm>
            <a:off x="11572013" y="9172741"/>
            <a:ext cx="6857916" cy="3266922"/>
            <a:chOff x="0" y="-47625"/>
            <a:chExt cx="1806200" cy="860425"/>
          </a:xfrm>
        </p:grpSpPr>
        <p:sp>
          <p:nvSpPr>
            <p:cNvPr id="183" name="Google Shape;183;p7"/>
            <p:cNvSpPr/>
            <p:nvPr/>
          </p:nvSpPr>
          <p:spPr>
            <a:xfrm>
              <a:off x="0" y="0"/>
              <a:ext cx="1806200" cy="189204"/>
            </a:xfrm>
            <a:custGeom>
              <a:avLst/>
              <a:gdLst/>
              <a:ahLst/>
              <a:cxnLst/>
              <a:rect l="l" t="t" r="r" b="b"/>
              <a:pathLst>
                <a:path w="1806200" h="189204" extrusionOk="0">
                  <a:moveTo>
                    <a:pt x="0" y="0"/>
                  </a:moveTo>
                  <a:lnTo>
                    <a:pt x="1806200" y="0"/>
                  </a:lnTo>
                  <a:lnTo>
                    <a:pt x="1806200" y="189204"/>
                  </a:lnTo>
                  <a:lnTo>
                    <a:pt x="0" y="189204"/>
                  </a:lnTo>
                  <a:close/>
                </a:path>
              </a:pathLst>
            </a:custGeom>
            <a:solidFill>
              <a:srgbClr val="1B704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4" name="Google Shape;184;p7"/>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94388"/>
                </a:lnSpc>
                <a:spcBef>
                  <a:spcPts val="0"/>
                </a:spcBef>
                <a:spcAft>
                  <a:spcPts val="0"/>
                </a:spcAft>
                <a:buNone/>
              </a:pPr>
              <a:endParaRPr sz="1800">
                <a:solidFill>
                  <a:schemeClr val="dk1"/>
                </a:solidFill>
                <a:latin typeface="Calibri"/>
                <a:ea typeface="Calibri"/>
                <a:cs typeface="Calibri"/>
                <a:sym typeface="Calibri"/>
              </a:endParaRPr>
            </a:p>
          </p:txBody>
        </p:sp>
      </p:grpSp>
      <p:sp>
        <p:nvSpPr>
          <p:cNvPr id="185" name="Google Shape;185;p7"/>
          <p:cNvSpPr txBox="1"/>
          <p:nvPr/>
        </p:nvSpPr>
        <p:spPr>
          <a:xfrm>
            <a:off x="11572013" y="9397924"/>
            <a:ext cx="6715987" cy="537696"/>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GB" sz="3200">
                <a:solidFill>
                  <a:srgbClr val="FCFEFF"/>
                </a:solidFill>
                <a:latin typeface="Tahoma"/>
                <a:ea typeface="Tahoma"/>
                <a:cs typeface="Tahoma"/>
                <a:sym typeface="Tahoma"/>
              </a:rPr>
              <a:t>IQM National Inclusion Conference</a:t>
            </a:r>
            <a:endParaRPr/>
          </a:p>
        </p:txBody>
      </p:sp>
      <p:sp>
        <p:nvSpPr>
          <p:cNvPr id="186" name="Google Shape;186;p7"/>
          <p:cNvSpPr txBox="1"/>
          <p:nvPr/>
        </p:nvSpPr>
        <p:spPr>
          <a:xfrm>
            <a:off x="0" y="-91218"/>
            <a:ext cx="14687660" cy="1256754"/>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GB" sz="6999" b="1" dirty="0">
                <a:solidFill>
                  <a:srgbClr val="000000"/>
                </a:solidFill>
                <a:latin typeface="Tahoma"/>
                <a:ea typeface="Tahoma"/>
                <a:cs typeface="Tahoma"/>
                <a:sym typeface="Tahoma"/>
              </a:rPr>
              <a:t>In Practice</a:t>
            </a:r>
            <a:endParaRPr sz="6999" b="1" dirty="0">
              <a:solidFill>
                <a:srgbClr val="000000"/>
              </a:solidFill>
              <a:latin typeface="Tahoma"/>
              <a:ea typeface="Tahoma"/>
              <a:cs typeface="Tahoma"/>
              <a:sym typeface="Tahoma"/>
            </a:endParaRPr>
          </a:p>
        </p:txBody>
      </p:sp>
      <p:graphicFrame>
        <p:nvGraphicFramePr>
          <p:cNvPr id="187" name="Google Shape;187;p7"/>
          <p:cNvGraphicFramePr/>
          <p:nvPr>
            <p:extLst>
              <p:ext uri="{D42A27DB-BD31-4B8C-83A1-F6EECF244321}">
                <p14:modId xmlns:p14="http://schemas.microsoft.com/office/powerpoint/2010/main" val="763982352"/>
              </p:ext>
            </p:extLst>
          </p:nvPr>
        </p:nvGraphicFramePr>
        <p:xfrm>
          <a:off x="387865" y="1293670"/>
          <a:ext cx="11091650" cy="8778280"/>
        </p:xfrm>
        <a:graphic>
          <a:graphicData uri="http://schemas.openxmlformats.org/drawingml/2006/table">
            <a:tbl>
              <a:tblPr firstRow="1" bandRow="1">
                <a:noFill/>
                <a:tableStyleId>{DBE56E3B-60C5-4102-92B5-7D7C62827300}</a:tableStyleId>
              </a:tblPr>
              <a:tblGrid>
                <a:gridCol w="1156175">
                  <a:extLst>
                    <a:ext uri="{9D8B030D-6E8A-4147-A177-3AD203B41FA5}">
                      <a16:colId xmlns:a16="http://schemas.microsoft.com/office/drawing/2014/main" val="20000"/>
                    </a:ext>
                  </a:extLst>
                </a:gridCol>
                <a:gridCol w="9935475">
                  <a:extLst>
                    <a:ext uri="{9D8B030D-6E8A-4147-A177-3AD203B41FA5}">
                      <a16:colId xmlns:a16="http://schemas.microsoft.com/office/drawing/2014/main" val="20001"/>
                    </a:ext>
                  </a:extLst>
                </a:gridCol>
              </a:tblGrid>
              <a:tr h="1409475">
                <a:tc>
                  <a:txBody>
                    <a:bodyPr/>
                    <a:lstStyle/>
                    <a:p>
                      <a:pPr marL="0" marR="0" lvl="0" indent="0" algn="ctr" rtl="0">
                        <a:spcBef>
                          <a:spcPts val="0"/>
                        </a:spcBef>
                        <a:spcAft>
                          <a:spcPts val="0"/>
                        </a:spcAft>
                        <a:buNone/>
                      </a:pPr>
                      <a:r>
                        <a:rPr lang="en-GB" sz="3200" b="1" u="none" strike="noStrike" cap="none"/>
                        <a:t>EYFS</a:t>
                      </a:r>
                      <a:endParaRPr sz="3200" b="1" u="none" strike="noStrike" cap="none"/>
                    </a:p>
                  </a:txBody>
                  <a:tcPr marL="91450" marR="91450" marT="45725" marB="45725" anchor="ctr"/>
                </a:tc>
                <a:tc>
                  <a:txBody>
                    <a:bodyPr/>
                    <a:lstStyle/>
                    <a:p>
                      <a:pPr marL="0" marR="0" lvl="0" indent="0" algn="l" rtl="0">
                        <a:spcBef>
                          <a:spcPts val="0"/>
                        </a:spcBef>
                        <a:spcAft>
                          <a:spcPts val="0"/>
                        </a:spcAft>
                        <a:buNone/>
                      </a:pPr>
                      <a:r>
                        <a:rPr lang="en-GB" sz="2300" b="0" u="none" strike="noStrike" cap="none" dirty="0"/>
                        <a:t>Focus on: </a:t>
                      </a:r>
                      <a:endParaRPr sz="2300" dirty="0"/>
                    </a:p>
                    <a:p>
                      <a:pPr marL="285750" marR="0" lvl="0" indent="-304800" algn="l" rtl="0">
                        <a:spcBef>
                          <a:spcPts val="0"/>
                        </a:spcBef>
                        <a:spcAft>
                          <a:spcPts val="0"/>
                        </a:spcAft>
                        <a:buClr>
                          <a:schemeClr val="dk1"/>
                        </a:buClr>
                        <a:buSzPts val="2300"/>
                        <a:buFont typeface="Arial"/>
                        <a:buChar char="•"/>
                      </a:pPr>
                      <a:r>
                        <a:rPr lang="en-GB" sz="2300" b="0" dirty="0"/>
                        <a:t>Developing social skills</a:t>
                      </a:r>
                      <a:endParaRPr sz="2300" dirty="0"/>
                    </a:p>
                    <a:p>
                      <a:pPr marL="285750" marR="0" lvl="0" indent="-304800" algn="l" rtl="0">
                        <a:spcBef>
                          <a:spcPts val="0"/>
                        </a:spcBef>
                        <a:spcAft>
                          <a:spcPts val="0"/>
                        </a:spcAft>
                        <a:buClr>
                          <a:schemeClr val="dk1"/>
                        </a:buClr>
                        <a:buSzPts val="2300"/>
                        <a:buFont typeface="Arial"/>
                        <a:buChar char="•"/>
                      </a:pPr>
                      <a:r>
                        <a:rPr lang="en-GB" sz="2300" b="0" dirty="0"/>
                        <a:t>Nurturing safe independence</a:t>
                      </a:r>
                      <a:endParaRPr sz="2300" dirty="0"/>
                    </a:p>
                    <a:p>
                      <a:pPr marL="285750" marR="0" lvl="0" indent="-304800" algn="l" rtl="0">
                        <a:spcBef>
                          <a:spcPts val="0"/>
                        </a:spcBef>
                        <a:spcAft>
                          <a:spcPts val="0"/>
                        </a:spcAft>
                        <a:buClr>
                          <a:schemeClr val="dk1"/>
                        </a:buClr>
                        <a:buSzPts val="2300"/>
                        <a:buFont typeface="Arial"/>
                        <a:buChar char="•"/>
                      </a:pPr>
                      <a:r>
                        <a:rPr lang="en-GB" sz="2300" b="0" dirty="0"/>
                        <a:t>Encouraging exploration and child-led learning</a:t>
                      </a:r>
                      <a:endParaRPr sz="2300" dirty="0"/>
                    </a:p>
                    <a:p>
                      <a:pPr marL="285750" marR="0" lvl="0" indent="-304800" algn="l" rtl="0">
                        <a:spcBef>
                          <a:spcPts val="0"/>
                        </a:spcBef>
                        <a:spcAft>
                          <a:spcPts val="0"/>
                        </a:spcAft>
                        <a:buClr>
                          <a:schemeClr val="dk1"/>
                        </a:buClr>
                        <a:buSzPts val="2300"/>
                        <a:buFont typeface="Arial"/>
                        <a:buChar char="•"/>
                      </a:pPr>
                      <a:r>
                        <a:rPr lang="en-GB" sz="2300" b="0" dirty="0"/>
                        <a:t>Play</a:t>
                      </a:r>
                      <a:endParaRPr sz="2300" dirty="0"/>
                    </a:p>
                  </a:txBody>
                  <a:tcPr marL="91450" marR="91450" marT="45725" marB="45725"/>
                </a:tc>
                <a:extLst>
                  <a:ext uri="{0D108BD9-81ED-4DB2-BD59-A6C34878D82A}">
                    <a16:rowId xmlns:a16="http://schemas.microsoft.com/office/drawing/2014/main" val="10000"/>
                  </a:ext>
                </a:extLst>
              </a:tr>
              <a:tr h="1941350">
                <a:tc>
                  <a:txBody>
                    <a:bodyPr/>
                    <a:lstStyle/>
                    <a:p>
                      <a:pPr marL="0" marR="0" lvl="0" indent="0" algn="ctr" rtl="0">
                        <a:spcBef>
                          <a:spcPts val="0"/>
                        </a:spcBef>
                        <a:spcAft>
                          <a:spcPts val="0"/>
                        </a:spcAft>
                        <a:buNone/>
                      </a:pPr>
                      <a:r>
                        <a:rPr lang="en-GB" sz="3200" b="1"/>
                        <a:t>KS1</a:t>
                      </a:r>
                      <a:endParaRPr sz="3200" b="1"/>
                    </a:p>
                  </a:txBody>
                  <a:tcPr marL="91450" marR="91450" marT="45725" marB="45725" anchor="ctr"/>
                </a:tc>
                <a:tc>
                  <a:txBody>
                    <a:bodyPr/>
                    <a:lstStyle/>
                    <a:p>
                      <a:pPr marL="0" marR="0" lvl="0" indent="0" algn="l" rtl="0">
                        <a:spcBef>
                          <a:spcPts val="0"/>
                        </a:spcBef>
                        <a:spcAft>
                          <a:spcPts val="0"/>
                        </a:spcAft>
                        <a:buNone/>
                      </a:pPr>
                      <a:r>
                        <a:rPr lang="en-GB" sz="2300"/>
                        <a:t>Focus on: </a:t>
                      </a:r>
                      <a:endParaRPr sz="2300"/>
                    </a:p>
                    <a:p>
                      <a:pPr marL="285750" marR="0" lvl="0" indent="-304800" algn="l" rtl="0">
                        <a:spcBef>
                          <a:spcPts val="0"/>
                        </a:spcBef>
                        <a:spcAft>
                          <a:spcPts val="0"/>
                        </a:spcAft>
                        <a:buClr>
                          <a:schemeClr val="dk1"/>
                        </a:buClr>
                        <a:buSzPts val="2300"/>
                        <a:buFont typeface="Arial"/>
                        <a:buChar char="•"/>
                      </a:pPr>
                      <a:r>
                        <a:rPr lang="en-GB" sz="2300"/>
                        <a:t>Continuing to develop social skills</a:t>
                      </a:r>
                      <a:endParaRPr sz="2300"/>
                    </a:p>
                    <a:p>
                      <a:pPr marL="285750" marR="0" lvl="0" indent="-304800" algn="l" rtl="0">
                        <a:spcBef>
                          <a:spcPts val="0"/>
                        </a:spcBef>
                        <a:spcAft>
                          <a:spcPts val="0"/>
                        </a:spcAft>
                        <a:buClr>
                          <a:schemeClr val="dk1"/>
                        </a:buClr>
                        <a:buSzPts val="2300"/>
                        <a:buFont typeface="Arial"/>
                        <a:buChar char="•"/>
                      </a:pPr>
                      <a:r>
                        <a:rPr lang="en-GB" sz="2300"/>
                        <a:t>Fine and gross motor skill development</a:t>
                      </a:r>
                      <a:endParaRPr sz="2300"/>
                    </a:p>
                    <a:p>
                      <a:pPr marL="285750" marR="0" lvl="0" indent="-304800" algn="l" rtl="0">
                        <a:spcBef>
                          <a:spcPts val="0"/>
                        </a:spcBef>
                        <a:spcAft>
                          <a:spcPts val="0"/>
                        </a:spcAft>
                        <a:buClr>
                          <a:schemeClr val="dk1"/>
                        </a:buClr>
                        <a:buSzPts val="2300"/>
                        <a:buFont typeface="Arial"/>
                        <a:buChar char="•"/>
                      </a:pPr>
                      <a:r>
                        <a:rPr lang="en-GB" sz="2300"/>
                        <a:t>Further understanding of safe independence</a:t>
                      </a:r>
                      <a:endParaRPr sz="2300"/>
                    </a:p>
                    <a:p>
                      <a:pPr marL="285750" marR="0" lvl="0" indent="-304800" algn="l" rtl="0">
                        <a:spcBef>
                          <a:spcPts val="0"/>
                        </a:spcBef>
                        <a:spcAft>
                          <a:spcPts val="0"/>
                        </a:spcAft>
                        <a:buClr>
                          <a:schemeClr val="dk1"/>
                        </a:buClr>
                        <a:buSzPts val="2300"/>
                        <a:buFont typeface="Arial"/>
                        <a:buChar char="•"/>
                      </a:pPr>
                      <a:r>
                        <a:rPr lang="en-GB" sz="2300"/>
                        <a:t>Awareness of world around them</a:t>
                      </a:r>
                      <a:endParaRPr sz="2300"/>
                    </a:p>
                    <a:p>
                      <a:pPr marL="285750" marR="0" lvl="0" indent="-304800" algn="l" rtl="0">
                        <a:spcBef>
                          <a:spcPts val="0"/>
                        </a:spcBef>
                        <a:spcAft>
                          <a:spcPts val="0"/>
                        </a:spcAft>
                        <a:buClr>
                          <a:schemeClr val="dk1"/>
                        </a:buClr>
                        <a:buSzPts val="2300"/>
                        <a:buFont typeface="Arial"/>
                        <a:buChar char="•"/>
                      </a:pPr>
                      <a:r>
                        <a:rPr lang="en-GB" sz="2300"/>
                        <a:t>Play</a:t>
                      </a:r>
                      <a:endParaRPr sz="2300"/>
                    </a:p>
                    <a:p>
                      <a:pPr marL="0" marR="0" lvl="0" indent="0" algn="l" rtl="0">
                        <a:spcBef>
                          <a:spcPts val="0"/>
                        </a:spcBef>
                        <a:spcAft>
                          <a:spcPts val="0"/>
                        </a:spcAft>
                        <a:buNone/>
                      </a:pPr>
                      <a:endParaRPr sz="2300"/>
                    </a:p>
                  </a:txBody>
                  <a:tcPr marL="91450" marR="91450" marT="45725" marB="45725"/>
                </a:tc>
                <a:extLst>
                  <a:ext uri="{0D108BD9-81ED-4DB2-BD59-A6C34878D82A}">
                    <a16:rowId xmlns:a16="http://schemas.microsoft.com/office/drawing/2014/main" val="10001"/>
                  </a:ext>
                </a:extLst>
              </a:tr>
              <a:tr h="1653850">
                <a:tc>
                  <a:txBody>
                    <a:bodyPr/>
                    <a:lstStyle/>
                    <a:p>
                      <a:pPr marL="0" marR="0" lvl="0" indent="0" algn="ctr" rtl="0">
                        <a:spcBef>
                          <a:spcPts val="0"/>
                        </a:spcBef>
                        <a:spcAft>
                          <a:spcPts val="0"/>
                        </a:spcAft>
                        <a:buNone/>
                      </a:pPr>
                      <a:r>
                        <a:rPr lang="en-GB" sz="3200" b="1"/>
                        <a:t>LKS2</a:t>
                      </a:r>
                      <a:endParaRPr sz="3200" b="1"/>
                    </a:p>
                  </a:txBody>
                  <a:tcPr marL="91450" marR="91450" marT="45725" marB="45725" anchor="ctr"/>
                </a:tc>
                <a:tc>
                  <a:txBody>
                    <a:bodyPr/>
                    <a:lstStyle/>
                    <a:p>
                      <a:pPr marL="0" marR="0" lvl="0" indent="0" algn="l" rtl="0">
                        <a:spcBef>
                          <a:spcPts val="0"/>
                        </a:spcBef>
                        <a:spcAft>
                          <a:spcPts val="0"/>
                        </a:spcAft>
                        <a:buNone/>
                      </a:pPr>
                      <a:r>
                        <a:rPr lang="en-GB" sz="2300" dirty="0"/>
                        <a:t>Focus on: </a:t>
                      </a:r>
                      <a:endParaRPr sz="2300" dirty="0"/>
                    </a:p>
                    <a:p>
                      <a:pPr marL="285750" marR="0" lvl="0" indent="-304800" algn="l" rtl="0">
                        <a:spcBef>
                          <a:spcPts val="0"/>
                        </a:spcBef>
                        <a:spcAft>
                          <a:spcPts val="0"/>
                        </a:spcAft>
                        <a:buClr>
                          <a:schemeClr val="dk1"/>
                        </a:buClr>
                        <a:buSzPts val="2300"/>
                        <a:buFont typeface="Arial"/>
                        <a:buChar char="•"/>
                      </a:pPr>
                      <a:r>
                        <a:rPr lang="en-GB" sz="2300" dirty="0"/>
                        <a:t>Freedom to choose – independent social development</a:t>
                      </a:r>
                      <a:endParaRPr sz="2300" dirty="0"/>
                    </a:p>
                    <a:p>
                      <a:pPr marL="285750" marR="0" lvl="0" indent="-304800" algn="l" rtl="0">
                        <a:spcBef>
                          <a:spcPts val="0"/>
                        </a:spcBef>
                        <a:spcAft>
                          <a:spcPts val="0"/>
                        </a:spcAft>
                        <a:buClr>
                          <a:schemeClr val="dk1"/>
                        </a:buClr>
                        <a:buSzPts val="2300"/>
                        <a:buFont typeface="Arial"/>
                        <a:buChar char="•"/>
                      </a:pPr>
                      <a:r>
                        <a:rPr lang="en-GB" sz="2300" dirty="0"/>
                        <a:t>Cultural capital – beginning to develop vocabulary and understanding of wildlife</a:t>
                      </a:r>
                      <a:endParaRPr sz="2300" dirty="0"/>
                    </a:p>
                    <a:p>
                      <a:pPr marL="285750" marR="0" lvl="0" indent="-304800" algn="l" rtl="0">
                        <a:spcBef>
                          <a:spcPts val="0"/>
                        </a:spcBef>
                        <a:spcAft>
                          <a:spcPts val="0"/>
                        </a:spcAft>
                        <a:buClr>
                          <a:schemeClr val="dk1"/>
                        </a:buClr>
                        <a:buSzPts val="2300"/>
                        <a:buFont typeface="Arial"/>
                        <a:buChar char="•"/>
                      </a:pPr>
                      <a:r>
                        <a:rPr lang="en-GB" sz="2300" dirty="0"/>
                        <a:t>Trust and independence</a:t>
                      </a:r>
                      <a:endParaRPr sz="2300" dirty="0"/>
                    </a:p>
                    <a:p>
                      <a:pPr marL="285750" marR="0" lvl="0" indent="-304800" algn="l" rtl="0">
                        <a:spcBef>
                          <a:spcPts val="0"/>
                        </a:spcBef>
                        <a:spcAft>
                          <a:spcPts val="0"/>
                        </a:spcAft>
                        <a:buClr>
                          <a:schemeClr val="dk1"/>
                        </a:buClr>
                        <a:buSzPts val="2300"/>
                        <a:buFont typeface="Arial"/>
                        <a:buChar char="•"/>
                      </a:pPr>
                      <a:r>
                        <a:rPr lang="en-GB" sz="2300" dirty="0"/>
                        <a:t>Play</a:t>
                      </a:r>
                      <a:endParaRPr sz="2300" dirty="0"/>
                    </a:p>
                  </a:txBody>
                  <a:tcPr marL="91450" marR="91450" marT="45725" marB="45725"/>
                </a:tc>
                <a:extLst>
                  <a:ext uri="{0D108BD9-81ED-4DB2-BD59-A6C34878D82A}">
                    <a16:rowId xmlns:a16="http://schemas.microsoft.com/office/drawing/2014/main" val="10002"/>
                  </a:ext>
                </a:extLst>
              </a:tr>
              <a:tr h="1763475">
                <a:tc>
                  <a:txBody>
                    <a:bodyPr/>
                    <a:lstStyle/>
                    <a:p>
                      <a:pPr marL="0" marR="0" lvl="0" indent="0" algn="ctr" rtl="0">
                        <a:spcBef>
                          <a:spcPts val="0"/>
                        </a:spcBef>
                        <a:spcAft>
                          <a:spcPts val="0"/>
                        </a:spcAft>
                        <a:buNone/>
                      </a:pPr>
                      <a:r>
                        <a:rPr lang="en-GB" sz="3200" b="1"/>
                        <a:t>UKS2</a:t>
                      </a:r>
                      <a:endParaRPr sz="3200" b="1"/>
                    </a:p>
                  </a:txBody>
                  <a:tcPr marL="91450" marR="91450" marT="45725" marB="45725" anchor="ctr"/>
                </a:tc>
                <a:tc>
                  <a:txBody>
                    <a:bodyPr/>
                    <a:lstStyle/>
                    <a:p>
                      <a:pPr marL="0" marR="0" lvl="0" indent="0" algn="l" rtl="0">
                        <a:spcBef>
                          <a:spcPts val="0"/>
                        </a:spcBef>
                        <a:spcAft>
                          <a:spcPts val="0"/>
                        </a:spcAft>
                        <a:buNone/>
                      </a:pPr>
                      <a:r>
                        <a:rPr lang="en-GB" sz="2300" dirty="0"/>
                        <a:t>Focus on: </a:t>
                      </a:r>
                      <a:endParaRPr sz="2300" dirty="0"/>
                    </a:p>
                    <a:p>
                      <a:pPr marL="285750" marR="0" lvl="0" indent="-304800" algn="l" rtl="0">
                        <a:spcBef>
                          <a:spcPts val="0"/>
                        </a:spcBef>
                        <a:spcAft>
                          <a:spcPts val="0"/>
                        </a:spcAft>
                        <a:buClr>
                          <a:schemeClr val="dk1"/>
                        </a:buClr>
                        <a:buSzPts val="2300"/>
                        <a:buFont typeface="Arial"/>
                        <a:buChar char="•"/>
                      </a:pPr>
                      <a:r>
                        <a:rPr lang="en-GB" sz="2300" dirty="0"/>
                        <a:t>Freedom to choose – independent social development</a:t>
                      </a:r>
                      <a:endParaRPr sz="2300" dirty="0"/>
                    </a:p>
                    <a:p>
                      <a:pPr marL="285750" marR="0" lvl="0" indent="-304800" algn="l" rtl="0">
                        <a:spcBef>
                          <a:spcPts val="0"/>
                        </a:spcBef>
                        <a:spcAft>
                          <a:spcPts val="0"/>
                        </a:spcAft>
                        <a:buClr>
                          <a:schemeClr val="dk1"/>
                        </a:buClr>
                        <a:buSzPts val="2300"/>
                        <a:buFont typeface="Arial"/>
                        <a:buChar char="•"/>
                      </a:pPr>
                      <a:r>
                        <a:rPr lang="en-GB" sz="2300" dirty="0"/>
                        <a:t>Cultural capital – exploring opportunities not always available outside of school e.g. building campfires</a:t>
                      </a:r>
                      <a:endParaRPr sz="2300" dirty="0"/>
                    </a:p>
                    <a:p>
                      <a:pPr marL="285750" marR="0" lvl="0" indent="-304800" algn="l" rtl="0">
                        <a:spcBef>
                          <a:spcPts val="0"/>
                        </a:spcBef>
                        <a:spcAft>
                          <a:spcPts val="0"/>
                        </a:spcAft>
                        <a:buClr>
                          <a:schemeClr val="dk1"/>
                        </a:buClr>
                        <a:buSzPts val="2300"/>
                        <a:buFont typeface="Arial"/>
                        <a:buChar char="•"/>
                      </a:pPr>
                      <a:r>
                        <a:rPr lang="en-GB" sz="2300" dirty="0"/>
                        <a:t>Trust and independence with tools</a:t>
                      </a:r>
                      <a:endParaRPr sz="2300" dirty="0"/>
                    </a:p>
                    <a:p>
                      <a:pPr marL="285750" marR="0" lvl="0" indent="-304800" algn="l" rtl="0">
                        <a:spcBef>
                          <a:spcPts val="0"/>
                        </a:spcBef>
                        <a:spcAft>
                          <a:spcPts val="0"/>
                        </a:spcAft>
                        <a:buClr>
                          <a:schemeClr val="dk1"/>
                        </a:buClr>
                        <a:buSzPts val="2300"/>
                        <a:buFont typeface="Arial"/>
                        <a:buChar char="•"/>
                      </a:pPr>
                      <a:r>
                        <a:rPr lang="en-GB" sz="2300" dirty="0"/>
                        <a:t>Play</a:t>
                      </a:r>
                      <a:endParaRPr sz="2300" dirty="0"/>
                    </a:p>
                  </a:txBody>
                  <a:tcPr marL="91450" marR="91450" marT="45725" marB="45725"/>
                </a:tc>
                <a:extLst>
                  <a:ext uri="{0D108BD9-81ED-4DB2-BD59-A6C34878D82A}">
                    <a16:rowId xmlns:a16="http://schemas.microsoft.com/office/drawing/2014/main" val="10003"/>
                  </a:ext>
                </a:extLst>
              </a:tr>
            </a:tbl>
          </a:graphicData>
        </a:graphic>
      </p:graphicFrame>
      <p:pic>
        <p:nvPicPr>
          <p:cNvPr id="188" name="Google Shape;188;p7" descr="Image"/>
          <p:cNvPicPr preferRelativeResize="0"/>
          <p:nvPr/>
        </p:nvPicPr>
        <p:blipFill rotWithShape="1">
          <a:blip r:embed="rId4">
            <a:alphaModFix/>
          </a:blip>
          <a:srcRect/>
          <a:stretch/>
        </p:blipFill>
        <p:spPr>
          <a:xfrm>
            <a:off x="11793785" y="29822"/>
            <a:ext cx="2469356" cy="3292475"/>
          </a:xfrm>
          <a:prstGeom prst="rect">
            <a:avLst/>
          </a:prstGeom>
          <a:noFill/>
          <a:ln>
            <a:noFill/>
          </a:ln>
        </p:spPr>
      </p:pic>
      <p:pic>
        <p:nvPicPr>
          <p:cNvPr id="189" name="Google Shape;189;p7" descr="Image"/>
          <p:cNvPicPr preferRelativeResize="0"/>
          <p:nvPr/>
        </p:nvPicPr>
        <p:blipFill rotWithShape="1">
          <a:blip r:embed="rId5">
            <a:alphaModFix/>
          </a:blip>
          <a:srcRect/>
          <a:stretch/>
        </p:blipFill>
        <p:spPr>
          <a:xfrm>
            <a:off x="14577411" y="1784560"/>
            <a:ext cx="3581400" cy="3162587"/>
          </a:xfrm>
          <a:prstGeom prst="rect">
            <a:avLst/>
          </a:prstGeom>
          <a:noFill/>
          <a:ln>
            <a:noFill/>
          </a:ln>
        </p:spPr>
      </p:pic>
      <p:pic>
        <p:nvPicPr>
          <p:cNvPr id="190" name="Google Shape;190;p7" descr="Image"/>
          <p:cNvPicPr preferRelativeResize="0"/>
          <p:nvPr/>
        </p:nvPicPr>
        <p:blipFill rotWithShape="1">
          <a:blip r:embed="rId6">
            <a:alphaModFix/>
          </a:blip>
          <a:srcRect/>
          <a:stretch/>
        </p:blipFill>
        <p:spPr>
          <a:xfrm>
            <a:off x="11854696" y="4101585"/>
            <a:ext cx="3681552" cy="3255265"/>
          </a:xfrm>
          <a:prstGeom prst="rect">
            <a:avLst/>
          </a:prstGeom>
          <a:noFill/>
          <a:ln>
            <a:noFill/>
          </a:ln>
        </p:spPr>
      </p:pic>
      <p:pic>
        <p:nvPicPr>
          <p:cNvPr id="191" name="Google Shape;191;p7" descr="Image"/>
          <p:cNvPicPr preferRelativeResize="0"/>
          <p:nvPr/>
        </p:nvPicPr>
        <p:blipFill rotWithShape="1">
          <a:blip r:embed="rId7">
            <a:alphaModFix/>
          </a:blip>
          <a:srcRect/>
          <a:stretch/>
        </p:blipFill>
        <p:spPr>
          <a:xfrm>
            <a:off x="15488545" y="6002258"/>
            <a:ext cx="2563087" cy="307083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8"/>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3052" t="-3075" r="-3075" b="-305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97" name="Google Shape;197;p8"/>
          <p:cNvGrpSpPr/>
          <p:nvPr/>
        </p:nvGrpSpPr>
        <p:grpSpPr>
          <a:xfrm>
            <a:off x="11572013" y="9172741"/>
            <a:ext cx="6857916" cy="3266922"/>
            <a:chOff x="0" y="-47625"/>
            <a:chExt cx="1806200" cy="860425"/>
          </a:xfrm>
        </p:grpSpPr>
        <p:sp>
          <p:nvSpPr>
            <p:cNvPr id="198" name="Google Shape;198;p8"/>
            <p:cNvSpPr/>
            <p:nvPr/>
          </p:nvSpPr>
          <p:spPr>
            <a:xfrm>
              <a:off x="0" y="0"/>
              <a:ext cx="1806200" cy="189204"/>
            </a:xfrm>
            <a:custGeom>
              <a:avLst/>
              <a:gdLst/>
              <a:ahLst/>
              <a:cxnLst/>
              <a:rect l="l" t="t" r="r" b="b"/>
              <a:pathLst>
                <a:path w="1806200" h="189204" extrusionOk="0">
                  <a:moveTo>
                    <a:pt x="0" y="0"/>
                  </a:moveTo>
                  <a:lnTo>
                    <a:pt x="1806200" y="0"/>
                  </a:lnTo>
                  <a:lnTo>
                    <a:pt x="1806200" y="189204"/>
                  </a:lnTo>
                  <a:lnTo>
                    <a:pt x="0" y="189204"/>
                  </a:lnTo>
                  <a:close/>
                </a:path>
              </a:pathLst>
            </a:custGeom>
            <a:solidFill>
              <a:srgbClr val="1B704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8"/>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94388"/>
                </a:lnSpc>
                <a:spcBef>
                  <a:spcPts val="0"/>
                </a:spcBef>
                <a:spcAft>
                  <a:spcPts val="0"/>
                </a:spcAft>
                <a:buNone/>
              </a:pPr>
              <a:endParaRPr sz="1800">
                <a:solidFill>
                  <a:schemeClr val="dk1"/>
                </a:solidFill>
                <a:latin typeface="Calibri"/>
                <a:ea typeface="Calibri"/>
                <a:cs typeface="Calibri"/>
                <a:sym typeface="Calibri"/>
              </a:endParaRPr>
            </a:p>
          </p:txBody>
        </p:sp>
      </p:grpSp>
      <p:sp>
        <p:nvSpPr>
          <p:cNvPr id="200" name="Google Shape;200;p8"/>
          <p:cNvSpPr txBox="1"/>
          <p:nvPr/>
        </p:nvSpPr>
        <p:spPr>
          <a:xfrm>
            <a:off x="11572013" y="9397924"/>
            <a:ext cx="6715987" cy="537696"/>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GB" sz="3200">
                <a:solidFill>
                  <a:srgbClr val="FCFEFF"/>
                </a:solidFill>
                <a:latin typeface="Tahoma"/>
                <a:ea typeface="Tahoma"/>
                <a:cs typeface="Tahoma"/>
                <a:sym typeface="Tahoma"/>
              </a:rPr>
              <a:t>IQM National Inclusion Conference</a:t>
            </a:r>
            <a:endParaRPr/>
          </a:p>
        </p:txBody>
      </p:sp>
      <p:sp>
        <p:nvSpPr>
          <p:cNvPr id="201" name="Google Shape;201;p8"/>
          <p:cNvSpPr txBox="1"/>
          <p:nvPr/>
        </p:nvSpPr>
        <p:spPr>
          <a:xfrm>
            <a:off x="0" y="382959"/>
            <a:ext cx="18288000" cy="1126847"/>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GB" sz="6999" b="1">
                <a:solidFill>
                  <a:srgbClr val="000000"/>
                </a:solidFill>
                <a:latin typeface="Tahoma"/>
                <a:ea typeface="Tahoma"/>
                <a:cs typeface="Tahoma"/>
                <a:sym typeface="Tahoma"/>
              </a:rPr>
              <a:t>Impact</a:t>
            </a:r>
            <a:endParaRPr sz="6999" b="1">
              <a:solidFill>
                <a:srgbClr val="000000"/>
              </a:solidFill>
              <a:latin typeface="Tahoma"/>
              <a:ea typeface="Tahoma"/>
              <a:cs typeface="Tahoma"/>
              <a:sym typeface="Tahoma"/>
            </a:endParaRPr>
          </a:p>
        </p:txBody>
      </p:sp>
      <p:sp>
        <p:nvSpPr>
          <p:cNvPr id="202" name="Google Shape;202;p8"/>
          <p:cNvSpPr txBox="1"/>
          <p:nvPr/>
        </p:nvSpPr>
        <p:spPr>
          <a:xfrm>
            <a:off x="609600" y="1892765"/>
            <a:ext cx="8839200" cy="7064926"/>
          </a:xfrm>
          <a:prstGeom prst="rect">
            <a:avLst/>
          </a:prstGeom>
          <a:noFill/>
          <a:ln>
            <a:noFill/>
          </a:ln>
        </p:spPr>
        <p:txBody>
          <a:bodyPr spcFirstLastPara="1" wrap="square" lIns="91425" tIns="45700" rIns="91425" bIns="45700" anchor="t" anchorCtr="0">
            <a:noAutofit/>
          </a:bodyPr>
          <a:lstStyle/>
          <a:p>
            <a:pPr marL="228600" marR="0" lvl="0" indent="-228600" algn="just" rtl="0">
              <a:lnSpc>
                <a:spcPct val="90000"/>
              </a:lnSpc>
              <a:spcBef>
                <a:spcPts val="0"/>
              </a:spcBef>
              <a:spcAft>
                <a:spcPts val="0"/>
              </a:spcAft>
              <a:buClr>
                <a:schemeClr val="dk1"/>
              </a:buClr>
              <a:buSzPts val="3200"/>
              <a:buFont typeface="Arial"/>
              <a:buChar char="•"/>
            </a:pPr>
            <a:r>
              <a:rPr lang="en-GB" sz="3200">
                <a:solidFill>
                  <a:schemeClr val="dk1"/>
                </a:solidFill>
                <a:latin typeface="Calibri"/>
                <a:ea typeface="Calibri"/>
                <a:cs typeface="Calibri"/>
                <a:sym typeface="Calibri"/>
              </a:rPr>
              <a:t> Improved </a:t>
            </a:r>
            <a:r>
              <a:rPr lang="en-GB" sz="3200" b="1">
                <a:solidFill>
                  <a:schemeClr val="dk1"/>
                </a:solidFill>
                <a:latin typeface="Calibri"/>
                <a:ea typeface="Calibri"/>
                <a:cs typeface="Calibri"/>
                <a:sym typeface="Calibri"/>
              </a:rPr>
              <a:t>mental health and wellbeing</a:t>
            </a:r>
            <a:r>
              <a:rPr lang="en-GB" sz="3200">
                <a:solidFill>
                  <a:schemeClr val="dk1"/>
                </a:solidFill>
                <a:latin typeface="Calibri"/>
                <a:ea typeface="Calibri"/>
                <a:cs typeface="Calibri"/>
                <a:sym typeface="Calibri"/>
              </a:rPr>
              <a:t> – children are aware of the importance of being outdoors and how this can positively impact wellbeing. Taking a mindful moment to be thankful for the space and time we have in Forest School.</a:t>
            </a:r>
            <a:endParaRPr/>
          </a:p>
          <a:p>
            <a:pPr marL="228600" marR="0" lvl="0" indent="-228600" algn="just" rtl="0">
              <a:lnSpc>
                <a:spcPct val="90000"/>
              </a:lnSpc>
              <a:spcBef>
                <a:spcPts val="1000"/>
              </a:spcBef>
              <a:spcAft>
                <a:spcPts val="0"/>
              </a:spcAft>
              <a:buClr>
                <a:schemeClr val="dk1"/>
              </a:buClr>
              <a:buSzPts val="3200"/>
              <a:buFont typeface="Arial"/>
              <a:buChar char="•"/>
            </a:pPr>
            <a:r>
              <a:rPr lang="en-GB" sz="3200">
                <a:solidFill>
                  <a:schemeClr val="dk1"/>
                </a:solidFill>
                <a:latin typeface="Calibri"/>
                <a:ea typeface="Calibri"/>
                <a:cs typeface="Calibri"/>
                <a:sym typeface="Calibri"/>
              </a:rPr>
              <a:t>Improved </a:t>
            </a:r>
            <a:r>
              <a:rPr lang="en-GB" sz="3200" b="1">
                <a:solidFill>
                  <a:schemeClr val="dk1"/>
                </a:solidFill>
                <a:latin typeface="Calibri"/>
                <a:ea typeface="Calibri"/>
                <a:cs typeface="Calibri"/>
                <a:sym typeface="Calibri"/>
              </a:rPr>
              <a:t>social skills </a:t>
            </a:r>
            <a:r>
              <a:rPr lang="en-GB" sz="3200">
                <a:solidFill>
                  <a:schemeClr val="dk1"/>
                </a:solidFill>
                <a:latin typeface="Calibri"/>
                <a:ea typeface="Calibri"/>
                <a:cs typeface="Calibri"/>
                <a:sym typeface="Calibri"/>
              </a:rPr>
              <a:t>– children of all ages are given a structured opportunity to engage in free play, often with classmates they would not regularly interact with.</a:t>
            </a:r>
            <a:endParaRPr/>
          </a:p>
          <a:p>
            <a:pPr marL="228600" marR="0" lvl="0" indent="-228600" algn="just" rtl="0">
              <a:lnSpc>
                <a:spcPct val="90000"/>
              </a:lnSpc>
              <a:spcBef>
                <a:spcPts val="1000"/>
              </a:spcBef>
              <a:spcAft>
                <a:spcPts val="0"/>
              </a:spcAft>
              <a:buClr>
                <a:schemeClr val="dk1"/>
              </a:buClr>
              <a:buSzPts val="3200"/>
              <a:buFont typeface="Arial"/>
              <a:buChar char="•"/>
            </a:pPr>
            <a:r>
              <a:rPr lang="en-GB" sz="3200">
                <a:solidFill>
                  <a:schemeClr val="dk1"/>
                </a:solidFill>
                <a:latin typeface="Calibri"/>
                <a:ea typeface="Calibri"/>
                <a:cs typeface="Calibri"/>
                <a:sym typeface="Calibri"/>
              </a:rPr>
              <a:t>Development of </a:t>
            </a:r>
            <a:r>
              <a:rPr lang="en-GB" sz="3200" b="1">
                <a:solidFill>
                  <a:schemeClr val="dk1"/>
                </a:solidFill>
                <a:latin typeface="Calibri"/>
                <a:ea typeface="Calibri"/>
                <a:cs typeface="Calibri"/>
                <a:sym typeface="Calibri"/>
              </a:rPr>
              <a:t>confidence</a:t>
            </a:r>
            <a:r>
              <a:rPr lang="en-GB" sz="3200">
                <a:solidFill>
                  <a:schemeClr val="dk1"/>
                </a:solidFill>
                <a:latin typeface="Calibri"/>
                <a:ea typeface="Calibri"/>
                <a:cs typeface="Calibri"/>
                <a:sym typeface="Calibri"/>
              </a:rPr>
              <a:t> – Forest School skills can often be different to traditional classroom ‘reading and writing’ skills. Typically ‘lower’ attaining pupils can flourish and some ‘higher’ attaining pupils experience challenge in a different context</a:t>
            </a:r>
            <a:endParaRPr sz="3200">
              <a:solidFill>
                <a:schemeClr val="dk1"/>
              </a:solidFill>
              <a:latin typeface="Calibri"/>
              <a:ea typeface="Calibri"/>
              <a:cs typeface="Calibri"/>
              <a:sym typeface="Calibri"/>
            </a:endParaRPr>
          </a:p>
        </p:txBody>
      </p:sp>
      <p:pic>
        <p:nvPicPr>
          <p:cNvPr id="203" name="Google Shape;203;p8" descr="Image"/>
          <p:cNvPicPr preferRelativeResize="0"/>
          <p:nvPr/>
        </p:nvPicPr>
        <p:blipFill rotWithShape="1">
          <a:blip r:embed="rId4">
            <a:alphaModFix/>
          </a:blip>
          <a:srcRect/>
          <a:stretch/>
        </p:blipFill>
        <p:spPr>
          <a:xfrm>
            <a:off x="12141926" y="1522553"/>
            <a:ext cx="5576159" cy="3860335"/>
          </a:xfrm>
          <a:prstGeom prst="rect">
            <a:avLst/>
          </a:prstGeom>
          <a:noFill/>
          <a:ln>
            <a:noFill/>
          </a:ln>
        </p:spPr>
      </p:pic>
      <p:pic>
        <p:nvPicPr>
          <p:cNvPr id="204" name="Google Shape;204;p8" descr="Image"/>
          <p:cNvPicPr preferRelativeResize="0"/>
          <p:nvPr/>
        </p:nvPicPr>
        <p:blipFill rotWithShape="1">
          <a:blip r:embed="rId5">
            <a:alphaModFix/>
          </a:blip>
          <a:srcRect/>
          <a:stretch/>
        </p:blipFill>
        <p:spPr>
          <a:xfrm>
            <a:off x="10439400" y="3705222"/>
            <a:ext cx="3976117" cy="486167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g28df0ed32fc_0_0"/>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7">
              <a:alphaModFix/>
            </a:blip>
            <a:stretch>
              <a:fillRect l="-3049" t="-3079" r="-3079" b="-304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210" name="Google Shape;210;g28df0ed32fc_0_0"/>
          <p:cNvGrpSpPr/>
          <p:nvPr/>
        </p:nvGrpSpPr>
        <p:grpSpPr>
          <a:xfrm>
            <a:off x="11572013" y="9172740"/>
            <a:ext cx="6857961" cy="3266853"/>
            <a:chOff x="0" y="-47625"/>
            <a:chExt cx="1806200" cy="860400"/>
          </a:xfrm>
        </p:grpSpPr>
        <p:sp>
          <p:nvSpPr>
            <p:cNvPr id="211" name="Google Shape;211;g28df0ed32fc_0_0"/>
            <p:cNvSpPr/>
            <p:nvPr/>
          </p:nvSpPr>
          <p:spPr>
            <a:xfrm>
              <a:off x="0" y="0"/>
              <a:ext cx="1806200" cy="189204"/>
            </a:xfrm>
            <a:custGeom>
              <a:avLst/>
              <a:gdLst/>
              <a:ahLst/>
              <a:cxnLst/>
              <a:rect l="l" t="t" r="r" b="b"/>
              <a:pathLst>
                <a:path w="1806200" h="189204" extrusionOk="0">
                  <a:moveTo>
                    <a:pt x="0" y="0"/>
                  </a:moveTo>
                  <a:lnTo>
                    <a:pt x="1806200" y="0"/>
                  </a:lnTo>
                  <a:lnTo>
                    <a:pt x="1806200" y="189204"/>
                  </a:lnTo>
                  <a:lnTo>
                    <a:pt x="0" y="189204"/>
                  </a:lnTo>
                  <a:close/>
                </a:path>
              </a:pathLst>
            </a:custGeom>
            <a:solidFill>
              <a:srgbClr val="1B704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2" name="Google Shape;212;g28df0ed32fc_0_0"/>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94388"/>
                </a:lnSpc>
                <a:spcBef>
                  <a:spcPts val="0"/>
                </a:spcBef>
                <a:spcAft>
                  <a:spcPts val="0"/>
                </a:spcAft>
                <a:buNone/>
              </a:pPr>
              <a:endParaRPr sz="1800">
                <a:solidFill>
                  <a:schemeClr val="dk1"/>
                </a:solidFill>
                <a:latin typeface="Calibri"/>
                <a:ea typeface="Calibri"/>
                <a:cs typeface="Calibri"/>
                <a:sym typeface="Calibri"/>
              </a:endParaRPr>
            </a:p>
          </p:txBody>
        </p:sp>
      </p:grpSp>
      <p:sp>
        <p:nvSpPr>
          <p:cNvPr id="213" name="Google Shape;213;g28df0ed32fc_0_0"/>
          <p:cNvSpPr txBox="1"/>
          <p:nvPr/>
        </p:nvSpPr>
        <p:spPr>
          <a:xfrm>
            <a:off x="11572013" y="9397924"/>
            <a:ext cx="6716100" cy="4926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GB" sz="3200">
                <a:solidFill>
                  <a:srgbClr val="FCFEFF"/>
                </a:solidFill>
                <a:latin typeface="Tahoma"/>
                <a:ea typeface="Tahoma"/>
                <a:cs typeface="Tahoma"/>
                <a:sym typeface="Tahoma"/>
              </a:rPr>
              <a:t>IQM National Inclusion Conference</a:t>
            </a:r>
            <a:endParaRPr/>
          </a:p>
        </p:txBody>
      </p:sp>
      <p:sp>
        <p:nvSpPr>
          <p:cNvPr id="214" name="Google Shape;214;g28df0ed32fc_0_0"/>
          <p:cNvSpPr txBox="1"/>
          <p:nvPr/>
        </p:nvSpPr>
        <p:spPr>
          <a:xfrm>
            <a:off x="0" y="382959"/>
            <a:ext cx="18288000" cy="1077300"/>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GB" sz="6999" b="1">
                <a:solidFill>
                  <a:srgbClr val="000000"/>
                </a:solidFill>
                <a:latin typeface="Tahoma"/>
                <a:ea typeface="Tahoma"/>
                <a:cs typeface="Tahoma"/>
                <a:sym typeface="Tahoma"/>
              </a:rPr>
              <a:t>Impact - children</a:t>
            </a:r>
            <a:r>
              <a:rPr lang="en-GB" sz="6999" b="1">
                <a:latin typeface="Tahoma"/>
                <a:ea typeface="Tahoma"/>
                <a:cs typeface="Tahoma"/>
                <a:sym typeface="Tahoma"/>
              </a:rPr>
              <a:t>’s testimonial</a:t>
            </a:r>
            <a:endParaRPr sz="6999" b="1">
              <a:solidFill>
                <a:srgbClr val="000000"/>
              </a:solidFill>
              <a:latin typeface="Tahoma"/>
              <a:ea typeface="Tahoma"/>
              <a:cs typeface="Tahoma"/>
              <a:sym typeface="Tahoma"/>
            </a:endParaRPr>
          </a:p>
        </p:txBody>
      </p:sp>
      <p:pic>
        <p:nvPicPr>
          <p:cNvPr id="2" name="New Recording 6">
            <a:hlinkClick r:id="" action="ppaction://media"/>
            <a:extLst>
              <a:ext uri="{FF2B5EF4-FFF2-40B4-BE49-F238E27FC236}">
                <a16:creationId xmlns:a16="http://schemas.microsoft.com/office/drawing/2014/main" id="{AFD1CC10-E5B1-4C32-A99A-F6E64945330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533604" y="4222450"/>
            <a:ext cx="2690191" cy="2690191"/>
          </a:xfrm>
          <a:prstGeom prst="rect">
            <a:avLst/>
          </a:prstGeom>
        </p:spPr>
      </p:pic>
      <p:pic>
        <p:nvPicPr>
          <p:cNvPr id="3" name="New Recording 8">
            <a:hlinkClick r:id="" action="ppaction://media"/>
            <a:extLst>
              <a:ext uri="{FF2B5EF4-FFF2-40B4-BE49-F238E27FC236}">
                <a16:creationId xmlns:a16="http://schemas.microsoft.com/office/drawing/2014/main" id="{D3AB936A-8785-4592-8F51-6D7373E3F1FC}"/>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938586" y="3934118"/>
            <a:ext cx="3266853" cy="32668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23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9"/>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3052" t="-3075" r="-3075" b="-305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1" name="Google Shape;221;p9"/>
          <p:cNvSpPr txBox="1"/>
          <p:nvPr/>
        </p:nvSpPr>
        <p:spPr>
          <a:xfrm>
            <a:off x="0" y="382959"/>
            <a:ext cx="18288000" cy="1184275"/>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GB" sz="6999" b="1">
                <a:solidFill>
                  <a:srgbClr val="000000"/>
                </a:solidFill>
                <a:latin typeface="Tahoma"/>
                <a:ea typeface="Tahoma"/>
                <a:cs typeface="Tahoma"/>
                <a:sym typeface="Tahoma"/>
              </a:rPr>
              <a:t>Quick Wins</a:t>
            </a:r>
            <a:endParaRPr/>
          </a:p>
        </p:txBody>
      </p:sp>
      <p:grpSp>
        <p:nvGrpSpPr>
          <p:cNvPr id="222" name="Google Shape;222;p9"/>
          <p:cNvGrpSpPr/>
          <p:nvPr/>
        </p:nvGrpSpPr>
        <p:grpSpPr>
          <a:xfrm>
            <a:off x="11572013" y="9172741"/>
            <a:ext cx="6857916" cy="3266922"/>
            <a:chOff x="0" y="-47625"/>
            <a:chExt cx="1806200" cy="860425"/>
          </a:xfrm>
        </p:grpSpPr>
        <p:sp>
          <p:nvSpPr>
            <p:cNvPr id="223" name="Google Shape;223;p9"/>
            <p:cNvSpPr/>
            <p:nvPr/>
          </p:nvSpPr>
          <p:spPr>
            <a:xfrm>
              <a:off x="0" y="0"/>
              <a:ext cx="1806200" cy="189204"/>
            </a:xfrm>
            <a:custGeom>
              <a:avLst/>
              <a:gdLst/>
              <a:ahLst/>
              <a:cxnLst/>
              <a:rect l="l" t="t" r="r" b="b"/>
              <a:pathLst>
                <a:path w="1806200" h="189204" extrusionOk="0">
                  <a:moveTo>
                    <a:pt x="0" y="0"/>
                  </a:moveTo>
                  <a:lnTo>
                    <a:pt x="1806200" y="0"/>
                  </a:lnTo>
                  <a:lnTo>
                    <a:pt x="1806200" y="189204"/>
                  </a:lnTo>
                  <a:lnTo>
                    <a:pt x="0" y="189204"/>
                  </a:lnTo>
                  <a:close/>
                </a:path>
              </a:pathLst>
            </a:custGeom>
            <a:solidFill>
              <a:srgbClr val="1B704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4" name="Google Shape;224;p9"/>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94388"/>
                </a:lnSpc>
                <a:spcBef>
                  <a:spcPts val="0"/>
                </a:spcBef>
                <a:spcAft>
                  <a:spcPts val="0"/>
                </a:spcAft>
                <a:buNone/>
              </a:pPr>
              <a:endParaRPr sz="1800">
                <a:solidFill>
                  <a:schemeClr val="dk1"/>
                </a:solidFill>
                <a:latin typeface="Calibri"/>
                <a:ea typeface="Calibri"/>
                <a:cs typeface="Calibri"/>
                <a:sym typeface="Calibri"/>
              </a:endParaRPr>
            </a:p>
          </p:txBody>
        </p:sp>
      </p:grpSp>
      <p:sp>
        <p:nvSpPr>
          <p:cNvPr id="225" name="Google Shape;225;p9"/>
          <p:cNvSpPr txBox="1"/>
          <p:nvPr/>
        </p:nvSpPr>
        <p:spPr>
          <a:xfrm>
            <a:off x="11572013" y="9397924"/>
            <a:ext cx="6715987" cy="537696"/>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GB" sz="3200">
                <a:solidFill>
                  <a:srgbClr val="FCFEFF"/>
                </a:solidFill>
                <a:latin typeface="Tahoma"/>
                <a:ea typeface="Tahoma"/>
                <a:cs typeface="Tahoma"/>
                <a:sym typeface="Tahoma"/>
              </a:rPr>
              <a:t>IQM National Inclusion Conference</a:t>
            </a:r>
            <a:endParaRPr/>
          </a:p>
        </p:txBody>
      </p:sp>
      <p:sp>
        <p:nvSpPr>
          <p:cNvPr id="226" name="Google Shape;226;p9"/>
          <p:cNvSpPr txBox="1"/>
          <p:nvPr/>
        </p:nvSpPr>
        <p:spPr>
          <a:xfrm>
            <a:off x="762000" y="1892765"/>
            <a:ext cx="16764000" cy="6704903"/>
          </a:xfrm>
          <a:prstGeom prst="rect">
            <a:avLst/>
          </a:prstGeom>
          <a:noFill/>
          <a:ln>
            <a:noFill/>
          </a:ln>
        </p:spPr>
        <p:txBody>
          <a:bodyPr spcFirstLastPara="1" wrap="square" lIns="91425" tIns="45700" rIns="91425" bIns="45700" anchor="t" anchorCtr="0">
            <a:noAutofit/>
          </a:bodyPr>
          <a:lstStyle/>
          <a:p>
            <a:pPr marL="342900" indent="-342900">
              <a:buClr>
                <a:schemeClr val="dk1"/>
              </a:buClr>
              <a:buSzPts val="3200"/>
              <a:buFont typeface="Arial"/>
              <a:buChar char="•"/>
            </a:pPr>
            <a:r>
              <a:rPr lang="en-GB" sz="3200" dirty="0">
                <a:solidFill>
                  <a:schemeClr val="dk1"/>
                </a:solidFill>
                <a:latin typeface="Calibri"/>
                <a:ea typeface="Calibri"/>
                <a:cs typeface="Calibri"/>
                <a:sym typeface="Calibri"/>
              </a:rPr>
              <a:t>In small teams conduct an audit of the environment – we started with a 'stop, start, continue method'.  Walking from the front door around the whole school</a:t>
            </a:r>
          </a:p>
          <a:p>
            <a:pPr marL="342900" marR="0" lvl="0" indent="-342900" algn="l" rtl="0">
              <a:spcBef>
                <a:spcPts val="0"/>
              </a:spcBef>
              <a:spcAft>
                <a:spcPts val="0"/>
              </a:spcAft>
              <a:buClr>
                <a:schemeClr val="dk1"/>
              </a:buClr>
              <a:buSzPts val="3200"/>
              <a:buFont typeface="Arial"/>
              <a:buChar char="•"/>
            </a:pPr>
            <a:endParaRPr lang="en-GB" sz="3200" dirty="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3200"/>
              <a:buFont typeface="Arial"/>
              <a:buChar char="•"/>
            </a:pPr>
            <a:r>
              <a:rPr lang="en-GB" sz="3200" dirty="0">
                <a:solidFill>
                  <a:schemeClr val="dk1"/>
                </a:solidFill>
                <a:latin typeface="Calibri"/>
                <a:ea typeface="Calibri"/>
                <a:cs typeface="Calibri"/>
                <a:sym typeface="Calibri"/>
              </a:rPr>
              <a:t>De clutter – Spring clean</a:t>
            </a:r>
          </a:p>
          <a:p>
            <a:pPr marL="342900" marR="0" lvl="0" indent="-342900" algn="l" rtl="0">
              <a:spcBef>
                <a:spcPts val="0"/>
              </a:spcBef>
              <a:spcAft>
                <a:spcPts val="0"/>
              </a:spcAft>
              <a:buClr>
                <a:schemeClr val="dk1"/>
              </a:buClr>
              <a:buSzPts val="3200"/>
              <a:buFont typeface="Arial"/>
              <a:buChar char="•"/>
            </a:pPr>
            <a:endParaRPr lang="en-GB" sz="3200" dirty="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3200"/>
              <a:buFont typeface="Arial"/>
              <a:buChar char="•"/>
            </a:pPr>
            <a:r>
              <a:rPr lang="en-GB" sz="3200" dirty="0">
                <a:solidFill>
                  <a:schemeClr val="dk1"/>
                </a:solidFill>
                <a:latin typeface="Calibri"/>
                <a:ea typeface="Calibri"/>
                <a:cs typeface="Calibri"/>
                <a:sym typeface="Calibri"/>
              </a:rPr>
              <a:t>Consistency of displays and environments – we use Hessian (creates clear routines and expectations for children, minimises fear of change in new classrooms)?</a:t>
            </a:r>
            <a:endParaRPr sz="3200" dirty="0">
              <a:solidFill>
                <a:schemeClr val="dk1"/>
              </a:solidFill>
              <a:latin typeface="Calibri"/>
              <a:ea typeface="Calibri"/>
              <a:cs typeface="Calibri"/>
              <a:sym typeface="Calibri"/>
            </a:endParaRPr>
          </a:p>
          <a:p>
            <a:pPr marL="457200" marR="0" lvl="0" indent="0" algn="l" rtl="0">
              <a:spcBef>
                <a:spcPts val="0"/>
              </a:spcBef>
              <a:spcAft>
                <a:spcPts val="0"/>
              </a:spcAft>
              <a:buNone/>
            </a:pPr>
            <a:endParaRPr sz="3200" dirty="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3200"/>
              <a:buFont typeface="Calibri"/>
              <a:buChar char="•"/>
            </a:pPr>
            <a:r>
              <a:rPr lang="en-GB" sz="3200" dirty="0">
                <a:solidFill>
                  <a:schemeClr val="dk1"/>
                </a:solidFill>
                <a:latin typeface="Calibri"/>
                <a:ea typeface="Calibri"/>
                <a:cs typeface="Calibri"/>
                <a:sym typeface="Calibri"/>
              </a:rPr>
              <a:t>Empty Classroom Days</a:t>
            </a:r>
          </a:p>
          <a:p>
            <a:pPr marL="342900" marR="0" lvl="0" indent="-342900" algn="l" rtl="0">
              <a:spcBef>
                <a:spcPts val="0"/>
              </a:spcBef>
              <a:spcAft>
                <a:spcPts val="0"/>
              </a:spcAft>
              <a:buClr>
                <a:schemeClr val="dk1"/>
              </a:buClr>
              <a:buSzPts val="3200"/>
              <a:buFont typeface="Calibri"/>
              <a:buChar char="•"/>
            </a:pPr>
            <a:endParaRPr lang="en-GB" sz="3200" dirty="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3200"/>
              <a:buFont typeface="Calibri"/>
              <a:buChar char="•"/>
            </a:pPr>
            <a:r>
              <a:rPr lang="en-GB" sz="3200" dirty="0">
                <a:solidFill>
                  <a:schemeClr val="dk1"/>
                </a:solidFill>
                <a:latin typeface="Calibri"/>
                <a:ea typeface="Calibri"/>
                <a:cs typeface="Calibri"/>
                <a:sym typeface="Calibri"/>
              </a:rPr>
              <a:t>Using the outdoor spaces “as a learning resource” - how can children of all ages access continuous provision style learning? </a:t>
            </a:r>
          </a:p>
          <a:p>
            <a:pPr marL="342900" marR="0" lvl="0" indent="-342900" algn="l" rtl="0">
              <a:spcBef>
                <a:spcPts val="0"/>
              </a:spcBef>
              <a:spcAft>
                <a:spcPts val="0"/>
              </a:spcAft>
              <a:buClr>
                <a:schemeClr val="dk1"/>
              </a:buClr>
              <a:buSzPts val="3200"/>
              <a:buFont typeface="Calibri"/>
              <a:buChar char="•"/>
            </a:pPr>
            <a:endParaRPr lang="en-GB" sz="3200" dirty="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0"/>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3052" t="-3075" r="-3075" b="-305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232" name="Google Shape;232;p10"/>
          <p:cNvGrpSpPr/>
          <p:nvPr/>
        </p:nvGrpSpPr>
        <p:grpSpPr>
          <a:xfrm>
            <a:off x="11572013" y="9172741"/>
            <a:ext cx="6857916" cy="3266922"/>
            <a:chOff x="0" y="-47625"/>
            <a:chExt cx="1806200" cy="860425"/>
          </a:xfrm>
        </p:grpSpPr>
        <p:sp>
          <p:nvSpPr>
            <p:cNvPr id="233" name="Google Shape;233;p10"/>
            <p:cNvSpPr/>
            <p:nvPr/>
          </p:nvSpPr>
          <p:spPr>
            <a:xfrm>
              <a:off x="0" y="0"/>
              <a:ext cx="1806200" cy="189204"/>
            </a:xfrm>
            <a:custGeom>
              <a:avLst/>
              <a:gdLst/>
              <a:ahLst/>
              <a:cxnLst/>
              <a:rect l="l" t="t" r="r" b="b"/>
              <a:pathLst>
                <a:path w="1806200" h="189204" extrusionOk="0">
                  <a:moveTo>
                    <a:pt x="0" y="0"/>
                  </a:moveTo>
                  <a:lnTo>
                    <a:pt x="1806200" y="0"/>
                  </a:lnTo>
                  <a:lnTo>
                    <a:pt x="1806200" y="189204"/>
                  </a:lnTo>
                  <a:lnTo>
                    <a:pt x="0" y="189204"/>
                  </a:lnTo>
                  <a:close/>
                </a:path>
              </a:pathLst>
            </a:custGeom>
            <a:solidFill>
              <a:srgbClr val="1B704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4" name="Google Shape;234;p10"/>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94388"/>
                </a:lnSpc>
                <a:spcBef>
                  <a:spcPts val="0"/>
                </a:spcBef>
                <a:spcAft>
                  <a:spcPts val="0"/>
                </a:spcAft>
                <a:buNone/>
              </a:pPr>
              <a:endParaRPr sz="1800">
                <a:solidFill>
                  <a:schemeClr val="dk1"/>
                </a:solidFill>
                <a:latin typeface="Calibri"/>
                <a:ea typeface="Calibri"/>
                <a:cs typeface="Calibri"/>
                <a:sym typeface="Calibri"/>
              </a:endParaRPr>
            </a:p>
          </p:txBody>
        </p:sp>
      </p:grpSp>
      <p:sp>
        <p:nvSpPr>
          <p:cNvPr id="235" name="Google Shape;235;p10"/>
          <p:cNvSpPr txBox="1"/>
          <p:nvPr/>
        </p:nvSpPr>
        <p:spPr>
          <a:xfrm>
            <a:off x="11572013" y="9397924"/>
            <a:ext cx="6715987" cy="537696"/>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GB" sz="3200">
                <a:solidFill>
                  <a:srgbClr val="FCFEFF"/>
                </a:solidFill>
                <a:latin typeface="Tahoma"/>
                <a:ea typeface="Tahoma"/>
                <a:cs typeface="Tahoma"/>
                <a:sym typeface="Tahoma"/>
              </a:rPr>
              <a:t>IQM National Inclusion Conference</a:t>
            </a:r>
            <a:endParaRPr/>
          </a:p>
        </p:txBody>
      </p:sp>
      <p:sp>
        <p:nvSpPr>
          <p:cNvPr id="236" name="Google Shape;236;p10"/>
          <p:cNvSpPr/>
          <p:nvPr/>
        </p:nvSpPr>
        <p:spPr>
          <a:xfrm>
            <a:off x="6344329" y="1410395"/>
            <a:ext cx="5227684" cy="4495809"/>
          </a:xfrm>
          <a:custGeom>
            <a:avLst/>
            <a:gdLst/>
            <a:ahLst/>
            <a:cxnLst/>
            <a:rect l="l" t="t" r="r" b="b"/>
            <a:pathLst>
              <a:path w="5227684" h="4495809" extrusionOk="0">
                <a:moveTo>
                  <a:pt x="0" y="0"/>
                </a:moveTo>
                <a:lnTo>
                  <a:pt x="5227684" y="0"/>
                </a:lnTo>
                <a:lnTo>
                  <a:pt x="5227684" y="4495808"/>
                </a:lnTo>
                <a:lnTo>
                  <a:pt x="0" y="449580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7" name="Google Shape;237;p10"/>
          <p:cNvSpPr txBox="1"/>
          <p:nvPr/>
        </p:nvSpPr>
        <p:spPr>
          <a:xfrm>
            <a:off x="141929" y="5734753"/>
            <a:ext cx="18288000" cy="1599579"/>
          </a:xfrm>
          <a:prstGeom prst="rect">
            <a:avLst/>
          </a:prstGeom>
          <a:noFill/>
          <a:ln>
            <a:noFill/>
          </a:ln>
        </p:spPr>
        <p:txBody>
          <a:bodyPr spcFirstLastPara="1" wrap="square" lIns="0" tIns="0" rIns="0" bIns="0" anchor="t" anchorCtr="0">
            <a:spAutoFit/>
          </a:bodyPr>
          <a:lstStyle/>
          <a:p>
            <a:pPr marL="0" marR="0" lvl="0" indent="0" algn="ctr" rtl="0">
              <a:lnSpc>
                <a:spcPct val="140004"/>
              </a:lnSpc>
              <a:spcBef>
                <a:spcPts val="0"/>
              </a:spcBef>
              <a:spcAft>
                <a:spcPts val="0"/>
              </a:spcAft>
              <a:buNone/>
            </a:pPr>
            <a:r>
              <a:rPr lang="en-GB" sz="9399" b="1">
                <a:solidFill>
                  <a:srgbClr val="000000"/>
                </a:solidFill>
                <a:latin typeface="Tahoma"/>
                <a:ea typeface="Tahoma"/>
                <a:cs typeface="Tahoma"/>
                <a:sym typeface="Tahoma"/>
              </a:rPr>
              <a:t>Questions</a:t>
            </a:r>
            <a:endParaRPr/>
          </a:p>
        </p:txBody>
      </p:sp>
      <p:sp>
        <p:nvSpPr>
          <p:cNvPr id="238" name="Google Shape;238;p10"/>
          <p:cNvSpPr txBox="1"/>
          <p:nvPr/>
        </p:nvSpPr>
        <p:spPr>
          <a:xfrm>
            <a:off x="269680" y="9581178"/>
            <a:ext cx="1963837" cy="490773"/>
          </a:xfrm>
          <a:prstGeom prst="rect">
            <a:avLst/>
          </a:prstGeom>
          <a:noFill/>
          <a:ln>
            <a:noFill/>
          </a:ln>
        </p:spPr>
        <p:txBody>
          <a:bodyPr spcFirstLastPara="1" wrap="square" lIns="0" tIns="0" rIns="0" bIns="0" anchor="t" anchorCtr="0">
            <a:spAutoFit/>
          </a:bodyPr>
          <a:lstStyle/>
          <a:p>
            <a:pPr marL="0" marR="0" lvl="0" indent="0" algn="l" rtl="0">
              <a:lnSpc>
                <a:spcPct val="139978"/>
              </a:lnSpc>
              <a:spcBef>
                <a:spcPts val="0"/>
              </a:spcBef>
              <a:spcAft>
                <a:spcPts val="0"/>
              </a:spcAft>
              <a:buNone/>
            </a:pPr>
            <a:r>
              <a:rPr lang="en-GB" sz="2799">
                <a:solidFill>
                  <a:srgbClr val="000000"/>
                </a:solidFill>
                <a:latin typeface="Tahoma"/>
                <a:ea typeface="Tahoma"/>
                <a:cs typeface="Tahoma"/>
                <a:sym typeface="Tahoma"/>
              </a:rPr>
              <a:t>#IQMFamily</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
          <p:cNvSpPr/>
          <p:nvPr/>
        </p:nvSpPr>
        <p:spPr>
          <a:xfrm>
            <a:off x="0" y="36627"/>
            <a:ext cx="18288000" cy="10250373"/>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3052" t="-3075" r="-3075" b="-305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grpSp>
        <p:nvGrpSpPr>
          <p:cNvPr id="113" name="Google Shape;113;p2"/>
          <p:cNvGrpSpPr/>
          <p:nvPr/>
        </p:nvGrpSpPr>
        <p:grpSpPr>
          <a:xfrm>
            <a:off x="11572013" y="9172741"/>
            <a:ext cx="6857916" cy="3266922"/>
            <a:chOff x="0" y="-47625"/>
            <a:chExt cx="1806200" cy="860425"/>
          </a:xfrm>
        </p:grpSpPr>
        <p:sp>
          <p:nvSpPr>
            <p:cNvPr id="114" name="Google Shape;114;p2"/>
            <p:cNvSpPr/>
            <p:nvPr/>
          </p:nvSpPr>
          <p:spPr>
            <a:xfrm>
              <a:off x="0" y="0"/>
              <a:ext cx="1806200" cy="189204"/>
            </a:xfrm>
            <a:custGeom>
              <a:avLst/>
              <a:gdLst/>
              <a:ahLst/>
              <a:cxnLst/>
              <a:rect l="l" t="t" r="r" b="b"/>
              <a:pathLst>
                <a:path w="1806200" h="189204" extrusionOk="0">
                  <a:moveTo>
                    <a:pt x="0" y="0"/>
                  </a:moveTo>
                  <a:lnTo>
                    <a:pt x="1806200" y="0"/>
                  </a:lnTo>
                  <a:lnTo>
                    <a:pt x="1806200" y="189204"/>
                  </a:lnTo>
                  <a:lnTo>
                    <a:pt x="0" y="189204"/>
                  </a:lnTo>
                  <a:close/>
                </a:path>
              </a:pathLst>
            </a:custGeom>
            <a:solidFill>
              <a:srgbClr val="1B704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5" name="Google Shape;115;p2"/>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94388"/>
                </a:lnSpc>
                <a:spcBef>
                  <a:spcPts val="0"/>
                </a:spcBef>
                <a:spcAft>
                  <a:spcPts val="0"/>
                </a:spcAft>
                <a:buNone/>
              </a:pPr>
              <a:endParaRPr sz="1800">
                <a:solidFill>
                  <a:schemeClr val="dk1"/>
                </a:solidFill>
                <a:latin typeface="Calibri"/>
                <a:ea typeface="Calibri"/>
                <a:cs typeface="Calibri"/>
                <a:sym typeface="Calibri"/>
              </a:endParaRPr>
            </a:p>
          </p:txBody>
        </p:sp>
      </p:grpSp>
      <p:sp>
        <p:nvSpPr>
          <p:cNvPr id="116" name="Google Shape;116;p2"/>
          <p:cNvSpPr txBox="1"/>
          <p:nvPr/>
        </p:nvSpPr>
        <p:spPr>
          <a:xfrm>
            <a:off x="11572013" y="9397924"/>
            <a:ext cx="6715987" cy="537696"/>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GB" sz="3200">
                <a:solidFill>
                  <a:srgbClr val="FCFEFF"/>
                </a:solidFill>
                <a:latin typeface="Tahoma"/>
                <a:ea typeface="Tahoma"/>
                <a:cs typeface="Tahoma"/>
                <a:sym typeface="Tahoma"/>
              </a:rPr>
              <a:t>IQM National Inclusion Conference</a:t>
            </a:r>
            <a:endParaRPr/>
          </a:p>
        </p:txBody>
      </p:sp>
      <p:sp>
        <p:nvSpPr>
          <p:cNvPr id="117" name="Google Shape;117;p2"/>
          <p:cNvSpPr txBox="1"/>
          <p:nvPr/>
        </p:nvSpPr>
        <p:spPr>
          <a:xfrm>
            <a:off x="0" y="382959"/>
            <a:ext cx="18288000" cy="1126847"/>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GB" sz="6999" b="1">
                <a:solidFill>
                  <a:srgbClr val="000000"/>
                </a:solidFill>
                <a:latin typeface="Tahoma"/>
                <a:ea typeface="Tahoma"/>
                <a:cs typeface="Tahoma"/>
                <a:sym typeface="Tahoma"/>
              </a:rPr>
              <a:t>Reflection</a:t>
            </a:r>
            <a:endParaRPr sz="6999" b="1">
              <a:solidFill>
                <a:srgbClr val="000000"/>
              </a:solidFill>
              <a:latin typeface="Tahoma"/>
              <a:ea typeface="Tahoma"/>
              <a:cs typeface="Tahoma"/>
              <a:sym typeface="Tahoma"/>
            </a:endParaRPr>
          </a:p>
        </p:txBody>
      </p:sp>
      <p:sp>
        <p:nvSpPr>
          <p:cNvPr id="118" name="Google Shape;118;p2"/>
          <p:cNvSpPr txBox="1">
            <a:spLocks noGrp="1"/>
          </p:cNvSpPr>
          <p:nvPr>
            <p:ph type="body" idx="1"/>
          </p:nvPr>
        </p:nvSpPr>
        <p:spPr>
          <a:xfrm>
            <a:off x="762000" y="1892765"/>
            <a:ext cx="16764000" cy="670490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3200"/>
              <a:buChar char="•"/>
            </a:pPr>
            <a:endParaRPr b="1" i="1" dirty="0"/>
          </a:p>
        </p:txBody>
      </p:sp>
      <p:pic>
        <p:nvPicPr>
          <p:cNvPr id="1026" name="Picture 2" descr="Pine Cones">
            <a:extLst>
              <a:ext uri="{FF2B5EF4-FFF2-40B4-BE49-F238E27FC236}">
                <a16:creationId xmlns:a16="http://schemas.microsoft.com/office/drawing/2014/main" id="{AD65691E-CA23-449E-AC08-3D5C435544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47227">
            <a:off x="422058" y="946945"/>
            <a:ext cx="4126001" cy="41260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y Do Leaves Change Color in the Fall, Anyway?">
            <a:extLst>
              <a:ext uri="{FF2B5EF4-FFF2-40B4-BE49-F238E27FC236}">
                <a16:creationId xmlns:a16="http://schemas.microsoft.com/office/drawing/2014/main" id="{C9D9C6D1-785E-4C6A-998A-541B5558EE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333439">
            <a:off x="12329807" y="2262163"/>
            <a:ext cx="5148177" cy="28958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other Nature's Paintbrushes -">
            <a:extLst>
              <a:ext uri="{FF2B5EF4-FFF2-40B4-BE49-F238E27FC236}">
                <a16:creationId xmlns:a16="http://schemas.microsoft.com/office/drawing/2014/main" id="{F60A1CA5-1B0F-412D-B156-CA4DF999E7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422700">
            <a:off x="2805320" y="6086645"/>
            <a:ext cx="4657102" cy="326692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ongZYU Beach Pebbles for Painting 10 Pcs Smooth Flat Large Stones for  Painting Crafts 30-50mm Painting Flat Rock Pebbles for Pots Colourful  Painting Aquariums Garden Decoration Light : Amazon.co.uk: Home &amp; Kitchen">
            <a:extLst>
              <a:ext uri="{FF2B5EF4-FFF2-40B4-BE49-F238E27FC236}">
                <a16:creationId xmlns:a16="http://schemas.microsoft.com/office/drawing/2014/main" id="{29FFFEA9-BE66-4EE7-AC37-54A67A2578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95028" y="2026962"/>
            <a:ext cx="3979379" cy="418858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ud, mud, glorious vanishing mud - BBC Future">
            <a:extLst>
              <a:ext uri="{FF2B5EF4-FFF2-40B4-BE49-F238E27FC236}">
                <a16:creationId xmlns:a16="http://schemas.microsoft.com/office/drawing/2014/main" id="{97F5CB89-E01D-4ED4-9CA8-AB2E1172B2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257495">
            <a:off x="9332128" y="6106128"/>
            <a:ext cx="5231296" cy="29426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
          <p:cNvSpPr/>
          <p:nvPr/>
        </p:nvSpPr>
        <p:spPr>
          <a:xfrm>
            <a:off x="0" y="36627"/>
            <a:ext cx="18288000" cy="10250373"/>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3052" t="-3075" r="-3075" b="-305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grpSp>
        <p:nvGrpSpPr>
          <p:cNvPr id="113" name="Google Shape;113;p2"/>
          <p:cNvGrpSpPr/>
          <p:nvPr/>
        </p:nvGrpSpPr>
        <p:grpSpPr>
          <a:xfrm>
            <a:off x="11572013" y="9172741"/>
            <a:ext cx="6857916" cy="3266922"/>
            <a:chOff x="0" y="-47625"/>
            <a:chExt cx="1806200" cy="860425"/>
          </a:xfrm>
        </p:grpSpPr>
        <p:sp>
          <p:nvSpPr>
            <p:cNvPr id="114" name="Google Shape;114;p2"/>
            <p:cNvSpPr/>
            <p:nvPr/>
          </p:nvSpPr>
          <p:spPr>
            <a:xfrm>
              <a:off x="0" y="0"/>
              <a:ext cx="1806200" cy="189204"/>
            </a:xfrm>
            <a:custGeom>
              <a:avLst/>
              <a:gdLst/>
              <a:ahLst/>
              <a:cxnLst/>
              <a:rect l="l" t="t" r="r" b="b"/>
              <a:pathLst>
                <a:path w="1806200" h="189204" extrusionOk="0">
                  <a:moveTo>
                    <a:pt x="0" y="0"/>
                  </a:moveTo>
                  <a:lnTo>
                    <a:pt x="1806200" y="0"/>
                  </a:lnTo>
                  <a:lnTo>
                    <a:pt x="1806200" y="189204"/>
                  </a:lnTo>
                  <a:lnTo>
                    <a:pt x="0" y="189204"/>
                  </a:lnTo>
                  <a:close/>
                </a:path>
              </a:pathLst>
            </a:custGeom>
            <a:solidFill>
              <a:srgbClr val="1B704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5" name="Google Shape;115;p2"/>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94388"/>
                </a:lnSpc>
                <a:spcBef>
                  <a:spcPts val="0"/>
                </a:spcBef>
                <a:spcAft>
                  <a:spcPts val="0"/>
                </a:spcAft>
                <a:buNone/>
              </a:pPr>
              <a:endParaRPr sz="1800">
                <a:solidFill>
                  <a:schemeClr val="dk1"/>
                </a:solidFill>
                <a:latin typeface="Calibri"/>
                <a:ea typeface="Calibri"/>
                <a:cs typeface="Calibri"/>
                <a:sym typeface="Calibri"/>
              </a:endParaRPr>
            </a:p>
          </p:txBody>
        </p:sp>
      </p:grpSp>
      <p:sp>
        <p:nvSpPr>
          <p:cNvPr id="116" name="Google Shape;116;p2"/>
          <p:cNvSpPr txBox="1"/>
          <p:nvPr/>
        </p:nvSpPr>
        <p:spPr>
          <a:xfrm>
            <a:off x="11572013" y="9397924"/>
            <a:ext cx="6715987" cy="537696"/>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GB" sz="3200">
                <a:solidFill>
                  <a:srgbClr val="FCFEFF"/>
                </a:solidFill>
                <a:latin typeface="Tahoma"/>
                <a:ea typeface="Tahoma"/>
                <a:cs typeface="Tahoma"/>
                <a:sym typeface="Tahoma"/>
              </a:rPr>
              <a:t>IQM National Inclusion Conference</a:t>
            </a:r>
            <a:endParaRPr/>
          </a:p>
        </p:txBody>
      </p:sp>
      <p:sp>
        <p:nvSpPr>
          <p:cNvPr id="117" name="Google Shape;117;p2"/>
          <p:cNvSpPr txBox="1"/>
          <p:nvPr/>
        </p:nvSpPr>
        <p:spPr>
          <a:xfrm>
            <a:off x="0" y="382959"/>
            <a:ext cx="18288000" cy="1126847"/>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GB" sz="6999" b="1">
                <a:solidFill>
                  <a:srgbClr val="000000"/>
                </a:solidFill>
                <a:latin typeface="Tahoma"/>
                <a:ea typeface="Tahoma"/>
                <a:cs typeface="Tahoma"/>
                <a:sym typeface="Tahoma"/>
              </a:rPr>
              <a:t>Reflection</a:t>
            </a:r>
            <a:endParaRPr sz="6999" b="1">
              <a:solidFill>
                <a:srgbClr val="000000"/>
              </a:solidFill>
              <a:latin typeface="Tahoma"/>
              <a:ea typeface="Tahoma"/>
              <a:cs typeface="Tahoma"/>
              <a:sym typeface="Tahoma"/>
            </a:endParaRPr>
          </a:p>
        </p:txBody>
      </p:sp>
      <p:sp>
        <p:nvSpPr>
          <p:cNvPr id="118" name="Google Shape;118;p2"/>
          <p:cNvSpPr txBox="1">
            <a:spLocks noGrp="1"/>
          </p:cNvSpPr>
          <p:nvPr>
            <p:ph type="body" idx="1"/>
          </p:nvPr>
        </p:nvSpPr>
        <p:spPr>
          <a:xfrm>
            <a:off x="762000" y="1892765"/>
            <a:ext cx="16764000" cy="670490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3200"/>
              <a:buChar char="•"/>
            </a:pPr>
            <a:endParaRPr b="1" i="1" dirty="0"/>
          </a:p>
        </p:txBody>
      </p:sp>
      <p:pic>
        <p:nvPicPr>
          <p:cNvPr id="2052" name="Picture 4" descr="Climate change may make autumn leaves fall early and store less carbon |  New Scientist">
            <a:extLst>
              <a:ext uri="{FF2B5EF4-FFF2-40B4-BE49-F238E27FC236}">
                <a16:creationId xmlns:a16="http://schemas.microsoft.com/office/drawing/2014/main" id="{7F8761EA-E950-499E-9896-AB51CD2794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2321"/>
            <a:ext cx="18287999" cy="10238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39781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3052" t="-3075" r="-3075" b="-305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13" name="Google Shape;113;p2"/>
          <p:cNvGrpSpPr/>
          <p:nvPr/>
        </p:nvGrpSpPr>
        <p:grpSpPr>
          <a:xfrm>
            <a:off x="11572013" y="9172741"/>
            <a:ext cx="6857916" cy="3266922"/>
            <a:chOff x="0" y="-47625"/>
            <a:chExt cx="1806200" cy="860425"/>
          </a:xfrm>
        </p:grpSpPr>
        <p:sp>
          <p:nvSpPr>
            <p:cNvPr id="114" name="Google Shape;114;p2"/>
            <p:cNvSpPr/>
            <p:nvPr/>
          </p:nvSpPr>
          <p:spPr>
            <a:xfrm>
              <a:off x="0" y="0"/>
              <a:ext cx="1806200" cy="189204"/>
            </a:xfrm>
            <a:custGeom>
              <a:avLst/>
              <a:gdLst/>
              <a:ahLst/>
              <a:cxnLst/>
              <a:rect l="l" t="t" r="r" b="b"/>
              <a:pathLst>
                <a:path w="1806200" h="189204" extrusionOk="0">
                  <a:moveTo>
                    <a:pt x="0" y="0"/>
                  </a:moveTo>
                  <a:lnTo>
                    <a:pt x="1806200" y="0"/>
                  </a:lnTo>
                  <a:lnTo>
                    <a:pt x="1806200" y="189204"/>
                  </a:lnTo>
                  <a:lnTo>
                    <a:pt x="0" y="189204"/>
                  </a:lnTo>
                  <a:close/>
                </a:path>
              </a:pathLst>
            </a:custGeom>
            <a:solidFill>
              <a:srgbClr val="1B704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5" name="Google Shape;115;p2"/>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94388"/>
                </a:lnSpc>
                <a:spcBef>
                  <a:spcPts val="0"/>
                </a:spcBef>
                <a:spcAft>
                  <a:spcPts val="0"/>
                </a:spcAft>
                <a:buNone/>
              </a:pPr>
              <a:endParaRPr sz="1800">
                <a:solidFill>
                  <a:schemeClr val="dk1"/>
                </a:solidFill>
                <a:latin typeface="Calibri"/>
                <a:ea typeface="Calibri"/>
                <a:cs typeface="Calibri"/>
                <a:sym typeface="Calibri"/>
              </a:endParaRPr>
            </a:p>
          </p:txBody>
        </p:sp>
      </p:grpSp>
      <p:sp>
        <p:nvSpPr>
          <p:cNvPr id="116" name="Google Shape;116;p2"/>
          <p:cNvSpPr txBox="1"/>
          <p:nvPr/>
        </p:nvSpPr>
        <p:spPr>
          <a:xfrm>
            <a:off x="11572013" y="9397924"/>
            <a:ext cx="6715987" cy="537696"/>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GB" sz="3200">
                <a:solidFill>
                  <a:srgbClr val="FCFEFF"/>
                </a:solidFill>
                <a:latin typeface="Tahoma"/>
                <a:ea typeface="Tahoma"/>
                <a:cs typeface="Tahoma"/>
                <a:sym typeface="Tahoma"/>
              </a:rPr>
              <a:t>IQM National Inclusion Conference</a:t>
            </a:r>
            <a:endParaRPr/>
          </a:p>
        </p:txBody>
      </p:sp>
      <p:sp>
        <p:nvSpPr>
          <p:cNvPr id="117" name="Google Shape;117;p2"/>
          <p:cNvSpPr txBox="1"/>
          <p:nvPr/>
        </p:nvSpPr>
        <p:spPr>
          <a:xfrm>
            <a:off x="0" y="382959"/>
            <a:ext cx="18288000" cy="1126847"/>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GB" sz="6999" b="1">
                <a:solidFill>
                  <a:srgbClr val="000000"/>
                </a:solidFill>
                <a:latin typeface="Tahoma"/>
                <a:ea typeface="Tahoma"/>
                <a:cs typeface="Tahoma"/>
                <a:sym typeface="Tahoma"/>
              </a:rPr>
              <a:t>Reflection</a:t>
            </a:r>
            <a:endParaRPr sz="6999" b="1">
              <a:solidFill>
                <a:srgbClr val="000000"/>
              </a:solidFill>
              <a:latin typeface="Tahoma"/>
              <a:ea typeface="Tahoma"/>
              <a:cs typeface="Tahoma"/>
              <a:sym typeface="Tahoma"/>
            </a:endParaRPr>
          </a:p>
        </p:txBody>
      </p:sp>
      <p:sp>
        <p:nvSpPr>
          <p:cNvPr id="118" name="Google Shape;118;p2"/>
          <p:cNvSpPr txBox="1">
            <a:spLocks noGrp="1"/>
          </p:cNvSpPr>
          <p:nvPr>
            <p:ph type="body" idx="1"/>
          </p:nvPr>
        </p:nvSpPr>
        <p:spPr>
          <a:xfrm>
            <a:off x="762000" y="1892765"/>
            <a:ext cx="16764000" cy="6704903"/>
          </a:xfrm>
          <a:prstGeom prst="rect">
            <a:avLst/>
          </a:prstGeom>
          <a:noFill/>
          <a:ln>
            <a:noFill/>
          </a:ln>
        </p:spPr>
        <p:txBody>
          <a:bodyPr spcFirstLastPara="1" wrap="square" lIns="91425" tIns="45700" rIns="91425" bIns="45700" anchor="t" anchorCtr="0">
            <a:normAutofit/>
          </a:bodyPr>
          <a:lstStyle/>
          <a:p>
            <a:pPr marL="0" lvl="0" indent="0" algn="l" rtl="0">
              <a:spcBef>
                <a:spcPts val="640"/>
              </a:spcBef>
              <a:spcAft>
                <a:spcPts val="0"/>
              </a:spcAft>
              <a:buClr>
                <a:schemeClr val="dk1"/>
              </a:buClr>
              <a:buSzPts val="3200"/>
              <a:buNone/>
            </a:pPr>
            <a:endParaRPr dirty="0"/>
          </a:p>
          <a:p>
            <a:pPr marL="0" lvl="0" indent="0" algn="l" rtl="0">
              <a:spcBef>
                <a:spcPts val="640"/>
              </a:spcBef>
              <a:spcAft>
                <a:spcPts val="0"/>
              </a:spcAft>
              <a:buClr>
                <a:schemeClr val="dk1"/>
              </a:buClr>
              <a:buSzPts val="3200"/>
              <a:buNone/>
            </a:pPr>
            <a:endParaRPr dirty="0"/>
          </a:p>
          <a:p>
            <a:pPr marL="0" lvl="0" indent="0" algn="ctr" rtl="0">
              <a:spcBef>
                <a:spcPts val="640"/>
              </a:spcBef>
              <a:spcAft>
                <a:spcPts val="0"/>
              </a:spcAft>
              <a:buClr>
                <a:schemeClr val="dk1"/>
              </a:buClr>
              <a:buSzPts val="3200"/>
              <a:buNone/>
            </a:pPr>
            <a:r>
              <a:rPr lang="en-GB" sz="4800" b="1" i="1" dirty="0"/>
              <a:t>Children in LA maintained schools should spend at least 1,235 hours per academic year in their school building. How do we design these spaces to ensure the support of good mental health and wellbeing? How do we make this space inclusive and supportive of all learners when pupils’ needs are so varied?</a:t>
            </a:r>
            <a:endParaRPr sz="4800" b="1" i="1" dirty="0"/>
          </a:p>
        </p:txBody>
      </p:sp>
    </p:spTree>
    <p:extLst>
      <p:ext uri="{BB962C8B-B14F-4D97-AF65-F5344CB8AC3E}">
        <p14:creationId xmlns:p14="http://schemas.microsoft.com/office/powerpoint/2010/main" val="3090357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3"/>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3052" t="-3075" r="-3075" b="-305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24" name="Google Shape;124;p3"/>
          <p:cNvGrpSpPr/>
          <p:nvPr/>
        </p:nvGrpSpPr>
        <p:grpSpPr>
          <a:xfrm>
            <a:off x="11572013" y="9172741"/>
            <a:ext cx="6857916" cy="3266922"/>
            <a:chOff x="0" y="-47625"/>
            <a:chExt cx="1806200" cy="860425"/>
          </a:xfrm>
        </p:grpSpPr>
        <p:sp>
          <p:nvSpPr>
            <p:cNvPr id="125" name="Google Shape;125;p3"/>
            <p:cNvSpPr/>
            <p:nvPr/>
          </p:nvSpPr>
          <p:spPr>
            <a:xfrm>
              <a:off x="0" y="0"/>
              <a:ext cx="1806200" cy="189204"/>
            </a:xfrm>
            <a:custGeom>
              <a:avLst/>
              <a:gdLst/>
              <a:ahLst/>
              <a:cxnLst/>
              <a:rect l="l" t="t" r="r" b="b"/>
              <a:pathLst>
                <a:path w="1806200" h="189204" extrusionOk="0">
                  <a:moveTo>
                    <a:pt x="0" y="0"/>
                  </a:moveTo>
                  <a:lnTo>
                    <a:pt x="1806200" y="0"/>
                  </a:lnTo>
                  <a:lnTo>
                    <a:pt x="1806200" y="189204"/>
                  </a:lnTo>
                  <a:lnTo>
                    <a:pt x="0" y="189204"/>
                  </a:lnTo>
                  <a:close/>
                </a:path>
              </a:pathLst>
            </a:custGeom>
            <a:solidFill>
              <a:srgbClr val="1B704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6" name="Google Shape;126;p3"/>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94388"/>
                </a:lnSpc>
                <a:spcBef>
                  <a:spcPts val="0"/>
                </a:spcBef>
                <a:spcAft>
                  <a:spcPts val="0"/>
                </a:spcAft>
                <a:buNone/>
              </a:pPr>
              <a:endParaRPr sz="1800">
                <a:solidFill>
                  <a:schemeClr val="dk1"/>
                </a:solidFill>
                <a:latin typeface="Calibri"/>
                <a:ea typeface="Calibri"/>
                <a:cs typeface="Calibri"/>
                <a:sym typeface="Calibri"/>
              </a:endParaRPr>
            </a:p>
          </p:txBody>
        </p:sp>
      </p:grpSp>
      <p:sp>
        <p:nvSpPr>
          <p:cNvPr id="127" name="Google Shape;127;p3"/>
          <p:cNvSpPr txBox="1"/>
          <p:nvPr/>
        </p:nvSpPr>
        <p:spPr>
          <a:xfrm>
            <a:off x="11572013" y="9397924"/>
            <a:ext cx="6715987" cy="537696"/>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GB" sz="3200">
                <a:solidFill>
                  <a:srgbClr val="FCFEFF"/>
                </a:solidFill>
                <a:latin typeface="Tahoma"/>
                <a:ea typeface="Tahoma"/>
                <a:cs typeface="Tahoma"/>
                <a:sym typeface="Tahoma"/>
              </a:rPr>
              <a:t>IQM National Inclusion Conference</a:t>
            </a:r>
            <a:endParaRPr/>
          </a:p>
        </p:txBody>
      </p:sp>
      <p:sp>
        <p:nvSpPr>
          <p:cNvPr id="128" name="Google Shape;128;p3"/>
          <p:cNvSpPr txBox="1"/>
          <p:nvPr/>
        </p:nvSpPr>
        <p:spPr>
          <a:xfrm>
            <a:off x="0" y="382959"/>
            <a:ext cx="18288000" cy="1126847"/>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GB" sz="6999" b="1">
                <a:solidFill>
                  <a:srgbClr val="000000"/>
                </a:solidFill>
                <a:latin typeface="Tahoma"/>
                <a:ea typeface="Tahoma"/>
                <a:cs typeface="Tahoma"/>
                <a:sym typeface="Tahoma"/>
              </a:rPr>
              <a:t>School Context</a:t>
            </a:r>
            <a:endParaRPr sz="6999" b="1">
              <a:solidFill>
                <a:srgbClr val="000000"/>
              </a:solidFill>
              <a:latin typeface="Tahoma"/>
              <a:ea typeface="Tahoma"/>
              <a:cs typeface="Tahoma"/>
              <a:sym typeface="Tahoma"/>
            </a:endParaRPr>
          </a:p>
        </p:txBody>
      </p:sp>
      <p:sp>
        <p:nvSpPr>
          <p:cNvPr id="129" name="Google Shape;129;p3"/>
          <p:cNvSpPr txBox="1"/>
          <p:nvPr/>
        </p:nvSpPr>
        <p:spPr>
          <a:xfrm>
            <a:off x="762000" y="1892765"/>
            <a:ext cx="16764000" cy="670490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3200"/>
              <a:buFont typeface="Arial"/>
              <a:buNone/>
            </a:pPr>
            <a:r>
              <a:rPr lang="en-GB" sz="3200" dirty="0">
                <a:solidFill>
                  <a:schemeClr val="dk1"/>
                </a:solidFill>
                <a:latin typeface="Calibri"/>
                <a:ea typeface="Calibri"/>
                <a:cs typeface="Calibri"/>
                <a:sym typeface="Calibri"/>
              </a:rPr>
              <a:t>Currently we have 412 children on roll, we grew over time from an intake of 45 to an intake of 60 across school.</a:t>
            </a:r>
          </a:p>
          <a:p>
            <a:pPr marL="0" marR="0" lvl="0" indent="0" algn="l" rtl="0">
              <a:spcBef>
                <a:spcPts val="0"/>
              </a:spcBef>
              <a:spcAft>
                <a:spcPts val="0"/>
              </a:spcAft>
              <a:buClr>
                <a:schemeClr val="dk1"/>
              </a:buClr>
              <a:buSzPts val="3200"/>
              <a:buFont typeface="Arial"/>
              <a:buNone/>
            </a:pPr>
            <a:endParaRPr lang="en-GB" sz="320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7D53202A-0206-4508-A5FF-8EBA4020D47B}"/>
              </a:ext>
            </a:extLst>
          </p:cNvPr>
          <p:cNvPicPr>
            <a:picLocks noChangeAspect="1"/>
          </p:cNvPicPr>
          <p:nvPr/>
        </p:nvPicPr>
        <p:blipFill>
          <a:blip r:embed="rId4"/>
          <a:stretch>
            <a:fillRect/>
          </a:stretch>
        </p:blipFill>
        <p:spPr>
          <a:xfrm>
            <a:off x="3888458" y="3123799"/>
            <a:ext cx="10511084" cy="5912612"/>
          </a:xfrm>
          <a:prstGeom prst="rect">
            <a:avLst/>
          </a:prstGeom>
        </p:spPr>
      </p:pic>
      <p:sp>
        <p:nvSpPr>
          <p:cNvPr id="11" name="Google Shape;101;p1">
            <a:extLst>
              <a:ext uri="{FF2B5EF4-FFF2-40B4-BE49-F238E27FC236}">
                <a16:creationId xmlns:a16="http://schemas.microsoft.com/office/drawing/2014/main" id="{DDCA4A07-EB0D-4802-BA7D-26E6AF5E7EE4}"/>
              </a:ext>
            </a:extLst>
          </p:cNvPr>
          <p:cNvSpPr/>
          <p:nvPr/>
        </p:nvSpPr>
        <p:spPr>
          <a:xfrm>
            <a:off x="-479573" y="5611017"/>
            <a:ext cx="6739219" cy="6739219"/>
          </a:xfrm>
          <a:custGeom>
            <a:avLst/>
            <a:gdLst/>
            <a:ahLst/>
            <a:cxnLst/>
            <a:rect l="l" t="t" r="r" b="b"/>
            <a:pathLst>
              <a:path w="6739219" h="6739219" extrusionOk="0">
                <a:moveTo>
                  <a:pt x="0" y="0"/>
                </a:moveTo>
                <a:lnTo>
                  <a:pt x="6739219" y="0"/>
                </a:lnTo>
                <a:lnTo>
                  <a:pt x="6739219" y="6739219"/>
                </a:lnTo>
                <a:lnTo>
                  <a:pt x="0" y="6739219"/>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4"/>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3052" t="-3075" r="-3075" b="-305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35" name="Google Shape;135;p4"/>
          <p:cNvGrpSpPr/>
          <p:nvPr/>
        </p:nvGrpSpPr>
        <p:grpSpPr>
          <a:xfrm>
            <a:off x="11572013" y="9172741"/>
            <a:ext cx="6857916" cy="3266922"/>
            <a:chOff x="0" y="-47625"/>
            <a:chExt cx="1806200" cy="860425"/>
          </a:xfrm>
        </p:grpSpPr>
        <p:sp>
          <p:nvSpPr>
            <p:cNvPr id="136" name="Google Shape;136;p4"/>
            <p:cNvSpPr/>
            <p:nvPr/>
          </p:nvSpPr>
          <p:spPr>
            <a:xfrm>
              <a:off x="0" y="0"/>
              <a:ext cx="1806200" cy="189204"/>
            </a:xfrm>
            <a:custGeom>
              <a:avLst/>
              <a:gdLst/>
              <a:ahLst/>
              <a:cxnLst/>
              <a:rect l="l" t="t" r="r" b="b"/>
              <a:pathLst>
                <a:path w="1806200" h="189204" extrusionOk="0">
                  <a:moveTo>
                    <a:pt x="0" y="0"/>
                  </a:moveTo>
                  <a:lnTo>
                    <a:pt x="1806200" y="0"/>
                  </a:lnTo>
                  <a:lnTo>
                    <a:pt x="1806200" y="189204"/>
                  </a:lnTo>
                  <a:lnTo>
                    <a:pt x="0" y="189204"/>
                  </a:lnTo>
                  <a:close/>
                </a:path>
              </a:pathLst>
            </a:custGeom>
            <a:solidFill>
              <a:srgbClr val="1B704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7" name="Google Shape;137;p4"/>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94388"/>
                </a:lnSpc>
                <a:spcBef>
                  <a:spcPts val="0"/>
                </a:spcBef>
                <a:spcAft>
                  <a:spcPts val="0"/>
                </a:spcAft>
                <a:buNone/>
              </a:pPr>
              <a:endParaRPr sz="1800">
                <a:solidFill>
                  <a:schemeClr val="dk1"/>
                </a:solidFill>
                <a:latin typeface="Calibri"/>
                <a:ea typeface="Calibri"/>
                <a:cs typeface="Calibri"/>
                <a:sym typeface="Calibri"/>
              </a:endParaRPr>
            </a:p>
          </p:txBody>
        </p:sp>
      </p:grpSp>
      <p:sp>
        <p:nvSpPr>
          <p:cNvPr id="138" name="Google Shape;138;p4"/>
          <p:cNvSpPr txBox="1"/>
          <p:nvPr/>
        </p:nvSpPr>
        <p:spPr>
          <a:xfrm>
            <a:off x="11572013" y="9397924"/>
            <a:ext cx="6715987" cy="537696"/>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GB" sz="3200">
                <a:solidFill>
                  <a:srgbClr val="FCFEFF"/>
                </a:solidFill>
                <a:latin typeface="Tahoma"/>
                <a:ea typeface="Tahoma"/>
                <a:cs typeface="Tahoma"/>
                <a:sym typeface="Tahoma"/>
              </a:rPr>
              <a:t>IQM National Inclusion Conference</a:t>
            </a:r>
            <a:endParaRPr/>
          </a:p>
        </p:txBody>
      </p:sp>
      <p:sp>
        <p:nvSpPr>
          <p:cNvPr id="139" name="Google Shape;139;p4"/>
          <p:cNvSpPr txBox="1"/>
          <p:nvPr/>
        </p:nvSpPr>
        <p:spPr>
          <a:xfrm>
            <a:off x="0" y="382959"/>
            <a:ext cx="18288000" cy="1126847"/>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GB" sz="6999" b="1">
                <a:solidFill>
                  <a:srgbClr val="000000"/>
                </a:solidFill>
                <a:latin typeface="Tahoma"/>
                <a:ea typeface="Tahoma"/>
                <a:cs typeface="Tahoma"/>
                <a:sym typeface="Tahoma"/>
              </a:rPr>
              <a:t>Enabling Environments</a:t>
            </a:r>
            <a:endParaRPr sz="6999" b="1">
              <a:solidFill>
                <a:srgbClr val="000000"/>
              </a:solidFill>
              <a:latin typeface="Tahoma"/>
              <a:ea typeface="Tahoma"/>
              <a:cs typeface="Tahoma"/>
              <a:sym typeface="Tahoma"/>
            </a:endParaRPr>
          </a:p>
        </p:txBody>
      </p:sp>
      <p:pic>
        <p:nvPicPr>
          <p:cNvPr id="3074" name="Picture 2">
            <a:extLst>
              <a:ext uri="{FF2B5EF4-FFF2-40B4-BE49-F238E27FC236}">
                <a16:creationId xmlns:a16="http://schemas.microsoft.com/office/drawing/2014/main" id="{D41D0745-1200-4944-B53A-D6AE6F9E419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3278"/>
          <a:stretch/>
        </p:blipFill>
        <p:spPr bwMode="auto">
          <a:xfrm>
            <a:off x="1630431" y="1892765"/>
            <a:ext cx="15027138" cy="721837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irth To 5 Matters">
            <a:extLst>
              <a:ext uri="{FF2B5EF4-FFF2-40B4-BE49-F238E27FC236}">
                <a16:creationId xmlns:a16="http://schemas.microsoft.com/office/drawing/2014/main" id="{BEF0FFDB-01F6-40FE-966B-0BF52EE09A3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2609"/>
          <a:stretch/>
        </p:blipFill>
        <p:spPr bwMode="auto">
          <a:xfrm>
            <a:off x="406259" y="8521433"/>
            <a:ext cx="2164486" cy="14141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4"/>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3052" t="-3075" r="-3075" b="-305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35" name="Google Shape;135;p4"/>
          <p:cNvGrpSpPr/>
          <p:nvPr/>
        </p:nvGrpSpPr>
        <p:grpSpPr>
          <a:xfrm>
            <a:off x="11572013" y="9172741"/>
            <a:ext cx="6857916" cy="3266922"/>
            <a:chOff x="0" y="-47625"/>
            <a:chExt cx="1806200" cy="860425"/>
          </a:xfrm>
        </p:grpSpPr>
        <p:sp>
          <p:nvSpPr>
            <p:cNvPr id="136" name="Google Shape;136;p4"/>
            <p:cNvSpPr/>
            <p:nvPr/>
          </p:nvSpPr>
          <p:spPr>
            <a:xfrm>
              <a:off x="0" y="0"/>
              <a:ext cx="1806200" cy="189204"/>
            </a:xfrm>
            <a:custGeom>
              <a:avLst/>
              <a:gdLst/>
              <a:ahLst/>
              <a:cxnLst/>
              <a:rect l="l" t="t" r="r" b="b"/>
              <a:pathLst>
                <a:path w="1806200" h="189204" extrusionOk="0">
                  <a:moveTo>
                    <a:pt x="0" y="0"/>
                  </a:moveTo>
                  <a:lnTo>
                    <a:pt x="1806200" y="0"/>
                  </a:lnTo>
                  <a:lnTo>
                    <a:pt x="1806200" y="189204"/>
                  </a:lnTo>
                  <a:lnTo>
                    <a:pt x="0" y="189204"/>
                  </a:lnTo>
                  <a:close/>
                </a:path>
              </a:pathLst>
            </a:custGeom>
            <a:solidFill>
              <a:srgbClr val="1B704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7" name="Google Shape;137;p4"/>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94388"/>
                </a:lnSpc>
                <a:spcBef>
                  <a:spcPts val="0"/>
                </a:spcBef>
                <a:spcAft>
                  <a:spcPts val="0"/>
                </a:spcAft>
                <a:buNone/>
              </a:pPr>
              <a:endParaRPr sz="1800">
                <a:solidFill>
                  <a:schemeClr val="dk1"/>
                </a:solidFill>
                <a:latin typeface="Calibri"/>
                <a:ea typeface="Calibri"/>
                <a:cs typeface="Calibri"/>
                <a:sym typeface="Calibri"/>
              </a:endParaRPr>
            </a:p>
          </p:txBody>
        </p:sp>
      </p:grpSp>
      <p:sp>
        <p:nvSpPr>
          <p:cNvPr id="138" name="Google Shape;138;p4"/>
          <p:cNvSpPr txBox="1"/>
          <p:nvPr/>
        </p:nvSpPr>
        <p:spPr>
          <a:xfrm>
            <a:off x="11572013" y="9397924"/>
            <a:ext cx="6715987" cy="537696"/>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GB" sz="3200">
                <a:solidFill>
                  <a:srgbClr val="FCFEFF"/>
                </a:solidFill>
                <a:latin typeface="Tahoma"/>
                <a:ea typeface="Tahoma"/>
                <a:cs typeface="Tahoma"/>
                <a:sym typeface="Tahoma"/>
              </a:rPr>
              <a:t>IQM National Inclusion Conference</a:t>
            </a:r>
            <a:endParaRPr/>
          </a:p>
        </p:txBody>
      </p:sp>
      <p:sp>
        <p:nvSpPr>
          <p:cNvPr id="139" name="Google Shape;139;p4"/>
          <p:cNvSpPr txBox="1"/>
          <p:nvPr/>
        </p:nvSpPr>
        <p:spPr>
          <a:xfrm>
            <a:off x="0" y="382959"/>
            <a:ext cx="18288000" cy="1126847"/>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GB" sz="6999" b="1">
                <a:solidFill>
                  <a:srgbClr val="000000"/>
                </a:solidFill>
                <a:latin typeface="Tahoma"/>
                <a:ea typeface="Tahoma"/>
                <a:cs typeface="Tahoma"/>
                <a:sym typeface="Tahoma"/>
              </a:rPr>
              <a:t>Enabling Environments</a:t>
            </a:r>
            <a:endParaRPr sz="6999" b="1">
              <a:solidFill>
                <a:srgbClr val="000000"/>
              </a:solidFill>
              <a:latin typeface="Tahoma"/>
              <a:ea typeface="Tahoma"/>
              <a:cs typeface="Tahoma"/>
              <a:sym typeface="Tahoma"/>
            </a:endParaRPr>
          </a:p>
        </p:txBody>
      </p:sp>
      <p:pic>
        <p:nvPicPr>
          <p:cNvPr id="3074" name="Picture 2">
            <a:extLst>
              <a:ext uri="{FF2B5EF4-FFF2-40B4-BE49-F238E27FC236}">
                <a16:creationId xmlns:a16="http://schemas.microsoft.com/office/drawing/2014/main" id="{D41D0745-1200-4944-B53A-D6AE6F9E419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853" r="26807" b="53278"/>
          <a:stretch/>
        </p:blipFill>
        <p:spPr bwMode="auto">
          <a:xfrm>
            <a:off x="715617" y="2289213"/>
            <a:ext cx="3657601" cy="72183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91ED357-C8B2-4130-8ADF-A387C2508C6F}"/>
              </a:ext>
            </a:extLst>
          </p:cNvPr>
          <p:cNvPicPr>
            <a:picLocks noChangeAspect="1"/>
          </p:cNvPicPr>
          <p:nvPr/>
        </p:nvPicPr>
        <p:blipFill>
          <a:blip r:embed="rId5"/>
          <a:stretch>
            <a:fillRect/>
          </a:stretch>
        </p:blipFill>
        <p:spPr>
          <a:xfrm>
            <a:off x="5088835" y="2070747"/>
            <a:ext cx="4905789" cy="3270526"/>
          </a:xfrm>
          <a:prstGeom prst="rect">
            <a:avLst/>
          </a:prstGeom>
        </p:spPr>
      </p:pic>
      <p:pic>
        <p:nvPicPr>
          <p:cNvPr id="5" name="Picture 4">
            <a:extLst>
              <a:ext uri="{FF2B5EF4-FFF2-40B4-BE49-F238E27FC236}">
                <a16:creationId xmlns:a16="http://schemas.microsoft.com/office/drawing/2014/main" id="{769147BE-F367-4B13-9BA7-FE478E11228B}"/>
              </a:ext>
            </a:extLst>
          </p:cNvPr>
          <p:cNvPicPr>
            <a:picLocks noChangeAspect="1"/>
          </p:cNvPicPr>
          <p:nvPr/>
        </p:nvPicPr>
        <p:blipFill>
          <a:blip r:embed="rId6"/>
          <a:stretch>
            <a:fillRect/>
          </a:stretch>
        </p:blipFill>
        <p:spPr>
          <a:xfrm>
            <a:off x="8877713" y="4467740"/>
            <a:ext cx="4905791" cy="3270527"/>
          </a:xfrm>
          <a:prstGeom prst="rect">
            <a:avLst/>
          </a:prstGeom>
        </p:spPr>
      </p:pic>
      <p:pic>
        <p:nvPicPr>
          <p:cNvPr id="7" name="Picture 6">
            <a:extLst>
              <a:ext uri="{FF2B5EF4-FFF2-40B4-BE49-F238E27FC236}">
                <a16:creationId xmlns:a16="http://schemas.microsoft.com/office/drawing/2014/main" id="{9F281254-B18E-46C0-ADA9-48DF7366AE93}"/>
              </a:ext>
            </a:extLst>
          </p:cNvPr>
          <p:cNvPicPr>
            <a:picLocks noChangeAspect="1"/>
          </p:cNvPicPr>
          <p:nvPr/>
        </p:nvPicPr>
        <p:blipFill>
          <a:blip r:embed="rId7"/>
          <a:stretch>
            <a:fillRect/>
          </a:stretch>
        </p:blipFill>
        <p:spPr>
          <a:xfrm>
            <a:off x="4994270" y="6237903"/>
            <a:ext cx="4900382" cy="3266921"/>
          </a:xfrm>
          <a:prstGeom prst="rect">
            <a:avLst/>
          </a:prstGeom>
        </p:spPr>
      </p:pic>
      <p:pic>
        <p:nvPicPr>
          <p:cNvPr id="9" name="Picture 8">
            <a:extLst>
              <a:ext uri="{FF2B5EF4-FFF2-40B4-BE49-F238E27FC236}">
                <a16:creationId xmlns:a16="http://schemas.microsoft.com/office/drawing/2014/main" id="{63978B60-6AF1-440D-8114-3F956316F7E8}"/>
              </a:ext>
            </a:extLst>
          </p:cNvPr>
          <p:cNvPicPr>
            <a:picLocks noChangeAspect="1"/>
          </p:cNvPicPr>
          <p:nvPr/>
        </p:nvPicPr>
        <p:blipFill>
          <a:blip r:embed="rId8"/>
          <a:stretch>
            <a:fillRect/>
          </a:stretch>
        </p:blipFill>
        <p:spPr>
          <a:xfrm>
            <a:off x="12869106" y="2072512"/>
            <a:ext cx="4703277" cy="3135518"/>
          </a:xfrm>
          <a:prstGeom prst="rect">
            <a:avLst/>
          </a:prstGeom>
        </p:spPr>
      </p:pic>
      <p:pic>
        <p:nvPicPr>
          <p:cNvPr id="11" name="Picture 10">
            <a:extLst>
              <a:ext uri="{FF2B5EF4-FFF2-40B4-BE49-F238E27FC236}">
                <a16:creationId xmlns:a16="http://schemas.microsoft.com/office/drawing/2014/main" id="{C8689457-3A46-475B-843B-6510D99D4708}"/>
              </a:ext>
            </a:extLst>
          </p:cNvPr>
          <p:cNvPicPr>
            <a:picLocks noChangeAspect="1"/>
          </p:cNvPicPr>
          <p:nvPr/>
        </p:nvPicPr>
        <p:blipFill>
          <a:blip r:embed="rId9"/>
          <a:stretch>
            <a:fillRect/>
          </a:stretch>
        </p:blipFill>
        <p:spPr>
          <a:xfrm>
            <a:off x="12987130" y="6344253"/>
            <a:ext cx="4585253" cy="2848779"/>
          </a:xfrm>
          <a:prstGeom prst="rect">
            <a:avLst/>
          </a:prstGeom>
        </p:spPr>
      </p:pic>
    </p:spTree>
    <p:extLst>
      <p:ext uri="{BB962C8B-B14F-4D97-AF65-F5344CB8AC3E}">
        <p14:creationId xmlns:p14="http://schemas.microsoft.com/office/powerpoint/2010/main" val="2123019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4"/>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3052" t="-3075" r="-3075" b="-305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35" name="Google Shape;135;p4"/>
          <p:cNvGrpSpPr/>
          <p:nvPr/>
        </p:nvGrpSpPr>
        <p:grpSpPr>
          <a:xfrm>
            <a:off x="11572013" y="9172741"/>
            <a:ext cx="6857916" cy="3266922"/>
            <a:chOff x="0" y="-47625"/>
            <a:chExt cx="1806200" cy="860425"/>
          </a:xfrm>
        </p:grpSpPr>
        <p:sp>
          <p:nvSpPr>
            <p:cNvPr id="136" name="Google Shape;136;p4"/>
            <p:cNvSpPr/>
            <p:nvPr/>
          </p:nvSpPr>
          <p:spPr>
            <a:xfrm>
              <a:off x="0" y="0"/>
              <a:ext cx="1806200" cy="189204"/>
            </a:xfrm>
            <a:custGeom>
              <a:avLst/>
              <a:gdLst/>
              <a:ahLst/>
              <a:cxnLst/>
              <a:rect l="l" t="t" r="r" b="b"/>
              <a:pathLst>
                <a:path w="1806200" h="189204" extrusionOk="0">
                  <a:moveTo>
                    <a:pt x="0" y="0"/>
                  </a:moveTo>
                  <a:lnTo>
                    <a:pt x="1806200" y="0"/>
                  </a:lnTo>
                  <a:lnTo>
                    <a:pt x="1806200" y="189204"/>
                  </a:lnTo>
                  <a:lnTo>
                    <a:pt x="0" y="189204"/>
                  </a:lnTo>
                  <a:close/>
                </a:path>
              </a:pathLst>
            </a:custGeom>
            <a:solidFill>
              <a:srgbClr val="1B704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7" name="Google Shape;137;p4"/>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94388"/>
                </a:lnSpc>
                <a:spcBef>
                  <a:spcPts val="0"/>
                </a:spcBef>
                <a:spcAft>
                  <a:spcPts val="0"/>
                </a:spcAft>
                <a:buNone/>
              </a:pPr>
              <a:endParaRPr sz="1800">
                <a:solidFill>
                  <a:schemeClr val="dk1"/>
                </a:solidFill>
                <a:latin typeface="Calibri"/>
                <a:ea typeface="Calibri"/>
                <a:cs typeface="Calibri"/>
                <a:sym typeface="Calibri"/>
              </a:endParaRPr>
            </a:p>
          </p:txBody>
        </p:sp>
      </p:grpSp>
      <p:sp>
        <p:nvSpPr>
          <p:cNvPr id="138" name="Google Shape;138;p4"/>
          <p:cNvSpPr txBox="1"/>
          <p:nvPr/>
        </p:nvSpPr>
        <p:spPr>
          <a:xfrm>
            <a:off x="11572013" y="9397924"/>
            <a:ext cx="6715987" cy="537696"/>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GB" sz="3200">
                <a:solidFill>
                  <a:srgbClr val="FCFEFF"/>
                </a:solidFill>
                <a:latin typeface="Tahoma"/>
                <a:ea typeface="Tahoma"/>
                <a:cs typeface="Tahoma"/>
                <a:sym typeface="Tahoma"/>
              </a:rPr>
              <a:t>IQM National Inclusion Conference</a:t>
            </a:r>
            <a:endParaRPr/>
          </a:p>
        </p:txBody>
      </p:sp>
      <p:sp>
        <p:nvSpPr>
          <p:cNvPr id="139" name="Google Shape;139;p4"/>
          <p:cNvSpPr txBox="1"/>
          <p:nvPr/>
        </p:nvSpPr>
        <p:spPr>
          <a:xfrm>
            <a:off x="0" y="382959"/>
            <a:ext cx="18288000" cy="1126847"/>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GB" sz="6999" b="1">
                <a:solidFill>
                  <a:srgbClr val="000000"/>
                </a:solidFill>
                <a:latin typeface="Tahoma"/>
                <a:ea typeface="Tahoma"/>
                <a:cs typeface="Tahoma"/>
                <a:sym typeface="Tahoma"/>
              </a:rPr>
              <a:t>Enabling Environments</a:t>
            </a:r>
            <a:endParaRPr sz="6999" b="1">
              <a:solidFill>
                <a:srgbClr val="000000"/>
              </a:solidFill>
              <a:latin typeface="Tahoma"/>
              <a:ea typeface="Tahoma"/>
              <a:cs typeface="Tahoma"/>
              <a:sym typeface="Tahoma"/>
            </a:endParaRPr>
          </a:p>
        </p:txBody>
      </p:sp>
      <p:sp>
        <p:nvSpPr>
          <p:cNvPr id="140" name="Google Shape;140;p4"/>
          <p:cNvSpPr txBox="1"/>
          <p:nvPr/>
        </p:nvSpPr>
        <p:spPr>
          <a:xfrm>
            <a:off x="762000" y="1658875"/>
            <a:ext cx="8169600" cy="6939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Arial"/>
              <a:buNone/>
            </a:pPr>
            <a:endParaRPr sz="3200" dirty="0">
              <a:solidFill>
                <a:schemeClr val="dk1"/>
              </a:solidFill>
              <a:latin typeface="Calibri"/>
              <a:ea typeface="Calibri"/>
              <a:cs typeface="Calibri"/>
              <a:sym typeface="Calibri"/>
            </a:endParaRPr>
          </a:p>
        </p:txBody>
      </p:sp>
      <p:sp>
        <p:nvSpPr>
          <p:cNvPr id="141" name="Google Shape;141;p4"/>
          <p:cNvSpPr txBox="1"/>
          <p:nvPr/>
        </p:nvSpPr>
        <p:spPr>
          <a:xfrm>
            <a:off x="9835875" y="1509800"/>
            <a:ext cx="8169600" cy="7184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Arial"/>
              <a:buNone/>
            </a:pPr>
            <a:r>
              <a:rPr lang="en-GB" sz="3200" b="1" u="sng" dirty="0">
                <a:solidFill>
                  <a:schemeClr val="dk1"/>
                </a:solidFill>
                <a:latin typeface="Calibri"/>
                <a:ea typeface="Calibri"/>
                <a:cs typeface="Calibri"/>
                <a:sym typeface="Calibri"/>
              </a:rPr>
              <a:t>Nature Nurture Group</a:t>
            </a:r>
            <a:endParaRPr sz="3200" b="1" u="sng"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3200"/>
              <a:buFont typeface="Arial"/>
              <a:buNone/>
            </a:pPr>
            <a:endParaRPr sz="3200"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3200"/>
              <a:buFont typeface="Arial"/>
              <a:buNone/>
            </a:pPr>
            <a:r>
              <a:rPr lang="en-GB" sz="3200" b="1" dirty="0">
                <a:solidFill>
                  <a:schemeClr val="dk1"/>
                </a:solidFill>
                <a:latin typeface="Calibri"/>
                <a:ea typeface="Calibri"/>
                <a:cs typeface="Calibri"/>
                <a:sym typeface="Calibri"/>
              </a:rPr>
              <a:t>Who? - </a:t>
            </a:r>
            <a:r>
              <a:rPr lang="en-GB" sz="3200" dirty="0">
                <a:solidFill>
                  <a:schemeClr val="dk1"/>
                </a:solidFill>
                <a:latin typeface="Calibri"/>
                <a:ea typeface="Calibri"/>
                <a:cs typeface="Calibri"/>
                <a:sym typeface="Calibri"/>
              </a:rPr>
              <a:t>Children identified by class teachers/IEPs with SEMH needs who would benefit from more time outside</a:t>
            </a:r>
            <a:endParaRPr sz="3200"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3200"/>
              <a:buFont typeface="Arial"/>
              <a:buNone/>
            </a:pPr>
            <a:endParaRPr sz="3200" b="1"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3200"/>
              <a:buFont typeface="Arial"/>
              <a:buNone/>
            </a:pPr>
            <a:r>
              <a:rPr lang="en-GB" sz="3200" b="1" dirty="0">
                <a:solidFill>
                  <a:schemeClr val="dk1"/>
                </a:solidFill>
                <a:latin typeface="Calibri"/>
                <a:ea typeface="Calibri"/>
                <a:cs typeface="Calibri"/>
                <a:sym typeface="Calibri"/>
              </a:rPr>
              <a:t>When? - </a:t>
            </a:r>
            <a:r>
              <a:rPr lang="en-GB" sz="3200" dirty="0">
                <a:solidFill>
                  <a:schemeClr val="dk1"/>
                </a:solidFill>
                <a:latin typeface="Calibri"/>
                <a:ea typeface="Calibri"/>
                <a:cs typeface="Calibri"/>
                <a:sym typeface="Calibri"/>
              </a:rPr>
              <a:t>weekly, small groups LKS2/LKS2</a:t>
            </a:r>
            <a:endParaRPr sz="3200"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3200"/>
              <a:buFont typeface="Arial"/>
              <a:buNone/>
            </a:pPr>
            <a:endParaRPr sz="3200" b="1"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3200"/>
              <a:buFont typeface="Arial"/>
              <a:buNone/>
            </a:pPr>
            <a:r>
              <a:rPr lang="en-GB" sz="3200" b="1" dirty="0">
                <a:solidFill>
                  <a:schemeClr val="dk1"/>
                </a:solidFill>
                <a:latin typeface="Calibri"/>
                <a:ea typeface="Calibri"/>
                <a:cs typeface="Calibri"/>
                <a:sym typeface="Calibri"/>
              </a:rPr>
              <a:t>Where? - </a:t>
            </a:r>
            <a:r>
              <a:rPr lang="en-GB" sz="3200" dirty="0">
                <a:solidFill>
                  <a:schemeClr val="dk1"/>
                </a:solidFill>
                <a:latin typeface="Calibri"/>
                <a:ea typeface="Calibri"/>
                <a:cs typeface="Calibri"/>
                <a:sym typeface="Calibri"/>
              </a:rPr>
              <a:t>outside environments in need of TLC!</a:t>
            </a:r>
            <a:endParaRPr sz="3200"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3200"/>
              <a:buFont typeface="Arial"/>
              <a:buNone/>
            </a:pPr>
            <a:endParaRPr sz="3200" b="1"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3200"/>
              <a:buFont typeface="Arial"/>
              <a:buNone/>
            </a:pPr>
            <a:r>
              <a:rPr lang="en-GB" sz="3200" b="1" dirty="0">
                <a:solidFill>
                  <a:schemeClr val="dk1"/>
                </a:solidFill>
                <a:latin typeface="Calibri"/>
                <a:ea typeface="Calibri"/>
                <a:cs typeface="Calibri"/>
                <a:sym typeface="Calibri"/>
              </a:rPr>
              <a:t>Why? - </a:t>
            </a:r>
            <a:r>
              <a:rPr lang="en-GB" sz="3200" dirty="0">
                <a:solidFill>
                  <a:schemeClr val="dk1"/>
                </a:solidFill>
                <a:latin typeface="Calibri"/>
                <a:ea typeface="Calibri"/>
                <a:cs typeface="Calibri"/>
                <a:sym typeface="Calibri"/>
              </a:rPr>
              <a:t>mindfulness of gardening, opportunities to take responsibility for the school environment</a:t>
            </a:r>
            <a:endParaRPr sz="3200"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3200"/>
              <a:buFont typeface="Arial"/>
              <a:buNone/>
            </a:pPr>
            <a:endParaRPr sz="3200" b="1" dirty="0">
              <a:solidFill>
                <a:schemeClr val="dk1"/>
              </a:solidFill>
              <a:latin typeface="Calibri"/>
              <a:ea typeface="Calibri"/>
              <a:cs typeface="Calibri"/>
              <a:sym typeface="Calibri"/>
            </a:endParaRPr>
          </a:p>
          <a:p>
            <a:pPr>
              <a:buClr>
                <a:schemeClr val="dk1"/>
              </a:buClr>
              <a:buSzPts val="3200"/>
            </a:pPr>
            <a:r>
              <a:rPr lang="en-GB" sz="3200" b="1" dirty="0">
                <a:solidFill>
                  <a:schemeClr val="dk1"/>
                </a:solidFill>
                <a:latin typeface="Calibri"/>
                <a:ea typeface="Calibri"/>
                <a:cs typeface="Calibri"/>
                <a:sym typeface="Calibri"/>
              </a:rPr>
              <a:t>How? </a:t>
            </a:r>
            <a:r>
              <a:rPr lang="en-GB" sz="3200" dirty="0">
                <a:solidFill>
                  <a:schemeClr val="dk1"/>
                </a:solidFill>
                <a:latin typeface="Calibri"/>
                <a:ea typeface="Calibri"/>
                <a:cs typeface="Calibri"/>
                <a:sym typeface="Calibri"/>
              </a:rPr>
              <a:t>- gardening, site maintenance</a:t>
            </a:r>
            <a:endParaRPr sz="3200"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3200"/>
              <a:buFont typeface="Arial"/>
              <a:buNone/>
            </a:pPr>
            <a:endParaRPr sz="320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E144282E-71EC-4468-BBBB-C59C5BEBA1F3}"/>
              </a:ext>
            </a:extLst>
          </p:cNvPr>
          <p:cNvPicPr>
            <a:picLocks noChangeAspect="1"/>
          </p:cNvPicPr>
          <p:nvPr/>
        </p:nvPicPr>
        <p:blipFill>
          <a:blip r:embed="rId4"/>
          <a:stretch>
            <a:fillRect/>
          </a:stretch>
        </p:blipFill>
        <p:spPr>
          <a:xfrm>
            <a:off x="1097446" y="3077769"/>
            <a:ext cx="7061753" cy="4707835"/>
          </a:xfrm>
          <a:prstGeom prst="rect">
            <a:avLst/>
          </a:prstGeom>
        </p:spPr>
      </p:pic>
    </p:spTree>
    <p:extLst>
      <p:ext uri="{BB962C8B-B14F-4D97-AF65-F5344CB8AC3E}">
        <p14:creationId xmlns:p14="http://schemas.microsoft.com/office/powerpoint/2010/main" val="533219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g2931437ba9e_0_1"/>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3049" t="-3079" r="-3079" b="-304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47" name="Google Shape;147;g2931437ba9e_0_1"/>
          <p:cNvGrpSpPr/>
          <p:nvPr/>
        </p:nvGrpSpPr>
        <p:grpSpPr>
          <a:xfrm>
            <a:off x="11572013" y="9172740"/>
            <a:ext cx="6857961" cy="3266853"/>
            <a:chOff x="0" y="-47625"/>
            <a:chExt cx="1806200" cy="860400"/>
          </a:xfrm>
        </p:grpSpPr>
        <p:sp>
          <p:nvSpPr>
            <p:cNvPr id="148" name="Google Shape;148;g2931437ba9e_0_1"/>
            <p:cNvSpPr/>
            <p:nvPr/>
          </p:nvSpPr>
          <p:spPr>
            <a:xfrm>
              <a:off x="0" y="0"/>
              <a:ext cx="1806200" cy="189204"/>
            </a:xfrm>
            <a:custGeom>
              <a:avLst/>
              <a:gdLst/>
              <a:ahLst/>
              <a:cxnLst/>
              <a:rect l="l" t="t" r="r" b="b"/>
              <a:pathLst>
                <a:path w="1806200" h="189204" extrusionOk="0">
                  <a:moveTo>
                    <a:pt x="0" y="0"/>
                  </a:moveTo>
                  <a:lnTo>
                    <a:pt x="1806200" y="0"/>
                  </a:lnTo>
                  <a:lnTo>
                    <a:pt x="1806200" y="189204"/>
                  </a:lnTo>
                  <a:lnTo>
                    <a:pt x="0" y="189204"/>
                  </a:lnTo>
                  <a:close/>
                </a:path>
              </a:pathLst>
            </a:custGeom>
            <a:solidFill>
              <a:srgbClr val="1B704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9" name="Google Shape;149;g2931437ba9e_0_1"/>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94388"/>
                </a:lnSpc>
                <a:spcBef>
                  <a:spcPts val="0"/>
                </a:spcBef>
                <a:spcAft>
                  <a:spcPts val="0"/>
                </a:spcAft>
                <a:buNone/>
              </a:pPr>
              <a:endParaRPr sz="1800">
                <a:solidFill>
                  <a:schemeClr val="dk1"/>
                </a:solidFill>
                <a:latin typeface="Calibri"/>
                <a:ea typeface="Calibri"/>
                <a:cs typeface="Calibri"/>
                <a:sym typeface="Calibri"/>
              </a:endParaRPr>
            </a:p>
          </p:txBody>
        </p:sp>
      </p:grpSp>
      <p:sp>
        <p:nvSpPr>
          <p:cNvPr id="150" name="Google Shape;150;g2931437ba9e_0_1"/>
          <p:cNvSpPr txBox="1"/>
          <p:nvPr/>
        </p:nvSpPr>
        <p:spPr>
          <a:xfrm>
            <a:off x="11572013" y="9397924"/>
            <a:ext cx="6716100" cy="4926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GB" sz="3200">
                <a:solidFill>
                  <a:srgbClr val="FCFEFF"/>
                </a:solidFill>
                <a:latin typeface="Tahoma"/>
                <a:ea typeface="Tahoma"/>
                <a:cs typeface="Tahoma"/>
                <a:sym typeface="Tahoma"/>
              </a:rPr>
              <a:t>IQM National Inclusion Conference</a:t>
            </a:r>
            <a:endParaRPr/>
          </a:p>
        </p:txBody>
      </p:sp>
      <p:sp>
        <p:nvSpPr>
          <p:cNvPr id="151" name="Google Shape;151;g2931437ba9e_0_1"/>
          <p:cNvSpPr txBox="1"/>
          <p:nvPr/>
        </p:nvSpPr>
        <p:spPr>
          <a:xfrm>
            <a:off x="0" y="382959"/>
            <a:ext cx="18288000" cy="1077300"/>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GB" sz="6999" b="1">
                <a:solidFill>
                  <a:srgbClr val="000000"/>
                </a:solidFill>
                <a:latin typeface="Tahoma"/>
                <a:ea typeface="Tahoma"/>
                <a:cs typeface="Tahoma"/>
                <a:sym typeface="Tahoma"/>
              </a:rPr>
              <a:t>Enabling Environments</a:t>
            </a:r>
            <a:endParaRPr sz="6999" b="1">
              <a:solidFill>
                <a:srgbClr val="000000"/>
              </a:solidFill>
              <a:latin typeface="Tahoma"/>
              <a:ea typeface="Tahoma"/>
              <a:cs typeface="Tahoma"/>
              <a:sym typeface="Tahoma"/>
            </a:endParaRPr>
          </a:p>
        </p:txBody>
      </p:sp>
      <p:sp>
        <p:nvSpPr>
          <p:cNvPr id="152" name="Google Shape;152;g2931437ba9e_0_1"/>
          <p:cNvSpPr txBox="1"/>
          <p:nvPr/>
        </p:nvSpPr>
        <p:spPr>
          <a:xfrm>
            <a:off x="762000" y="1658875"/>
            <a:ext cx="8169600" cy="6939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Arial"/>
              <a:buNone/>
            </a:pPr>
            <a:r>
              <a:rPr lang="en-GB" sz="3200" b="1" u="sng" dirty="0">
                <a:solidFill>
                  <a:schemeClr val="dk1"/>
                </a:solidFill>
                <a:latin typeface="Calibri"/>
                <a:ea typeface="Calibri"/>
                <a:cs typeface="Calibri"/>
                <a:sym typeface="Calibri"/>
              </a:rPr>
              <a:t>Classrooms</a:t>
            </a:r>
            <a:endParaRPr sz="3200" b="1" u="sng"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3200"/>
              <a:buFont typeface="Arial"/>
              <a:buNone/>
            </a:pPr>
            <a:endParaRPr sz="3200" dirty="0">
              <a:solidFill>
                <a:schemeClr val="dk1"/>
              </a:solidFill>
              <a:latin typeface="Calibri"/>
              <a:ea typeface="Calibri"/>
              <a:cs typeface="Calibri"/>
              <a:sym typeface="Calibri"/>
            </a:endParaRPr>
          </a:p>
        </p:txBody>
      </p:sp>
      <p:sp>
        <p:nvSpPr>
          <p:cNvPr id="153" name="Google Shape;153;g2931437ba9e_0_1"/>
          <p:cNvSpPr txBox="1"/>
          <p:nvPr/>
        </p:nvSpPr>
        <p:spPr>
          <a:xfrm>
            <a:off x="9835875" y="1509800"/>
            <a:ext cx="8169600" cy="7184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Arial"/>
              <a:buNone/>
            </a:pPr>
            <a:r>
              <a:rPr lang="en-GB" sz="3200" b="1" u="sng" dirty="0">
                <a:solidFill>
                  <a:schemeClr val="dk1"/>
                </a:solidFill>
                <a:latin typeface="Calibri"/>
                <a:ea typeface="Calibri"/>
                <a:cs typeface="Calibri"/>
                <a:sym typeface="Calibri"/>
              </a:rPr>
              <a:t>Amphitheatre</a:t>
            </a:r>
            <a:endParaRPr sz="3200" b="1" u="sng"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3200"/>
              <a:buFont typeface="Arial"/>
              <a:buNone/>
            </a:pPr>
            <a:endParaRPr sz="32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3200"/>
              <a:buFont typeface="Arial"/>
              <a:buNone/>
            </a:pPr>
            <a:r>
              <a:rPr lang="en-GB" sz="3200" b="1" dirty="0">
                <a:solidFill>
                  <a:schemeClr val="dk1"/>
                </a:solidFill>
                <a:latin typeface="Calibri"/>
                <a:ea typeface="Calibri"/>
                <a:cs typeface="Calibri"/>
                <a:sym typeface="Calibri"/>
              </a:rPr>
              <a:t>Who? - </a:t>
            </a:r>
            <a:r>
              <a:rPr lang="en-GB" sz="3200" dirty="0">
                <a:solidFill>
                  <a:schemeClr val="dk1"/>
                </a:solidFill>
                <a:latin typeface="Calibri"/>
                <a:ea typeface="Calibri"/>
                <a:cs typeface="Calibri"/>
                <a:sym typeface="Calibri"/>
              </a:rPr>
              <a:t>All children, EYFS - Y6</a:t>
            </a:r>
            <a:endParaRPr sz="3200"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3200"/>
              <a:buFont typeface="Arial"/>
              <a:buNone/>
            </a:pPr>
            <a:endParaRPr sz="3200" b="1">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3200"/>
              <a:buFont typeface="Arial"/>
              <a:buNone/>
            </a:pPr>
            <a:r>
              <a:rPr lang="en-GB" sz="3200" b="1" dirty="0">
                <a:solidFill>
                  <a:schemeClr val="dk1"/>
                </a:solidFill>
                <a:latin typeface="Calibri"/>
                <a:ea typeface="Calibri"/>
                <a:cs typeface="Calibri"/>
                <a:sym typeface="Calibri"/>
              </a:rPr>
              <a:t>When? - </a:t>
            </a:r>
            <a:r>
              <a:rPr lang="en-GB" sz="3200" dirty="0">
                <a:solidFill>
                  <a:schemeClr val="dk1"/>
                </a:solidFill>
                <a:latin typeface="Calibri"/>
                <a:ea typeface="Calibri"/>
                <a:cs typeface="Calibri"/>
                <a:sym typeface="Calibri"/>
              </a:rPr>
              <a:t>teacher directed during lesson time, daily at break times</a:t>
            </a:r>
            <a:endParaRPr sz="3200"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3200"/>
              <a:buFont typeface="Arial"/>
              <a:buNone/>
            </a:pPr>
            <a:endParaRPr sz="3200" b="1">
              <a:solidFill>
                <a:schemeClr val="dk1"/>
              </a:solidFill>
              <a:latin typeface="Calibri"/>
              <a:ea typeface="Calibri"/>
              <a:cs typeface="Calibri"/>
              <a:sym typeface="Calibri"/>
            </a:endParaRPr>
          </a:p>
          <a:p>
            <a:pPr>
              <a:buClr>
                <a:schemeClr val="dk1"/>
              </a:buClr>
              <a:buSzPts val="3200"/>
            </a:pPr>
            <a:r>
              <a:rPr lang="en-GB" sz="3200" b="1">
                <a:solidFill>
                  <a:schemeClr val="dk1"/>
                </a:solidFill>
                <a:latin typeface="Calibri"/>
                <a:ea typeface="Calibri"/>
                <a:cs typeface="Calibri"/>
                <a:sym typeface="Calibri"/>
              </a:rPr>
              <a:t>Where? - </a:t>
            </a:r>
            <a:r>
              <a:rPr lang="en-GB" sz="3200" dirty="0">
                <a:solidFill>
                  <a:schemeClr val="dk1"/>
                </a:solidFill>
                <a:latin typeface="Calibri"/>
                <a:ea typeface="Calibri"/>
                <a:cs typeface="Calibri"/>
                <a:sym typeface="Calibri"/>
              </a:rPr>
              <a:t>playground </a:t>
            </a:r>
            <a:endParaRPr sz="32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3200"/>
              <a:buFont typeface="Arial"/>
              <a:buNone/>
            </a:pPr>
            <a:endParaRPr sz="32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3200"/>
              <a:buFont typeface="Arial"/>
              <a:buNone/>
            </a:pPr>
            <a:r>
              <a:rPr lang="en-GB" sz="3200" b="1" dirty="0">
                <a:solidFill>
                  <a:schemeClr val="dk1"/>
                </a:solidFill>
                <a:latin typeface="Calibri"/>
                <a:ea typeface="Calibri"/>
                <a:cs typeface="Calibri"/>
                <a:sym typeface="Calibri"/>
              </a:rPr>
              <a:t>Why? - </a:t>
            </a:r>
            <a:r>
              <a:rPr lang="en-GB" sz="3200" dirty="0">
                <a:solidFill>
                  <a:schemeClr val="dk1"/>
                </a:solidFill>
                <a:latin typeface="Calibri"/>
                <a:ea typeface="Calibri"/>
                <a:cs typeface="Calibri"/>
                <a:sym typeface="Calibri"/>
              </a:rPr>
              <a:t>performance, development of speech and language skills, listening skills</a:t>
            </a:r>
            <a:endParaRPr sz="3200"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3200"/>
              <a:buFont typeface="Arial"/>
              <a:buNone/>
            </a:pPr>
            <a:endParaRPr sz="3200" b="1">
              <a:solidFill>
                <a:schemeClr val="dk1"/>
              </a:solidFill>
              <a:latin typeface="Calibri"/>
              <a:ea typeface="Calibri"/>
              <a:cs typeface="Calibri"/>
              <a:sym typeface="Calibri"/>
            </a:endParaRPr>
          </a:p>
          <a:p>
            <a:pPr>
              <a:buClr>
                <a:schemeClr val="dk1"/>
              </a:buClr>
              <a:buSzPts val="3200"/>
            </a:pPr>
            <a:r>
              <a:rPr lang="en-GB" sz="3200" b="1" dirty="0">
                <a:solidFill>
                  <a:schemeClr val="dk1"/>
                </a:solidFill>
                <a:latin typeface="Calibri"/>
                <a:ea typeface="Calibri"/>
                <a:cs typeface="Calibri"/>
                <a:sym typeface="Calibri"/>
              </a:rPr>
              <a:t>How? </a:t>
            </a:r>
            <a:r>
              <a:rPr lang="en-GB" sz="3200" dirty="0">
                <a:solidFill>
                  <a:schemeClr val="dk1"/>
                </a:solidFill>
                <a:latin typeface="Calibri"/>
                <a:ea typeface="Calibri"/>
                <a:cs typeface="Calibri"/>
                <a:sym typeface="Calibri"/>
              </a:rPr>
              <a:t>- reading, drama, performance poetry</a:t>
            </a:r>
            <a:endParaRPr sz="3200"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3200"/>
              <a:buFont typeface="Arial"/>
              <a:buNone/>
            </a:pPr>
            <a:endParaRPr sz="320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22AA72F1-377F-4F28-809D-9063D9BFF7AE}"/>
              </a:ext>
            </a:extLst>
          </p:cNvPr>
          <p:cNvPicPr>
            <a:picLocks noChangeAspect="1"/>
          </p:cNvPicPr>
          <p:nvPr/>
        </p:nvPicPr>
        <p:blipFill>
          <a:blip r:embed="rId4"/>
          <a:stretch>
            <a:fillRect/>
          </a:stretch>
        </p:blipFill>
        <p:spPr>
          <a:xfrm>
            <a:off x="620026" y="2528404"/>
            <a:ext cx="4760015" cy="3173343"/>
          </a:xfrm>
          <a:prstGeom prst="rect">
            <a:avLst/>
          </a:prstGeom>
        </p:spPr>
      </p:pic>
      <p:pic>
        <p:nvPicPr>
          <p:cNvPr id="5" name="Picture 4">
            <a:extLst>
              <a:ext uri="{FF2B5EF4-FFF2-40B4-BE49-F238E27FC236}">
                <a16:creationId xmlns:a16="http://schemas.microsoft.com/office/drawing/2014/main" id="{9ADB680C-BDAC-4E9D-990A-DD4806E6CC51}"/>
              </a:ext>
            </a:extLst>
          </p:cNvPr>
          <p:cNvPicPr>
            <a:picLocks noChangeAspect="1"/>
          </p:cNvPicPr>
          <p:nvPr/>
        </p:nvPicPr>
        <p:blipFill>
          <a:blip r:embed="rId5"/>
          <a:stretch>
            <a:fillRect/>
          </a:stretch>
        </p:blipFill>
        <p:spPr>
          <a:xfrm>
            <a:off x="3973361" y="4115075"/>
            <a:ext cx="4337360" cy="2891573"/>
          </a:xfrm>
          <a:prstGeom prst="rect">
            <a:avLst/>
          </a:prstGeom>
        </p:spPr>
      </p:pic>
      <p:pic>
        <p:nvPicPr>
          <p:cNvPr id="7" name="Picture 6">
            <a:extLst>
              <a:ext uri="{FF2B5EF4-FFF2-40B4-BE49-F238E27FC236}">
                <a16:creationId xmlns:a16="http://schemas.microsoft.com/office/drawing/2014/main" id="{D0C45496-FE1A-4B5A-A0F0-B82B1F1D187F}"/>
              </a:ext>
            </a:extLst>
          </p:cNvPr>
          <p:cNvPicPr>
            <a:picLocks noChangeAspect="1"/>
          </p:cNvPicPr>
          <p:nvPr/>
        </p:nvPicPr>
        <p:blipFill>
          <a:blip r:embed="rId6"/>
          <a:stretch>
            <a:fillRect/>
          </a:stretch>
        </p:blipFill>
        <p:spPr>
          <a:xfrm>
            <a:off x="620026" y="6721612"/>
            <a:ext cx="4337360" cy="2891573"/>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59ce971-8e4f-45dd-970f-28b2c027d3e3">
      <Terms xmlns="http://schemas.microsoft.com/office/infopath/2007/PartnerControls"/>
    </lcf76f155ced4ddcb4097134ff3c332f>
    <TaxCatchAll xmlns="6e3d52fe-50b3-4eff-a469-deeccc962dc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A8D93F5BFFD5243A1963B60F3485A07" ma:contentTypeVersion="15" ma:contentTypeDescription="Create a new document." ma:contentTypeScope="" ma:versionID="45cba8a91e4b6768a2810845adf1c285">
  <xsd:schema xmlns:xsd="http://www.w3.org/2001/XMLSchema" xmlns:xs="http://www.w3.org/2001/XMLSchema" xmlns:p="http://schemas.microsoft.com/office/2006/metadata/properties" xmlns:ns2="259ce971-8e4f-45dd-970f-28b2c027d3e3" xmlns:ns3="6e3d52fe-50b3-4eff-a469-deeccc962dc4" targetNamespace="http://schemas.microsoft.com/office/2006/metadata/properties" ma:root="true" ma:fieldsID="a005b20fd4ec57cc7b4b0000cf229d05" ns2:_="" ns3:_="">
    <xsd:import namespace="259ce971-8e4f-45dd-970f-28b2c027d3e3"/>
    <xsd:import namespace="6e3d52fe-50b3-4eff-a469-deeccc962dc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9ce971-8e4f-45dd-970f-28b2c027d3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de486aba-4ae0-446c-829b-2528bae80bd0"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e3d52fe-50b3-4eff-a469-deeccc962dc4"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825485df-fef4-433c-961e-91cf44355d6c}" ma:internalName="TaxCatchAll" ma:showField="CatchAllData" ma:web="6e3d52fe-50b3-4eff-a469-deeccc962dc4">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5130316-2C9C-4208-A23F-A5DBB56EF816}">
  <ds:schemaRefs>
    <ds:schemaRef ds:uri="http://schemas.microsoft.com/sharepoint/v3/contenttype/forms"/>
  </ds:schemaRefs>
</ds:datastoreItem>
</file>

<file path=customXml/itemProps2.xml><?xml version="1.0" encoding="utf-8"?>
<ds:datastoreItem xmlns:ds="http://schemas.openxmlformats.org/officeDocument/2006/customXml" ds:itemID="{E23625CC-1C06-4C88-9D90-D363326DCC97}">
  <ds:schemaRefs>
    <ds:schemaRef ds:uri="http://schemas.microsoft.com/office/2006/metadata/properties"/>
    <ds:schemaRef ds:uri="http://schemas.microsoft.com/office/infopath/2007/PartnerControls"/>
    <ds:schemaRef ds:uri="259ce971-8e4f-45dd-970f-28b2c027d3e3"/>
    <ds:schemaRef ds:uri="6e3d52fe-50b3-4eff-a469-deeccc962dc4"/>
  </ds:schemaRefs>
</ds:datastoreItem>
</file>

<file path=customXml/itemProps3.xml><?xml version="1.0" encoding="utf-8"?>
<ds:datastoreItem xmlns:ds="http://schemas.openxmlformats.org/officeDocument/2006/customXml" ds:itemID="{459E45FB-006D-4E05-96A3-43FCFDDB56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9ce971-8e4f-45dd-970f-28b2c027d3e3"/>
    <ds:schemaRef ds:uri="6e3d52fe-50b3-4eff-a469-deeccc962d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154</TotalTime>
  <Words>1742</Words>
  <Application>Microsoft Office PowerPoint</Application>
  <PresentationFormat>Custom</PresentationFormat>
  <Paragraphs>206</Paragraphs>
  <Slides>18</Slides>
  <Notes>18</Notes>
  <HiddenSlides>0</HiddenSlides>
  <MMClips>3</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siona robson</dc:creator>
  <cp:lastModifiedBy>Mr D Delaney</cp:lastModifiedBy>
  <cp:revision>17</cp:revision>
  <dcterms:created xsi:type="dcterms:W3CDTF">2006-08-16T00:00:00Z</dcterms:created>
  <dcterms:modified xsi:type="dcterms:W3CDTF">2023-11-10T11:03:35Z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0x0101009A8D93F5BFFD5243A1963B60F3485A07</vt:lpwstr>
  </property>
  <property fmtid="{D5CDD505-2E9C-101B-9397-08002B2CF9AE}" pid="3" name="MediaServiceImageTags">
    <vt:lpwstr/>
  </property>
</Properties>
</file>