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Masters/slideMaster1.xml" ContentType="application/vnd.openxmlformats-officedocument.presentationml.slideMaster+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comments/modernComment_10D_480825AF.xml" ContentType="application/vnd.ms-powerpoint.comments+xml"/>
  <Override PartName="/ppt/authors.xml" ContentType="application/vnd.ms-powerpoint.authors+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5"/>
  </p:notesMasterIdLst>
  <p:sldIdLst>
    <p:sldId id="256" r:id="rId2"/>
    <p:sldId id="257" r:id="rId3"/>
    <p:sldId id="258" r:id="rId4"/>
    <p:sldId id="259" r:id="rId5"/>
    <p:sldId id="260" r:id="rId6"/>
    <p:sldId id="261" r:id="rId7"/>
    <p:sldId id="262" r:id="rId8"/>
    <p:sldId id="263" r:id="rId9"/>
    <p:sldId id="269" r:id="rId10"/>
    <p:sldId id="265" r:id="rId11"/>
    <p:sldId id="266" r:id="rId12"/>
    <p:sldId id="267" r:id="rId13"/>
    <p:sldId id="268" r:id="rId14"/>
  </p:sldIdLst>
  <p:sldSz cx="18288000" cy="10287000"/>
  <p:notesSz cx="6858000" cy="9144000"/>
  <p:embeddedFontLst>
    <p:embeddedFont>
      <p:font typeface="Calibri" panose="020F0502020204030204" pitchFamily="34" charset="0"/>
      <p:regular r:id="rId16"/>
      <p:bold r:id="rId17"/>
      <p:italic r:id="rId18"/>
      <p:boldItalic r:id="rId19"/>
    </p:embeddedFont>
    <p:embeddedFont>
      <p:font typeface="Calibri (MS)" panose="020B0604020202020204" charset="0"/>
      <p:regular r:id="rId20"/>
    </p:embeddedFont>
    <p:embeddedFont>
      <p:font typeface="Calibri (MS) Bold" panose="020B0604020202020204" charset="0"/>
      <p:regular r:id="rId21"/>
    </p:embeddedFont>
    <p:embeddedFont>
      <p:font typeface="Calibri (MS) Bold Italics" panose="020B0604020202020204" charset="0"/>
      <p:regular r:id="rId22"/>
    </p:embeddedFont>
    <p:embeddedFont>
      <p:font typeface="Comic Sans" panose="020B0604020202020204" charset="0"/>
      <p:regular r:id="rId23"/>
    </p:embeddedFont>
    <p:embeddedFont>
      <p:font typeface="Tahoma" panose="020B0604030504040204" pitchFamily="34" charset="0"/>
      <p:regular r:id="rId24"/>
      <p:bold r:id="rId25"/>
    </p:embeddedFont>
    <p:embeddedFont>
      <p:font typeface="Tahoma Bold" panose="020B0804030504040204" pitchFamily="34" charset="0"/>
      <p:regular r:id="rId26"/>
      <p:bold r:id="rId2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0FD6906-8A9E-24B7-543C-3A3F0997D56A}" name="Sarah Linari" initials="SL" userId="S::sarah@iqmaward.com::b54a578e-493b-4154-b663-164597524d0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68" d="100"/>
          <a:sy n="68" d="100"/>
        </p:scale>
        <p:origin x="96" y="48"/>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3.fntdata"/><Relationship Id="rId26" Type="http://schemas.openxmlformats.org/officeDocument/2006/relationships/font" Target="fonts/font11.fntdata"/><Relationship Id="rId3" Type="http://schemas.openxmlformats.org/officeDocument/2006/relationships/slide" Target="slides/slide2.xml"/><Relationship Id="rId21" Type="http://schemas.openxmlformats.org/officeDocument/2006/relationships/font" Target="fonts/font6.fntdata"/><Relationship Id="rId34" Type="http://schemas.openxmlformats.org/officeDocument/2006/relationships/customXml" Target="../customXml/item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font" Target="fonts/font10.fntdata"/><Relationship Id="rId33" Type="http://schemas.openxmlformats.org/officeDocument/2006/relationships/customXml" Target="../customXml/item1.xml"/><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9.fntdata"/><Relationship Id="rId32" Type="http://schemas.microsoft.com/office/2018/10/relationships/authors" Target="authors.xml"/><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font" Target="fonts/font8.fntdata"/><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4.fntdata"/><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7.fntdata"/><Relationship Id="rId27" Type="http://schemas.openxmlformats.org/officeDocument/2006/relationships/font" Target="fonts/font12.fntdata"/><Relationship Id="rId30" Type="http://schemas.openxmlformats.org/officeDocument/2006/relationships/theme" Target="theme/theme1.xml"/><Relationship Id="rId35" Type="http://schemas.openxmlformats.org/officeDocument/2006/relationships/customXml" Target="../customXml/item3.xml"/><Relationship Id="rId8" Type="http://schemas.openxmlformats.org/officeDocument/2006/relationships/slide" Target="slides/slide7.xml"/></Relationships>
</file>

<file path=ppt/comments/modernComment_10D_480825AF.xml><?xml version="1.0" encoding="utf-8"?>
<p188:cmLst xmlns:a="http://schemas.openxmlformats.org/drawingml/2006/main" xmlns:r="http://schemas.openxmlformats.org/officeDocument/2006/relationships" xmlns:p188="http://schemas.microsoft.com/office/powerpoint/2018/8/main">
  <p188:cm id="{6316174E-0F10-4319-BD02-4B6E9BE39137}" authorId="{C0FD6906-8A9E-24B7-543C-3A3F0997D56A}" created="2023-11-10T09:39:03.516">
    <pc:sldMkLst xmlns:pc="http://schemas.microsoft.com/office/powerpoint/2013/main/command">
      <pc:docMk/>
      <pc:sldMk cId="1208493487" sldId="265"/>
    </pc:sldMkLst>
    <p188:txBody>
      <a:bodyPr/>
      <a:lstStyle/>
      <a:p>
        <a:r>
          <a:rPr lang="en-GB"/>
          <a:t>road map visual?</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4B44860-2C1E-419E-899E-CE7246A49AA4}" type="datetimeFigureOut">
              <a:rPr lang="en-GB" smtClean="0"/>
              <a:t>14/11/2023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F26CF0-AB57-4AEA-9CEB-2756C437DBA3}" type="slidenum">
              <a:rPr lang="en-GB" smtClean="0"/>
              <a:t>‹#›</a:t>
            </a:fld>
            <a:endParaRPr lang="en-GB"/>
          </a:p>
        </p:txBody>
      </p:sp>
    </p:spTree>
    <p:extLst>
      <p:ext uri="{BB962C8B-B14F-4D97-AF65-F5344CB8AC3E}">
        <p14:creationId xmlns:p14="http://schemas.microsoft.com/office/powerpoint/2010/main" val="38928304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 Its important to acknowledge that the overall of our behaviour system was not an overnight success. It has been 5 years of hard work, dedication,  change and adaptations . We firmly believe that the behaviour within our school is outstanding. We are not militant and our children have considerable and complex needs so of course we do still have issues with behaviour. However, the systems that we use are consistent and impactful which has a knock on effect to other areas of school life. </a:t>
            </a:r>
          </a:p>
          <a:p>
            <a:endParaRPr lang="en-GB" dirty="0"/>
          </a:p>
        </p:txBody>
      </p:sp>
      <p:sp>
        <p:nvSpPr>
          <p:cNvPr id="4" name="Slide Number Placeholder 3"/>
          <p:cNvSpPr>
            <a:spLocks noGrp="1"/>
          </p:cNvSpPr>
          <p:nvPr>
            <p:ph type="sldNum" sz="quarter" idx="5"/>
          </p:nvPr>
        </p:nvSpPr>
        <p:spPr/>
        <p:txBody>
          <a:bodyPr/>
          <a:lstStyle/>
          <a:p>
            <a:fld id="{07CFAF68-1C9D-4E3E-92B2-5C5E1B869164}" type="slidenum">
              <a:rPr lang="en-GB" smtClean="0"/>
              <a:t>9</a:t>
            </a:fld>
            <a:endParaRPr lang="en-GB"/>
          </a:p>
        </p:txBody>
      </p:sp>
    </p:spTree>
    <p:extLst>
      <p:ext uri="{BB962C8B-B14F-4D97-AF65-F5344CB8AC3E}">
        <p14:creationId xmlns:p14="http://schemas.microsoft.com/office/powerpoint/2010/main" val="38382663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11/14/2023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11/14/2023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11/14/2023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55.jpeg"/><Relationship Id="rId13" Type="http://schemas.openxmlformats.org/officeDocument/2006/relationships/image" Target="../media/image60.jpeg"/><Relationship Id="rId3" Type="http://schemas.openxmlformats.org/officeDocument/2006/relationships/image" Target="../media/image7.png"/><Relationship Id="rId7" Type="http://schemas.openxmlformats.org/officeDocument/2006/relationships/image" Target="../media/image54.jpeg"/><Relationship Id="rId12" Type="http://schemas.openxmlformats.org/officeDocument/2006/relationships/image" Target="../media/image59.jpeg"/><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image" Target="../media/image53.jpeg"/><Relationship Id="rId11" Type="http://schemas.openxmlformats.org/officeDocument/2006/relationships/image" Target="../media/image58.jpeg"/><Relationship Id="rId5" Type="http://schemas.openxmlformats.org/officeDocument/2006/relationships/image" Target="../media/image52.png"/><Relationship Id="rId15" Type="http://schemas.openxmlformats.org/officeDocument/2006/relationships/image" Target="../media/image62.png"/><Relationship Id="rId10" Type="http://schemas.openxmlformats.org/officeDocument/2006/relationships/image" Target="../media/image57.jpeg"/><Relationship Id="rId4" Type="http://schemas.openxmlformats.org/officeDocument/2006/relationships/image" Target="../media/image8.svg"/><Relationship Id="rId9" Type="http://schemas.openxmlformats.org/officeDocument/2006/relationships/image" Target="../media/image56.jpeg"/><Relationship Id="rId14" Type="http://schemas.openxmlformats.org/officeDocument/2006/relationships/image" Target="../media/image61.jpe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52.png"/><Relationship Id="rId4" Type="http://schemas.openxmlformats.org/officeDocument/2006/relationships/image" Target="../media/image8.svg"/></Relationships>
</file>

<file path=ppt/slides/_rels/slide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5.svg"/></Relationships>
</file>

<file path=ppt/slides/_rels/slide2.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s/_rels/slide3.xml.rels><?xml version="1.0" encoding="UTF-8" standalone="yes"?>
<Relationships xmlns="http://schemas.openxmlformats.org/package/2006/relationships"><Relationship Id="rId13" Type="http://schemas.openxmlformats.org/officeDocument/2006/relationships/image" Target="../media/image18.svg"/><Relationship Id="rId18" Type="http://schemas.openxmlformats.org/officeDocument/2006/relationships/image" Target="../media/image23.svg"/><Relationship Id="rId26" Type="http://schemas.openxmlformats.org/officeDocument/2006/relationships/image" Target="../media/image31.png"/><Relationship Id="rId3" Type="http://schemas.openxmlformats.org/officeDocument/2006/relationships/image" Target="../media/image7.png"/><Relationship Id="rId21" Type="http://schemas.openxmlformats.org/officeDocument/2006/relationships/image" Target="../media/image26.png"/><Relationship Id="rId34" Type="http://schemas.openxmlformats.org/officeDocument/2006/relationships/image" Target="../media/image39.svg"/><Relationship Id="rId7" Type="http://schemas.openxmlformats.org/officeDocument/2006/relationships/image" Target="../media/image12.jpeg"/><Relationship Id="rId12" Type="http://schemas.openxmlformats.org/officeDocument/2006/relationships/image" Target="../media/image17.png"/><Relationship Id="rId17" Type="http://schemas.openxmlformats.org/officeDocument/2006/relationships/image" Target="../media/image22.png"/><Relationship Id="rId25" Type="http://schemas.openxmlformats.org/officeDocument/2006/relationships/image" Target="../media/image30.png"/><Relationship Id="rId33" Type="http://schemas.openxmlformats.org/officeDocument/2006/relationships/image" Target="../media/image38.png"/><Relationship Id="rId2" Type="http://schemas.openxmlformats.org/officeDocument/2006/relationships/image" Target="../media/image9.jpeg"/><Relationship Id="rId16" Type="http://schemas.openxmlformats.org/officeDocument/2006/relationships/image" Target="../media/image21.png"/><Relationship Id="rId20" Type="http://schemas.openxmlformats.org/officeDocument/2006/relationships/image" Target="../media/image25.svg"/><Relationship Id="rId29" Type="http://schemas.openxmlformats.org/officeDocument/2006/relationships/image" Target="../media/image34.svg"/><Relationship Id="rId1" Type="http://schemas.openxmlformats.org/officeDocument/2006/relationships/slideLayout" Target="../slideLayouts/slideLayout7.xml"/><Relationship Id="rId6" Type="http://schemas.openxmlformats.org/officeDocument/2006/relationships/image" Target="../media/image11.svg"/><Relationship Id="rId11" Type="http://schemas.openxmlformats.org/officeDocument/2006/relationships/image" Target="../media/image16.svg"/><Relationship Id="rId24" Type="http://schemas.openxmlformats.org/officeDocument/2006/relationships/image" Target="../media/image29.svg"/><Relationship Id="rId32" Type="http://schemas.openxmlformats.org/officeDocument/2006/relationships/image" Target="../media/image37.svg"/><Relationship Id="rId5" Type="http://schemas.openxmlformats.org/officeDocument/2006/relationships/image" Target="../media/image10.png"/><Relationship Id="rId15" Type="http://schemas.openxmlformats.org/officeDocument/2006/relationships/image" Target="../media/image20.svg"/><Relationship Id="rId23" Type="http://schemas.openxmlformats.org/officeDocument/2006/relationships/image" Target="../media/image28.png"/><Relationship Id="rId28" Type="http://schemas.openxmlformats.org/officeDocument/2006/relationships/image" Target="../media/image33.png"/><Relationship Id="rId36" Type="http://schemas.openxmlformats.org/officeDocument/2006/relationships/image" Target="../media/image41.svg"/><Relationship Id="rId10" Type="http://schemas.openxmlformats.org/officeDocument/2006/relationships/image" Target="../media/image15.png"/><Relationship Id="rId19" Type="http://schemas.openxmlformats.org/officeDocument/2006/relationships/image" Target="../media/image24.png"/><Relationship Id="rId31" Type="http://schemas.openxmlformats.org/officeDocument/2006/relationships/image" Target="../media/image36.png"/><Relationship Id="rId4" Type="http://schemas.openxmlformats.org/officeDocument/2006/relationships/image" Target="../media/image8.svg"/><Relationship Id="rId9" Type="http://schemas.openxmlformats.org/officeDocument/2006/relationships/image" Target="../media/image14.svg"/><Relationship Id="rId14" Type="http://schemas.openxmlformats.org/officeDocument/2006/relationships/image" Target="../media/image19.png"/><Relationship Id="rId22" Type="http://schemas.openxmlformats.org/officeDocument/2006/relationships/image" Target="../media/image27.svg"/><Relationship Id="rId27" Type="http://schemas.openxmlformats.org/officeDocument/2006/relationships/image" Target="../media/image32.svg"/><Relationship Id="rId30" Type="http://schemas.openxmlformats.org/officeDocument/2006/relationships/image" Target="../media/image35.png"/><Relationship Id="rId35" Type="http://schemas.openxmlformats.org/officeDocument/2006/relationships/image" Target="../media/image40.png"/><Relationship Id="rId8"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6.sv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svg"/></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image" Target="../media/image48.svg"/><Relationship Id="rId5" Type="http://schemas.openxmlformats.org/officeDocument/2006/relationships/image" Target="../media/image47.png"/><Relationship Id="rId4" Type="http://schemas.openxmlformats.org/officeDocument/2006/relationships/image" Target="../media/image8.sv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jpeg"/><Relationship Id="rId1" Type="http://schemas.openxmlformats.org/officeDocument/2006/relationships/slideLayout" Target="../slideLayouts/slideLayout7.xml"/><Relationship Id="rId5" Type="http://schemas.openxmlformats.org/officeDocument/2006/relationships/image" Target="../media/image49.jpeg"/><Relationship Id="rId4" Type="http://schemas.openxmlformats.org/officeDocument/2006/relationships/image" Target="../media/image8.sv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jpeg"/><Relationship Id="rId1" Type="http://schemas.openxmlformats.org/officeDocument/2006/relationships/slideLayout" Target="../slideLayouts/slideLayout7.xml"/><Relationship Id="rId5" Type="http://schemas.openxmlformats.org/officeDocument/2006/relationships/image" Target="../media/image50.jpeg"/><Relationship Id="rId4" Type="http://schemas.openxmlformats.org/officeDocument/2006/relationships/image" Target="../media/image8.svg"/></Relationships>
</file>

<file path=ppt/slides/_rels/slide9.xml.rels><?xml version="1.0" encoding="UTF-8" standalone="yes"?>
<Relationships xmlns="http://schemas.openxmlformats.org/package/2006/relationships"><Relationship Id="rId3" Type="http://schemas.microsoft.com/office/2018/10/relationships/comments" Target="../comments/modernComment_10D_480825AF.xml"/><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5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468" t="-185" r="-2343" b="-2500"/>
            </a:stretch>
          </a:blipFill>
        </p:spPr>
        <p:txBody>
          <a:bodyPr/>
          <a:lstStyle/>
          <a:p>
            <a:endParaRPr lang="en-GB"/>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35941" y="0"/>
            <a:ext cx="18733597" cy="10592819"/>
          </a:xfrm>
          <a:custGeom>
            <a:avLst/>
            <a:gdLst/>
            <a:ahLst/>
            <a:cxnLst/>
            <a:rect l="l" t="t" r="r" b="b"/>
            <a:pathLst>
              <a:path w="18733597" h="10592819">
                <a:moveTo>
                  <a:pt x="0" y="0"/>
                </a:moveTo>
                <a:lnTo>
                  <a:pt x="18733597" y="0"/>
                </a:lnTo>
                <a:lnTo>
                  <a:pt x="18733597" y="10592819"/>
                </a:lnTo>
                <a:lnTo>
                  <a:pt x="0" y="10592819"/>
                </a:lnTo>
                <a:lnTo>
                  <a:pt x="0" y="0"/>
                </a:lnTo>
                <a:close/>
              </a:path>
            </a:pathLst>
          </a:custGeom>
          <a:blipFill>
            <a:blip r:embed="rId2"/>
            <a:stretch>
              <a:fillRect l="-3068" t="-3075" r="-3615" b="-3052"/>
            </a:stretch>
          </a:blipFill>
        </p:spPr>
        <p:txBody>
          <a:bodyPr/>
          <a:lstStyle/>
          <a:p>
            <a:endParaRPr lang="en-GB"/>
          </a:p>
        </p:txBody>
      </p:sp>
      <p:sp>
        <p:nvSpPr>
          <p:cNvPr id="3" name="Freeform 3"/>
          <p:cNvSpPr/>
          <p:nvPr/>
        </p:nvSpPr>
        <p:spPr>
          <a:xfrm>
            <a:off x="11572875" y="9353550"/>
            <a:ext cx="6715125" cy="714375"/>
          </a:xfrm>
          <a:custGeom>
            <a:avLst/>
            <a:gdLst/>
            <a:ahLst/>
            <a:cxnLst/>
            <a:rect l="l" t="t" r="r" b="b"/>
            <a:pathLst>
              <a:path w="6715125" h="714375">
                <a:moveTo>
                  <a:pt x="0" y="0"/>
                </a:moveTo>
                <a:lnTo>
                  <a:pt x="6715125" y="0"/>
                </a:lnTo>
                <a:lnTo>
                  <a:pt x="6715125" y="714375"/>
                </a:lnTo>
                <a:lnTo>
                  <a:pt x="0" y="71437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4" name="Freeform 4"/>
          <p:cNvSpPr/>
          <p:nvPr/>
        </p:nvSpPr>
        <p:spPr>
          <a:xfrm>
            <a:off x="351823" y="2345908"/>
            <a:ext cx="3802061" cy="2212775"/>
          </a:xfrm>
          <a:custGeom>
            <a:avLst/>
            <a:gdLst/>
            <a:ahLst/>
            <a:cxnLst/>
            <a:rect l="l" t="t" r="r" b="b"/>
            <a:pathLst>
              <a:path w="3802061" h="2212775">
                <a:moveTo>
                  <a:pt x="0" y="0"/>
                </a:moveTo>
                <a:lnTo>
                  <a:pt x="3802061" y="0"/>
                </a:lnTo>
                <a:lnTo>
                  <a:pt x="3802061" y="2212775"/>
                </a:lnTo>
                <a:lnTo>
                  <a:pt x="0" y="2212775"/>
                </a:lnTo>
                <a:lnTo>
                  <a:pt x="0" y="0"/>
                </a:lnTo>
                <a:close/>
              </a:path>
            </a:pathLst>
          </a:custGeom>
          <a:blipFill>
            <a:blip r:embed="rId5"/>
            <a:stretch>
              <a:fillRect/>
            </a:stretch>
          </a:blipFill>
        </p:spPr>
        <p:txBody>
          <a:bodyPr/>
          <a:lstStyle/>
          <a:p>
            <a:endParaRPr lang="en-GB"/>
          </a:p>
        </p:txBody>
      </p:sp>
      <p:sp>
        <p:nvSpPr>
          <p:cNvPr id="5" name="Freeform 5"/>
          <p:cNvSpPr/>
          <p:nvPr/>
        </p:nvSpPr>
        <p:spPr>
          <a:xfrm rot="304942">
            <a:off x="15361237" y="2549743"/>
            <a:ext cx="2266950" cy="2952750"/>
          </a:xfrm>
          <a:custGeom>
            <a:avLst/>
            <a:gdLst/>
            <a:ahLst/>
            <a:cxnLst/>
            <a:rect l="l" t="t" r="r" b="b"/>
            <a:pathLst>
              <a:path w="2266950" h="2952750">
                <a:moveTo>
                  <a:pt x="0" y="0"/>
                </a:moveTo>
                <a:lnTo>
                  <a:pt x="2266950" y="0"/>
                </a:lnTo>
                <a:lnTo>
                  <a:pt x="2266950" y="2952750"/>
                </a:lnTo>
                <a:lnTo>
                  <a:pt x="0" y="2952750"/>
                </a:lnTo>
                <a:lnTo>
                  <a:pt x="0" y="0"/>
                </a:lnTo>
                <a:close/>
              </a:path>
            </a:pathLst>
          </a:custGeom>
          <a:blipFill>
            <a:blip r:embed="rId6"/>
            <a:stretch>
              <a:fillRect/>
            </a:stretch>
          </a:blipFill>
        </p:spPr>
        <p:txBody>
          <a:bodyPr/>
          <a:lstStyle/>
          <a:p>
            <a:endParaRPr lang="en-GB"/>
          </a:p>
        </p:txBody>
      </p:sp>
      <p:sp>
        <p:nvSpPr>
          <p:cNvPr id="6" name="Freeform 6"/>
          <p:cNvSpPr/>
          <p:nvPr/>
        </p:nvSpPr>
        <p:spPr>
          <a:xfrm>
            <a:off x="11334750" y="5734050"/>
            <a:ext cx="2276475" cy="2457450"/>
          </a:xfrm>
          <a:custGeom>
            <a:avLst/>
            <a:gdLst/>
            <a:ahLst/>
            <a:cxnLst/>
            <a:rect l="l" t="t" r="r" b="b"/>
            <a:pathLst>
              <a:path w="2276475" h="2457450">
                <a:moveTo>
                  <a:pt x="0" y="0"/>
                </a:moveTo>
                <a:lnTo>
                  <a:pt x="2276475" y="0"/>
                </a:lnTo>
                <a:lnTo>
                  <a:pt x="2276475" y="2457450"/>
                </a:lnTo>
                <a:lnTo>
                  <a:pt x="0" y="2457450"/>
                </a:lnTo>
                <a:lnTo>
                  <a:pt x="0" y="0"/>
                </a:lnTo>
                <a:close/>
              </a:path>
            </a:pathLst>
          </a:custGeom>
          <a:blipFill>
            <a:blip r:embed="rId7"/>
            <a:stretch>
              <a:fillRect/>
            </a:stretch>
          </a:blipFill>
        </p:spPr>
        <p:txBody>
          <a:bodyPr/>
          <a:lstStyle/>
          <a:p>
            <a:endParaRPr lang="en-GB"/>
          </a:p>
        </p:txBody>
      </p:sp>
      <p:sp>
        <p:nvSpPr>
          <p:cNvPr id="7" name="Freeform 7"/>
          <p:cNvSpPr/>
          <p:nvPr/>
        </p:nvSpPr>
        <p:spPr>
          <a:xfrm>
            <a:off x="4439465" y="2259698"/>
            <a:ext cx="2779629" cy="2077842"/>
          </a:xfrm>
          <a:custGeom>
            <a:avLst/>
            <a:gdLst/>
            <a:ahLst/>
            <a:cxnLst/>
            <a:rect l="l" t="t" r="r" b="b"/>
            <a:pathLst>
              <a:path w="2779629" h="2077842">
                <a:moveTo>
                  <a:pt x="0" y="0"/>
                </a:moveTo>
                <a:lnTo>
                  <a:pt x="2779629" y="0"/>
                </a:lnTo>
                <a:lnTo>
                  <a:pt x="2779629" y="2077841"/>
                </a:lnTo>
                <a:lnTo>
                  <a:pt x="0" y="2077841"/>
                </a:lnTo>
                <a:lnTo>
                  <a:pt x="0" y="0"/>
                </a:lnTo>
                <a:close/>
              </a:path>
            </a:pathLst>
          </a:custGeom>
          <a:blipFill>
            <a:blip r:embed="rId8"/>
            <a:stretch>
              <a:fillRect/>
            </a:stretch>
          </a:blipFill>
        </p:spPr>
        <p:txBody>
          <a:bodyPr/>
          <a:lstStyle/>
          <a:p>
            <a:endParaRPr lang="en-GB"/>
          </a:p>
        </p:txBody>
      </p:sp>
      <p:sp>
        <p:nvSpPr>
          <p:cNvPr id="8" name="Freeform 8"/>
          <p:cNvSpPr/>
          <p:nvPr/>
        </p:nvSpPr>
        <p:spPr>
          <a:xfrm>
            <a:off x="3943350" y="5772150"/>
            <a:ext cx="3543300" cy="4514850"/>
          </a:xfrm>
          <a:custGeom>
            <a:avLst/>
            <a:gdLst/>
            <a:ahLst/>
            <a:cxnLst/>
            <a:rect l="l" t="t" r="r" b="b"/>
            <a:pathLst>
              <a:path w="3543300" h="4514850">
                <a:moveTo>
                  <a:pt x="0" y="0"/>
                </a:moveTo>
                <a:lnTo>
                  <a:pt x="3543300" y="0"/>
                </a:lnTo>
                <a:lnTo>
                  <a:pt x="3543300" y="4514850"/>
                </a:lnTo>
                <a:lnTo>
                  <a:pt x="0" y="4514850"/>
                </a:lnTo>
                <a:lnTo>
                  <a:pt x="0" y="0"/>
                </a:lnTo>
                <a:close/>
              </a:path>
            </a:pathLst>
          </a:custGeom>
          <a:blipFill>
            <a:blip r:embed="rId9"/>
            <a:stretch>
              <a:fillRect/>
            </a:stretch>
          </a:blipFill>
        </p:spPr>
        <p:txBody>
          <a:bodyPr/>
          <a:lstStyle/>
          <a:p>
            <a:endParaRPr lang="en-GB"/>
          </a:p>
        </p:txBody>
      </p:sp>
      <p:sp>
        <p:nvSpPr>
          <p:cNvPr id="9" name="Freeform 9"/>
          <p:cNvSpPr/>
          <p:nvPr/>
        </p:nvSpPr>
        <p:spPr>
          <a:xfrm>
            <a:off x="7639050" y="5695950"/>
            <a:ext cx="3457575" cy="4438650"/>
          </a:xfrm>
          <a:custGeom>
            <a:avLst/>
            <a:gdLst/>
            <a:ahLst/>
            <a:cxnLst/>
            <a:rect l="l" t="t" r="r" b="b"/>
            <a:pathLst>
              <a:path w="3457575" h="4438650">
                <a:moveTo>
                  <a:pt x="0" y="0"/>
                </a:moveTo>
                <a:lnTo>
                  <a:pt x="3457575" y="0"/>
                </a:lnTo>
                <a:lnTo>
                  <a:pt x="3457575" y="4438650"/>
                </a:lnTo>
                <a:lnTo>
                  <a:pt x="0" y="4438650"/>
                </a:lnTo>
                <a:lnTo>
                  <a:pt x="0" y="0"/>
                </a:lnTo>
                <a:close/>
              </a:path>
            </a:pathLst>
          </a:custGeom>
          <a:blipFill>
            <a:blip r:embed="rId10"/>
            <a:stretch>
              <a:fillRect/>
            </a:stretch>
          </a:blipFill>
        </p:spPr>
        <p:txBody>
          <a:bodyPr/>
          <a:lstStyle/>
          <a:p>
            <a:endParaRPr lang="en-GB"/>
          </a:p>
        </p:txBody>
      </p:sp>
      <p:sp>
        <p:nvSpPr>
          <p:cNvPr id="10" name="Freeform 10"/>
          <p:cNvSpPr/>
          <p:nvPr/>
        </p:nvSpPr>
        <p:spPr>
          <a:xfrm>
            <a:off x="11553777" y="2468097"/>
            <a:ext cx="3376661" cy="1869442"/>
          </a:xfrm>
          <a:custGeom>
            <a:avLst/>
            <a:gdLst/>
            <a:ahLst/>
            <a:cxnLst/>
            <a:rect l="l" t="t" r="r" b="b"/>
            <a:pathLst>
              <a:path w="3376661" h="1869442">
                <a:moveTo>
                  <a:pt x="0" y="0"/>
                </a:moveTo>
                <a:lnTo>
                  <a:pt x="3376661" y="0"/>
                </a:lnTo>
                <a:lnTo>
                  <a:pt x="3376661" y="1869442"/>
                </a:lnTo>
                <a:lnTo>
                  <a:pt x="0" y="1869442"/>
                </a:lnTo>
                <a:lnTo>
                  <a:pt x="0" y="0"/>
                </a:lnTo>
                <a:close/>
              </a:path>
            </a:pathLst>
          </a:custGeom>
          <a:blipFill>
            <a:blip r:embed="rId11"/>
            <a:stretch>
              <a:fillRect r="-5627"/>
            </a:stretch>
          </a:blipFill>
        </p:spPr>
        <p:txBody>
          <a:bodyPr/>
          <a:lstStyle/>
          <a:p>
            <a:endParaRPr lang="en-GB"/>
          </a:p>
        </p:txBody>
      </p:sp>
      <p:sp>
        <p:nvSpPr>
          <p:cNvPr id="11" name="Freeform 11"/>
          <p:cNvSpPr/>
          <p:nvPr/>
        </p:nvSpPr>
        <p:spPr>
          <a:xfrm rot="-341744">
            <a:off x="197176" y="5867475"/>
            <a:ext cx="3310873" cy="4138192"/>
          </a:xfrm>
          <a:custGeom>
            <a:avLst/>
            <a:gdLst/>
            <a:ahLst/>
            <a:cxnLst/>
            <a:rect l="l" t="t" r="r" b="b"/>
            <a:pathLst>
              <a:path w="3310873" h="4138192">
                <a:moveTo>
                  <a:pt x="0" y="0"/>
                </a:moveTo>
                <a:lnTo>
                  <a:pt x="3310873" y="0"/>
                </a:lnTo>
                <a:lnTo>
                  <a:pt x="3310873" y="4138192"/>
                </a:lnTo>
                <a:lnTo>
                  <a:pt x="0" y="4138192"/>
                </a:lnTo>
                <a:lnTo>
                  <a:pt x="0" y="0"/>
                </a:lnTo>
                <a:close/>
              </a:path>
            </a:pathLst>
          </a:custGeom>
          <a:blipFill>
            <a:blip r:embed="rId12"/>
            <a:stretch>
              <a:fillRect l="-2173" t="-4948" b="-2194"/>
            </a:stretch>
          </a:blipFill>
        </p:spPr>
        <p:txBody>
          <a:bodyPr/>
          <a:lstStyle/>
          <a:p>
            <a:endParaRPr lang="en-GB"/>
          </a:p>
        </p:txBody>
      </p:sp>
      <p:sp>
        <p:nvSpPr>
          <p:cNvPr id="12" name="Freeform 12"/>
          <p:cNvSpPr/>
          <p:nvPr/>
        </p:nvSpPr>
        <p:spPr>
          <a:xfrm>
            <a:off x="13849350" y="6258477"/>
            <a:ext cx="4229100" cy="2762250"/>
          </a:xfrm>
          <a:custGeom>
            <a:avLst/>
            <a:gdLst/>
            <a:ahLst/>
            <a:cxnLst/>
            <a:rect l="l" t="t" r="r" b="b"/>
            <a:pathLst>
              <a:path w="4229100" h="2762250">
                <a:moveTo>
                  <a:pt x="0" y="0"/>
                </a:moveTo>
                <a:lnTo>
                  <a:pt x="4229100" y="0"/>
                </a:lnTo>
                <a:lnTo>
                  <a:pt x="4229100" y="2762250"/>
                </a:lnTo>
                <a:lnTo>
                  <a:pt x="0" y="2762250"/>
                </a:lnTo>
                <a:lnTo>
                  <a:pt x="0" y="0"/>
                </a:lnTo>
                <a:close/>
              </a:path>
            </a:pathLst>
          </a:custGeom>
          <a:blipFill>
            <a:blip r:embed="rId13"/>
            <a:stretch>
              <a:fillRect/>
            </a:stretch>
          </a:blipFill>
        </p:spPr>
        <p:txBody>
          <a:bodyPr/>
          <a:lstStyle/>
          <a:p>
            <a:endParaRPr lang="en-GB"/>
          </a:p>
        </p:txBody>
      </p:sp>
      <p:sp>
        <p:nvSpPr>
          <p:cNvPr id="13" name="Freeform 13"/>
          <p:cNvSpPr/>
          <p:nvPr/>
        </p:nvSpPr>
        <p:spPr>
          <a:xfrm>
            <a:off x="7800119" y="2184088"/>
            <a:ext cx="3171825" cy="2257425"/>
          </a:xfrm>
          <a:custGeom>
            <a:avLst/>
            <a:gdLst/>
            <a:ahLst/>
            <a:cxnLst/>
            <a:rect l="l" t="t" r="r" b="b"/>
            <a:pathLst>
              <a:path w="3171825" h="2257425">
                <a:moveTo>
                  <a:pt x="0" y="0"/>
                </a:moveTo>
                <a:lnTo>
                  <a:pt x="3171825" y="0"/>
                </a:lnTo>
                <a:lnTo>
                  <a:pt x="3171825" y="2257425"/>
                </a:lnTo>
                <a:lnTo>
                  <a:pt x="0" y="2257425"/>
                </a:lnTo>
                <a:lnTo>
                  <a:pt x="0" y="0"/>
                </a:lnTo>
                <a:close/>
              </a:path>
            </a:pathLst>
          </a:custGeom>
          <a:blipFill>
            <a:blip r:embed="rId14"/>
            <a:stretch>
              <a:fillRect/>
            </a:stretch>
          </a:blipFill>
        </p:spPr>
        <p:txBody>
          <a:bodyPr/>
          <a:lstStyle/>
          <a:p>
            <a:endParaRPr lang="en-GB"/>
          </a:p>
        </p:txBody>
      </p:sp>
      <p:sp>
        <p:nvSpPr>
          <p:cNvPr id="14" name="TextBox 14"/>
          <p:cNvSpPr txBox="1"/>
          <p:nvPr/>
        </p:nvSpPr>
        <p:spPr>
          <a:xfrm>
            <a:off x="11807190" y="9360332"/>
            <a:ext cx="6249619" cy="559270"/>
          </a:xfrm>
          <a:prstGeom prst="rect">
            <a:avLst/>
          </a:prstGeom>
        </p:spPr>
        <p:txBody>
          <a:bodyPr lIns="0" tIns="0" rIns="0" bIns="0" rtlCol="0" anchor="t">
            <a:spAutoFit/>
          </a:bodyPr>
          <a:lstStyle/>
          <a:p>
            <a:pPr algn="l">
              <a:lnSpc>
                <a:spcPts val="4518"/>
              </a:lnSpc>
            </a:pPr>
            <a:r>
              <a:rPr lang="en-US" sz="3227">
                <a:solidFill>
                  <a:srgbClr val="FCFEFF"/>
                </a:solidFill>
                <a:latin typeface="Tahoma"/>
              </a:rPr>
              <a:t>IQM National Inclusion Conference</a:t>
            </a:r>
          </a:p>
        </p:txBody>
      </p:sp>
      <p:sp>
        <p:nvSpPr>
          <p:cNvPr id="15" name="TextBox 15"/>
          <p:cNvSpPr txBox="1"/>
          <p:nvPr/>
        </p:nvSpPr>
        <p:spPr>
          <a:xfrm>
            <a:off x="351823" y="175076"/>
            <a:ext cx="16907477" cy="968201"/>
          </a:xfrm>
          <a:prstGeom prst="rect">
            <a:avLst/>
          </a:prstGeom>
        </p:spPr>
        <p:txBody>
          <a:bodyPr lIns="0" tIns="0" rIns="0" bIns="0" rtlCol="0" anchor="t">
            <a:spAutoFit/>
          </a:bodyPr>
          <a:lstStyle/>
          <a:p>
            <a:pPr algn="ctr">
              <a:lnSpc>
                <a:spcPts val="7003"/>
              </a:lnSpc>
            </a:pPr>
            <a:r>
              <a:rPr lang="en-US" sz="5002">
                <a:solidFill>
                  <a:srgbClr val="000000"/>
                </a:solidFill>
                <a:latin typeface="Calibri (MS) Bold"/>
              </a:rPr>
              <a:t>Emotional Regulation and Behaviour Today </a:t>
            </a:r>
          </a:p>
        </p:txBody>
      </p:sp>
      <p:sp>
        <p:nvSpPr>
          <p:cNvPr id="16" name="TextBox 16"/>
          <p:cNvSpPr txBox="1"/>
          <p:nvPr/>
        </p:nvSpPr>
        <p:spPr>
          <a:xfrm>
            <a:off x="351823" y="5218986"/>
            <a:ext cx="1462689" cy="512445"/>
          </a:xfrm>
          <a:prstGeom prst="rect">
            <a:avLst/>
          </a:prstGeom>
        </p:spPr>
        <p:txBody>
          <a:bodyPr lIns="0" tIns="0" rIns="0" bIns="0" rtlCol="0" anchor="t">
            <a:spAutoFit/>
          </a:bodyPr>
          <a:lstStyle/>
          <a:p>
            <a:pPr algn="l">
              <a:lnSpc>
                <a:spcPts val="3779"/>
              </a:lnSpc>
            </a:pPr>
            <a:r>
              <a:rPr lang="en-US" sz="2700" spc="16">
                <a:solidFill>
                  <a:srgbClr val="000000"/>
                </a:solidFill>
                <a:latin typeface="Calibri (MS) Bold"/>
              </a:rPr>
              <a:t>Displays </a:t>
            </a:r>
          </a:p>
        </p:txBody>
      </p:sp>
      <p:sp>
        <p:nvSpPr>
          <p:cNvPr id="17" name="TextBox 17"/>
          <p:cNvSpPr txBox="1"/>
          <p:nvPr/>
        </p:nvSpPr>
        <p:spPr>
          <a:xfrm>
            <a:off x="409840" y="1741679"/>
            <a:ext cx="3293107" cy="442409"/>
          </a:xfrm>
          <a:prstGeom prst="rect">
            <a:avLst/>
          </a:prstGeom>
        </p:spPr>
        <p:txBody>
          <a:bodyPr lIns="0" tIns="0" rIns="0" bIns="0" rtlCol="0" anchor="t">
            <a:spAutoFit/>
          </a:bodyPr>
          <a:lstStyle/>
          <a:p>
            <a:pPr algn="just">
              <a:lnSpc>
                <a:spcPts val="3055"/>
              </a:lnSpc>
            </a:pPr>
            <a:r>
              <a:rPr lang="en-US" sz="2699" spc="2">
                <a:solidFill>
                  <a:srgbClr val="000000"/>
                </a:solidFill>
                <a:latin typeface="Calibri (MS) Bold"/>
              </a:rPr>
              <a:t>Morning check in </a:t>
            </a:r>
          </a:p>
        </p:txBody>
      </p:sp>
      <p:sp>
        <p:nvSpPr>
          <p:cNvPr id="18" name="TextBox 18"/>
          <p:cNvSpPr txBox="1"/>
          <p:nvPr/>
        </p:nvSpPr>
        <p:spPr>
          <a:xfrm>
            <a:off x="4087866" y="4462471"/>
            <a:ext cx="1460497" cy="988695"/>
          </a:xfrm>
          <a:prstGeom prst="rect">
            <a:avLst/>
          </a:prstGeom>
        </p:spPr>
        <p:txBody>
          <a:bodyPr lIns="0" tIns="0" rIns="0" bIns="0" rtlCol="0" anchor="t">
            <a:spAutoFit/>
          </a:bodyPr>
          <a:lstStyle/>
          <a:p>
            <a:pPr algn="l">
              <a:lnSpc>
                <a:spcPts val="3779"/>
              </a:lnSpc>
            </a:pPr>
            <a:r>
              <a:rPr lang="en-US" sz="2700">
                <a:solidFill>
                  <a:srgbClr val="000000"/>
                </a:solidFill>
                <a:latin typeface="Calibri (MS) Bold"/>
              </a:rPr>
              <a:t>Worry monster </a:t>
            </a:r>
          </a:p>
        </p:txBody>
      </p:sp>
      <p:sp>
        <p:nvSpPr>
          <p:cNvPr id="19" name="Freeform 19"/>
          <p:cNvSpPr/>
          <p:nvPr/>
        </p:nvSpPr>
        <p:spPr>
          <a:xfrm rot="-645850">
            <a:off x="2079624" y="4197016"/>
            <a:ext cx="2416970" cy="2658667"/>
          </a:xfrm>
          <a:custGeom>
            <a:avLst/>
            <a:gdLst/>
            <a:ahLst/>
            <a:cxnLst/>
            <a:rect l="l" t="t" r="r" b="b"/>
            <a:pathLst>
              <a:path w="2416970" h="2658667">
                <a:moveTo>
                  <a:pt x="0" y="0"/>
                </a:moveTo>
                <a:lnTo>
                  <a:pt x="2416970" y="0"/>
                </a:lnTo>
                <a:lnTo>
                  <a:pt x="2416970" y="2658667"/>
                </a:lnTo>
                <a:lnTo>
                  <a:pt x="0" y="2658667"/>
                </a:lnTo>
                <a:lnTo>
                  <a:pt x="0" y="0"/>
                </a:lnTo>
                <a:close/>
              </a:path>
            </a:pathLst>
          </a:custGeom>
          <a:blipFill>
            <a:blip r:embed="rId15"/>
            <a:stretch>
              <a:fillRect/>
            </a:stretch>
          </a:blipFill>
        </p:spPr>
        <p:txBody>
          <a:bodyPr/>
          <a:lstStyle/>
          <a:p>
            <a:endParaRPr lang="en-GB"/>
          </a:p>
        </p:txBody>
      </p:sp>
      <p:sp>
        <p:nvSpPr>
          <p:cNvPr id="20" name="TextBox 20"/>
          <p:cNvSpPr txBox="1"/>
          <p:nvPr/>
        </p:nvSpPr>
        <p:spPr>
          <a:xfrm>
            <a:off x="5550040" y="5088807"/>
            <a:ext cx="3268483" cy="512445"/>
          </a:xfrm>
          <a:prstGeom prst="rect">
            <a:avLst/>
          </a:prstGeom>
        </p:spPr>
        <p:txBody>
          <a:bodyPr lIns="0" tIns="0" rIns="0" bIns="0" rtlCol="0" anchor="t">
            <a:spAutoFit/>
          </a:bodyPr>
          <a:lstStyle/>
          <a:p>
            <a:pPr algn="l">
              <a:lnSpc>
                <a:spcPts val="3779"/>
              </a:lnSpc>
            </a:pPr>
            <a:r>
              <a:rPr lang="en-US" sz="2700" spc="5">
                <a:solidFill>
                  <a:srgbClr val="000000"/>
                </a:solidFill>
                <a:latin typeface="Calibri (MS) Bold"/>
              </a:rPr>
              <a:t>De-escalation plans</a:t>
            </a:r>
          </a:p>
        </p:txBody>
      </p:sp>
      <p:sp>
        <p:nvSpPr>
          <p:cNvPr id="21" name="TextBox 21"/>
          <p:cNvSpPr txBox="1"/>
          <p:nvPr/>
        </p:nvSpPr>
        <p:spPr>
          <a:xfrm>
            <a:off x="7828250" y="1562377"/>
            <a:ext cx="3301689" cy="512445"/>
          </a:xfrm>
          <a:prstGeom prst="rect">
            <a:avLst/>
          </a:prstGeom>
        </p:spPr>
        <p:txBody>
          <a:bodyPr lIns="0" tIns="0" rIns="0" bIns="0" rtlCol="0" anchor="t">
            <a:spAutoFit/>
          </a:bodyPr>
          <a:lstStyle/>
          <a:p>
            <a:pPr algn="l">
              <a:lnSpc>
                <a:spcPts val="3779"/>
              </a:lnSpc>
            </a:pPr>
            <a:r>
              <a:rPr lang="en-US" sz="2700">
                <a:solidFill>
                  <a:srgbClr val="000000"/>
                </a:solidFill>
                <a:latin typeface="Calibri (MS) Bold"/>
              </a:rPr>
              <a:t>Personalised Toolbox</a:t>
            </a:r>
          </a:p>
        </p:txBody>
      </p:sp>
      <p:sp>
        <p:nvSpPr>
          <p:cNvPr id="22" name="TextBox 22"/>
          <p:cNvSpPr txBox="1"/>
          <p:nvPr/>
        </p:nvSpPr>
        <p:spPr>
          <a:xfrm>
            <a:off x="11293232" y="5088807"/>
            <a:ext cx="2604537" cy="512445"/>
          </a:xfrm>
          <a:prstGeom prst="rect">
            <a:avLst/>
          </a:prstGeom>
        </p:spPr>
        <p:txBody>
          <a:bodyPr lIns="0" tIns="0" rIns="0" bIns="0" rtlCol="0" anchor="t">
            <a:spAutoFit/>
          </a:bodyPr>
          <a:lstStyle/>
          <a:p>
            <a:pPr algn="l">
              <a:lnSpc>
                <a:spcPts val="3779"/>
              </a:lnSpc>
            </a:pPr>
            <a:r>
              <a:rPr lang="en-US" sz="2700">
                <a:solidFill>
                  <a:srgbClr val="000000"/>
                </a:solidFill>
                <a:latin typeface="Calibri (MS) Bold"/>
              </a:rPr>
              <a:t>Transition / Jobs </a:t>
            </a:r>
          </a:p>
        </p:txBody>
      </p:sp>
      <p:sp>
        <p:nvSpPr>
          <p:cNvPr id="23" name="TextBox 23"/>
          <p:cNvSpPr txBox="1"/>
          <p:nvPr/>
        </p:nvSpPr>
        <p:spPr>
          <a:xfrm>
            <a:off x="11787579" y="1745532"/>
            <a:ext cx="2734469" cy="512445"/>
          </a:xfrm>
          <a:prstGeom prst="rect">
            <a:avLst/>
          </a:prstGeom>
        </p:spPr>
        <p:txBody>
          <a:bodyPr lIns="0" tIns="0" rIns="0" bIns="0" rtlCol="0" anchor="t">
            <a:spAutoFit/>
          </a:bodyPr>
          <a:lstStyle/>
          <a:p>
            <a:pPr algn="l">
              <a:lnSpc>
                <a:spcPts val="3779"/>
              </a:lnSpc>
            </a:pPr>
            <a:r>
              <a:rPr lang="en-US" sz="2700" spc="13">
                <a:solidFill>
                  <a:srgbClr val="000000"/>
                </a:solidFill>
                <a:latin typeface="Calibri (MS) Bold"/>
              </a:rPr>
              <a:t>Check in analysis </a:t>
            </a:r>
          </a:p>
        </p:txBody>
      </p:sp>
      <p:sp>
        <p:nvSpPr>
          <p:cNvPr id="24" name="TextBox 24"/>
          <p:cNvSpPr txBox="1"/>
          <p:nvPr/>
        </p:nvSpPr>
        <p:spPr>
          <a:xfrm>
            <a:off x="4658540" y="1689148"/>
            <a:ext cx="2717741" cy="512445"/>
          </a:xfrm>
          <a:prstGeom prst="rect">
            <a:avLst/>
          </a:prstGeom>
        </p:spPr>
        <p:txBody>
          <a:bodyPr lIns="0" tIns="0" rIns="0" bIns="0" rtlCol="0" anchor="t">
            <a:spAutoFit/>
          </a:bodyPr>
          <a:lstStyle/>
          <a:p>
            <a:pPr algn="l">
              <a:lnSpc>
                <a:spcPts val="3779"/>
              </a:lnSpc>
            </a:pPr>
            <a:r>
              <a:rPr lang="en-US" sz="2700" spc="10">
                <a:solidFill>
                  <a:srgbClr val="000000"/>
                </a:solidFill>
                <a:latin typeface="Calibri (MS) Bold"/>
              </a:rPr>
              <a:t>Peer Mediators </a:t>
            </a:r>
          </a:p>
        </p:txBody>
      </p:sp>
      <p:sp>
        <p:nvSpPr>
          <p:cNvPr id="25" name="TextBox 25"/>
          <p:cNvSpPr txBox="1"/>
          <p:nvPr/>
        </p:nvSpPr>
        <p:spPr>
          <a:xfrm>
            <a:off x="13849350" y="5759196"/>
            <a:ext cx="2502713" cy="512445"/>
          </a:xfrm>
          <a:prstGeom prst="rect">
            <a:avLst/>
          </a:prstGeom>
        </p:spPr>
        <p:txBody>
          <a:bodyPr lIns="0" tIns="0" rIns="0" bIns="0" rtlCol="0" anchor="t">
            <a:spAutoFit/>
          </a:bodyPr>
          <a:lstStyle/>
          <a:p>
            <a:pPr algn="l">
              <a:lnSpc>
                <a:spcPts val="3779"/>
              </a:lnSpc>
            </a:pPr>
            <a:r>
              <a:rPr lang="en-US" sz="2700" spc="13">
                <a:solidFill>
                  <a:srgbClr val="000000"/>
                </a:solidFill>
                <a:latin typeface="Calibri (MS) Bold"/>
              </a:rPr>
              <a:t>Curriculum </a:t>
            </a:r>
          </a:p>
        </p:txBody>
      </p:sp>
      <p:sp>
        <p:nvSpPr>
          <p:cNvPr id="26" name="TextBox 26"/>
          <p:cNvSpPr txBox="1"/>
          <p:nvPr/>
        </p:nvSpPr>
        <p:spPr>
          <a:xfrm>
            <a:off x="15474549" y="1892983"/>
            <a:ext cx="2396434" cy="512445"/>
          </a:xfrm>
          <a:prstGeom prst="rect">
            <a:avLst/>
          </a:prstGeom>
        </p:spPr>
        <p:txBody>
          <a:bodyPr lIns="0" tIns="0" rIns="0" bIns="0" rtlCol="0" anchor="t">
            <a:spAutoFit/>
          </a:bodyPr>
          <a:lstStyle/>
          <a:p>
            <a:pPr algn="l">
              <a:lnSpc>
                <a:spcPts val="3779"/>
              </a:lnSpc>
            </a:pPr>
            <a:r>
              <a:rPr lang="en-US" sz="2700" spc="10">
                <a:solidFill>
                  <a:srgbClr val="000000"/>
                </a:solidFill>
                <a:latin typeface="Calibri (MS) Bold"/>
              </a:rPr>
              <a:t>Interventions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761430" cy="10277475"/>
          </a:xfrm>
          <a:custGeom>
            <a:avLst/>
            <a:gdLst/>
            <a:ahLst/>
            <a:cxnLst/>
            <a:rect l="l" t="t" r="r" b="b"/>
            <a:pathLst>
              <a:path w="18761430" h="10277475">
                <a:moveTo>
                  <a:pt x="0" y="0"/>
                </a:moveTo>
                <a:lnTo>
                  <a:pt x="18761430" y="0"/>
                </a:lnTo>
                <a:lnTo>
                  <a:pt x="18761430" y="10277475"/>
                </a:lnTo>
                <a:lnTo>
                  <a:pt x="0" y="10277475"/>
                </a:lnTo>
                <a:lnTo>
                  <a:pt x="0" y="0"/>
                </a:lnTo>
                <a:close/>
              </a:path>
            </a:pathLst>
          </a:custGeom>
          <a:blipFill>
            <a:blip r:embed="rId2"/>
            <a:stretch>
              <a:fillRect l="-452" t="-3170" r="-2998" b="-3055"/>
            </a:stretch>
          </a:blipFill>
        </p:spPr>
        <p:txBody>
          <a:bodyPr/>
          <a:lstStyle/>
          <a:p>
            <a:endParaRPr lang="en-GB"/>
          </a:p>
        </p:txBody>
      </p:sp>
      <p:sp>
        <p:nvSpPr>
          <p:cNvPr id="3" name="Freeform 3"/>
          <p:cNvSpPr/>
          <p:nvPr/>
        </p:nvSpPr>
        <p:spPr>
          <a:xfrm>
            <a:off x="11572875" y="9353550"/>
            <a:ext cx="6715125" cy="714375"/>
          </a:xfrm>
          <a:custGeom>
            <a:avLst/>
            <a:gdLst/>
            <a:ahLst/>
            <a:cxnLst/>
            <a:rect l="l" t="t" r="r" b="b"/>
            <a:pathLst>
              <a:path w="6715125" h="714375">
                <a:moveTo>
                  <a:pt x="0" y="0"/>
                </a:moveTo>
                <a:lnTo>
                  <a:pt x="6715125" y="0"/>
                </a:lnTo>
                <a:lnTo>
                  <a:pt x="6715125" y="714375"/>
                </a:lnTo>
                <a:lnTo>
                  <a:pt x="0" y="71437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4" name="Freeform 4"/>
          <p:cNvSpPr/>
          <p:nvPr/>
        </p:nvSpPr>
        <p:spPr>
          <a:xfrm>
            <a:off x="352596" y="4428160"/>
            <a:ext cx="8553926" cy="4959951"/>
          </a:xfrm>
          <a:custGeom>
            <a:avLst/>
            <a:gdLst/>
            <a:ahLst/>
            <a:cxnLst/>
            <a:rect l="l" t="t" r="r" b="b"/>
            <a:pathLst>
              <a:path w="8553926" h="4959951">
                <a:moveTo>
                  <a:pt x="0" y="0"/>
                </a:moveTo>
                <a:lnTo>
                  <a:pt x="8553926" y="0"/>
                </a:lnTo>
                <a:lnTo>
                  <a:pt x="8553926" y="4959951"/>
                </a:lnTo>
                <a:lnTo>
                  <a:pt x="0" y="4959951"/>
                </a:lnTo>
                <a:lnTo>
                  <a:pt x="0" y="0"/>
                </a:lnTo>
                <a:close/>
              </a:path>
            </a:pathLst>
          </a:custGeom>
          <a:blipFill>
            <a:blip r:embed="rId5"/>
            <a:stretch>
              <a:fillRect/>
            </a:stretch>
          </a:blipFill>
        </p:spPr>
        <p:txBody>
          <a:bodyPr/>
          <a:lstStyle/>
          <a:p>
            <a:endParaRPr lang="en-GB"/>
          </a:p>
        </p:txBody>
      </p:sp>
      <p:sp>
        <p:nvSpPr>
          <p:cNvPr id="5" name="Freeform 5"/>
          <p:cNvSpPr/>
          <p:nvPr/>
        </p:nvSpPr>
        <p:spPr>
          <a:xfrm rot="524191">
            <a:off x="7318070" y="177486"/>
            <a:ext cx="11967202" cy="8501348"/>
          </a:xfrm>
          <a:custGeom>
            <a:avLst/>
            <a:gdLst/>
            <a:ahLst/>
            <a:cxnLst/>
            <a:rect l="l" t="t" r="r" b="b"/>
            <a:pathLst>
              <a:path w="11967202" h="8501348">
                <a:moveTo>
                  <a:pt x="0" y="0"/>
                </a:moveTo>
                <a:lnTo>
                  <a:pt x="11967202" y="0"/>
                </a:lnTo>
                <a:lnTo>
                  <a:pt x="11967202" y="8501348"/>
                </a:lnTo>
                <a:lnTo>
                  <a:pt x="0" y="8501348"/>
                </a:lnTo>
                <a:lnTo>
                  <a:pt x="0" y="0"/>
                </a:lnTo>
                <a:close/>
              </a:path>
            </a:pathLst>
          </a:custGeom>
          <a:blipFill>
            <a:blip r:embed="rId6"/>
            <a:stretch>
              <a:fillRect/>
            </a:stretch>
          </a:blipFill>
        </p:spPr>
        <p:txBody>
          <a:bodyPr/>
          <a:lstStyle/>
          <a:p>
            <a:endParaRPr lang="en-GB"/>
          </a:p>
        </p:txBody>
      </p:sp>
      <p:sp>
        <p:nvSpPr>
          <p:cNvPr id="6" name="TextBox 6"/>
          <p:cNvSpPr txBox="1"/>
          <p:nvPr/>
        </p:nvSpPr>
        <p:spPr>
          <a:xfrm>
            <a:off x="11807190" y="9360332"/>
            <a:ext cx="6249619" cy="559270"/>
          </a:xfrm>
          <a:prstGeom prst="rect">
            <a:avLst/>
          </a:prstGeom>
        </p:spPr>
        <p:txBody>
          <a:bodyPr lIns="0" tIns="0" rIns="0" bIns="0" rtlCol="0" anchor="t">
            <a:spAutoFit/>
          </a:bodyPr>
          <a:lstStyle/>
          <a:p>
            <a:pPr algn="l">
              <a:lnSpc>
                <a:spcPts val="4518"/>
              </a:lnSpc>
            </a:pPr>
            <a:r>
              <a:rPr lang="en-US" sz="3227">
                <a:solidFill>
                  <a:srgbClr val="FCFEFF"/>
                </a:solidFill>
                <a:latin typeface="Tahoma"/>
              </a:rPr>
              <a:t>IQM National Inclusion Conference</a:t>
            </a:r>
          </a:p>
        </p:txBody>
      </p:sp>
      <p:sp>
        <p:nvSpPr>
          <p:cNvPr id="7" name="TextBox 7"/>
          <p:cNvSpPr txBox="1"/>
          <p:nvPr/>
        </p:nvSpPr>
        <p:spPr>
          <a:xfrm>
            <a:off x="352596" y="1556870"/>
            <a:ext cx="6117814" cy="2370793"/>
          </a:xfrm>
          <a:prstGeom prst="rect">
            <a:avLst/>
          </a:prstGeom>
        </p:spPr>
        <p:txBody>
          <a:bodyPr lIns="0" tIns="0" rIns="0" bIns="0" rtlCol="0" anchor="t">
            <a:spAutoFit/>
          </a:bodyPr>
          <a:lstStyle/>
          <a:p>
            <a:pPr algn="l">
              <a:lnSpc>
                <a:spcPts val="8959"/>
              </a:lnSpc>
            </a:pPr>
            <a:r>
              <a:rPr lang="en-US" sz="6399">
                <a:solidFill>
                  <a:srgbClr val="000000"/>
                </a:solidFill>
                <a:latin typeface="Calibri (MS) Bold"/>
              </a:rPr>
              <a:t>Quick Task </a:t>
            </a:r>
          </a:p>
          <a:p>
            <a:pPr algn="l">
              <a:lnSpc>
                <a:spcPts val="8959"/>
              </a:lnSpc>
            </a:pPr>
            <a:r>
              <a:rPr lang="en-US" sz="6399">
                <a:solidFill>
                  <a:srgbClr val="000000"/>
                </a:solidFill>
                <a:latin typeface="Calibri (MS) Bold"/>
              </a:rPr>
              <a:t>– No prep needed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220922"/>
            <a:ext cx="19929142" cy="11210142"/>
          </a:xfrm>
          <a:custGeom>
            <a:avLst/>
            <a:gdLst/>
            <a:ahLst/>
            <a:cxnLst/>
            <a:rect l="l" t="t" r="r" b="b"/>
            <a:pathLst>
              <a:path w="19929142" h="11210142">
                <a:moveTo>
                  <a:pt x="0" y="0"/>
                </a:moveTo>
                <a:lnTo>
                  <a:pt x="19929142" y="0"/>
                </a:lnTo>
                <a:lnTo>
                  <a:pt x="19929142" y="11210142"/>
                </a:lnTo>
                <a:lnTo>
                  <a:pt x="0" y="11210142"/>
                </a:lnTo>
                <a:lnTo>
                  <a:pt x="0" y="0"/>
                </a:lnTo>
                <a:close/>
              </a:path>
            </a:pathLst>
          </a:custGeom>
          <a:blipFill>
            <a:blip r:embed="rId2"/>
            <a:stretch>
              <a:fillRect l="-3052" t="-3075" r="-3076" b="-3052"/>
            </a:stretch>
          </a:blipFill>
        </p:spPr>
        <p:txBody>
          <a:bodyPr/>
          <a:lstStyle/>
          <a:p>
            <a:endParaRPr lang="en-GB"/>
          </a:p>
        </p:txBody>
      </p:sp>
      <p:sp>
        <p:nvSpPr>
          <p:cNvPr id="3" name="TextBox 3"/>
          <p:cNvSpPr txBox="1"/>
          <p:nvPr/>
        </p:nvSpPr>
        <p:spPr>
          <a:xfrm>
            <a:off x="5943600" y="299809"/>
            <a:ext cx="5698303" cy="1126399"/>
          </a:xfrm>
          <a:prstGeom prst="rect">
            <a:avLst/>
          </a:prstGeom>
        </p:spPr>
        <p:txBody>
          <a:bodyPr wrap="square" lIns="0" tIns="0" rIns="0" bIns="0" rtlCol="0" anchor="t">
            <a:spAutoFit/>
          </a:bodyPr>
          <a:lstStyle/>
          <a:p>
            <a:pPr algn="l">
              <a:lnSpc>
                <a:spcPts val="9775"/>
              </a:lnSpc>
            </a:pPr>
            <a:r>
              <a:rPr lang="en-US" sz="6982" spc="6" dirty="0">
                <a:solidFill>
                  <a:srgbClr val="000000"/>
                </a:solidFill>
                <a:latin typeface="Tahoma Bold"/>
              </a:rPr>
              <a:t>Quick Wins</a:t>
            </a:r>
          </a:p>
        </p:txBody>
      </p:sp>
      <p:sp>
        <p:nvSpPr>
          <p:cNvPr id="4" name="TextBox 4"/>
          <p:cNvSpPr txBox="1"/>
          <p:nvPr/>
        </p:nvSpPr>
        <p:spPr>
          <a:xfrm>
            <a:off x="378816" y="1719115"/>
            <a:ext cx="15369700" cy="755374"/>
          </a:xfrm>
          <a:prstGeom prst="rect">
            <a:avLst/>
          </a:prstGeom>
        </p:spPr>
        <p:txBody>
          <a:bodyPr lIns="0" tIns="0" rIns="0" bIns="0" rtlCol="0" anchor="t">
            <a:spAutoFit/>
          </a:bodyPr>
          <a:lstStyle/>
          <a:p>
            <a:pPr algn="l">
              <a:lnSpc>
                <a:spcPts val="5606"/>
              </a:lnSpc>
            </a:pPr>
            <a:r>
              <a:rPr lang="en-US" sz="4004">
                <a:solidFill>
                  <a:srgbClr val="000000"/>
                </a:solidFill>
                <a:latin typeface="Calibri (MS) Bold"/>
              </a:rPr>
              <a:t>•Morning Check-ins - </a:t>
            </a:r>
            <a:r>
              <a:rPr lang="en-US" sz="4004">
                <a:solidFill>
                  <a:srgbClr val="00B0F0"/>
                </a:solidFill>
                <a:latin typeface="Calibri (MS) Bold Italics"/>
              </a:rPr>
              <a:t>Allows for early intervention</a:t>
            </a:r>
          </a:p>
        </p:txBody>
      </p:sp>
      <p:sp>
        <p:nvSpPr>
          <p:cNvPr id="5" name="TextBox 5"/>
          <p:cNvSpPr txBox="1"/>
          <p:nvPr/>
        </p:nvSpPr>
        <p:spPr>
          <a:xfrm>
            <a:off x="368248" y="2684039"/>
            <a:ext cx="16938677" cy="765026"/>
          </a:xfrm>
          <a:prstGeom prst="rect">
            <a:avLst/>
          </a:prstGeom>
        </p:spPr>
        <p:txBody>
          <a:bodyPr lIns="0" tIns="0" rIns="0" bIns="0" rtlCol="0" anchor="t">
            <a:spAutoFit/>
          </a:bodyPr>
          <a:lstStyle/>
          <a:p>
            <a:pPr algn="l">
              <a:lnSpc>
                <a:spcPts val="5599"/>
              </a:lnSpc>
            </a:pPr>
            <a:r>
              <a:rPr lang="en-US" sz="3999">
                <a:solidFill>
                  <a:srgbClr val="000000"/>
                </a:solidFill>
                <a:latin typeface="Calibri (MS) Bold Italics"/>
              </a:rPr>
              <a:t>• Distraction (Jobs)  - </a:t>
            </a:r>
            <a:r>
              <a:rPr lang="en-US" sz="3999">
                <a:solidFill>
                  <a:srgbClr val="00B0F0"/>
                </a:solidFill>
                <a:latin typeface="Calibri (MS) Bold Italics"/>
              </a:rPr>
              <a:t>Sense of pride, positive reason to leave class ​</a:t>
            </a:r>
          </a:p>
        </p:txBody>
      </p:sp>
      <p:sp>
        <p:nvSpPr>
          <p:cNvPr id="6" name="TextBox 6"/>
          <p:cNvSpPr txBox="1"/>
          <p:nvPr/>
        </p:nvSpPr>
        <p:spPr>
          <a:xfrm>
            <a:off x="358723" y="3650277"/>
            <a:ext cx="16938677" cy="765026"/>
          </a:xfrm>
          <a:prstGeom prst="rect">
            <a:avLst/>
          </a:prstGeom>
        </p:spPr>
        <p:txBody>
          <a:bodyPr lIns="0" tIns="0" rIns="0" bIns="0" rtlCol="0" anchor="t">
            <a:spAutoFit/>
          </a:bodyPr>
          <a:lstStyle/>
          <a:p>
            <a:pPr algn="l">
              <a:lnSpc>
                <a:spcPts val="5599"/>
              </a:lnSpc>
            </a:pPr>
            <a:r>
              <a:rPr lang="en-US" sz="3999">
                <a:solidFill>
                  <a:srgbClr val="000000"/>
                </a:solidFill>
                <a:latin typeface="Calibri (MS) Bold Italics"/>
              </a:rPr>
              <a:t>• De-escalation Plans - </a:t>
            </a:r>
            <a:r>
              <a:rPr lang="en-US" sz="3999">
                <a:solidFill>
                  <a:srgbClr val="00B0F0"/>
                </a:solidFill>
                <a:latin typeface="Calibri (MS) Bold Italics"/>
              </a:rPr>
              <a:t>Ensures consistency of approaches used by adults  ​</a:t>
            </a:r>
          </a:p>
        </p:txBody>
      </p:sp>
      <p:sp>
        <p:nvSpPr>
          <p:cNvPr id="7" name="TextBox 7"/>
          <p:cNvSpPr txBox="1"/>
          <p:nvPr/>
        </p:nvSpPr>
        <p:spPr>
          <a:xfrm>
            <a:off x="378816" y="4485063"/>
            <a:ext cx="17815775" cy="722630"/>
          </a:xfrm>
          <a:prstGeom prst="rect">
            <a:avLst/>
          </a:prstGeom>
        </p:spPr>
        <p:txBody>
          <a:bodyPr lIns="0" tIns="0" rIns="0" bIns="0" rtlCol="0" anchor="t">
            <a:spAutoFit/>
          </a:bodyPr>
          <a:lstStyle/>
          <a:p>
            <a:pPr algn="l">
              <a:lnSpc>
                <a:spcPts val="5320"/>
              </a:lnSpc>
            </a:pPr>
            <a:r>
              <a:rPr lang="en-US" sz="3800">
                <a:solidFill>
                  <a:srgbClr val="000000"/>
                </a:solidFill>
                <a:latin typeface="Calibri (MS) Bold Italics"/>
              </a:rPr>
              <a:t>• Planned transitions tasks - </a:t>
            </a:r>
            <a:r>
              <a:rPr lang="en-US" sz="3800">
                <a:solidFill>
                  <a:srgbClr val="00B0F0"/>
                </a:solidFill>
                <a:latin typeface="Calibri (MS) Bold Italics"/>
              </a:rPr>
              <a:t>Removes stress of transition (sensory overload, unknown) ​</a:t>
            </a:r>
          </a:p>
        </p:txBody>
      </p:sp>
      <p:sp>
        <p:nvSpPr>
          <p:cNvPr id="8" name="TextBox 8"/>
          <p:cNvSpPr txBox="1"/>
          <p:nvPr/>
        </p:nvSpPr>
        <p:spPr>
          <a:xfrm>
            <a:off x="378816" y="5417242"/>
            <a:ext cx="16938677" cy="722630"/>
          </a:xfrm>
          <a:prstGeom prst="rect">
            <a:avLst/>
          </a:prstGeom>
        </p:spPr>
        <p:txBody>
          <a:bodyPr lIns="0" tIns="0" rIns="0" bIns="0" rtlCol="0" anchor="t">
            <a:spAutoFit/>
          </a:bodyPr>
          <a:lstStyle/>
          <a:p>
            <a:pPr algn="l">
              <a:lnSpc>
                <a:spcPts val="5320"/>
              </a:lnSpc>
            </a:pPr>
            <a:r>
              <a:rPr lang="en-US" sz="3800">
                <a:solidFill>
                  <a:srgbClr val="000000"/>
                </a:solidFill>
                <a:latin typeface="Calibri (MS) Bold Italics"/>
              </a:rPr>
              <a:t>• Flexible playtimes - </a:t>
            </a:r>
            <a:r>
              <a:rPr lang="en-US" sz="3800">
                <a:solidFill>
                  <a:srgbClr val="00B0F0"/>
                </a:solidFill>
                <a:latin typeface="Calibri (MS) Bold Italics"/>
              </a:rPr>
              <a:t>Lessons come to a natural end, fewer children on the yard​</a:t>
            </a:r>
          </a:p>
        </p:txBody>
      </p:sp>
      <p:sp>
        <p:nvSpPr>
          <p:cNvPr id="9" name="TextBox 9"/>
          <p:cNvSpPr txBox="1"/>
          <p:nvPr/>
        </p:nvSpPr>
        <p:spPr>
          <a:xfrm>
            <a:off x="368248" y="6349422"/>
            <a:ext cx="16938677" cy="1389380"/>
          </a:xfrm>
          <a:prstGeom prst="rect">
            <a:avLst/>
          </a:prstGeom>
        </p:spPr>
        <p:txBody>
          <a:bodyPr lIns="0" tIns="0" rIns="0" bIns="0" rtlCol="0" anchor="t">
            <a:spAutoFit/>
          </a:bodyPr>
          <a:lstStyle/>
          <a:p>
            <a:pPr>
              <a:lnSpc>
                <a:spcPts val="5320"/>
              </a:lnSpc>
            </a:pPr>
            <a:r>
              <a:rPr lang="en-US" sz="3800" dirty="0">
                <a:solidFill>
                  <a:srgbClr val="000000"/>
                </a:solidFill>
                <a:latin typeface="Calibri (MS) Bold Italics"/>
              </a:rPr>
              <a:t>• PASS (Pupils Attitudes towards Self and School) Data - </a:t>
            </a:r>
            <a:r>
              <a:rPr lang="en-US" sz="3800" dirty="0">
                <a:solidFill>
                  <a:srgbClr val="00B0F0"/>
                </a:solidFill>
                <a:latin typeface="Calibri (MS) Bold Italics"/>
              </a:rPr>
              <a:t>Highlights children who are   </a:t>
            </a:r>
          </a:p>
          <a:p>
            <a:pPr algn="l">
              <a:lnSpc>
                <a:spcPts val="5320"/>
              </a:lnSpc>
            </a:pPr>
            <a:r>
              <a:rPr lang="en-US" sz="3800" dirty="0">
                <a:solidFill>
                  <a:srgbClr val="00B0F0"/>
                </a:solidFill>
                <a:latin typeface="Calibri (MS) Bold Italics"/>
              </a:rPr>
              <a:t>   struggling so that appropriate support can be put in place</a:t>
            </a:r>
          </a:p>
        </p:txBody>
      </p:sp>
      <p:sp>
        <p:nvSpPr>
          <p:cNvPr id="10" name="TextBox 10"/>
          <p:cNvSpPr txBox="1"/>
          <p:nvPr/>
        </p:nvSpPr>
        <p:spPr>
          <a:xfrm>
            <a:off x="368248" y="7948352"/>
            <a:ext cx="16938677" cy="765026"/>
          </a:xfrm>
          <a:prstGeom prst="rect">
            <a:avLst/>
          </a:prstGeom>
        </p:spPr>
        <p:txBody>
          <a:bodyPr lIns="0" tIns="0" rIns="0" bIns="0" rtlCol="0" anchor="t">
            <a:spAutoFit/>
          </a:bodyPr>
          <a:lstStyle/>
          <a:p>
            <a:pPr algn="l">
              <a:lnSpc>
                <a:spcPts val="5599"/>
              </a:lnSpc>
            </a:pPr>
            <a:r>
              <a:rPr lang="en-US" sz="3999">
                <a:solidFill>
                  <a:srgbClr val="000000"/>
                </a:solidFill>
                <a:latin typeface="Calibri (MS) Bold Italics"/>
              </a:rPr>
              <a:t>• Soft starts - </a:t>
            </a:r>
            <a:r>
              <a:rPr lang="en-US" sz="3999">
                <a:solidFill>
                  <a:srgbClr val="00B0F0"/>
                </a:solidFill>
                <a:latin typeface="Calibri (MS) Bold Italics"/>
              </a:rPr>
              <a:t>Reduces anxiety </a:t>
            </a:r>
          </a:p>
        </p:txBody>
      </p:sp>
      <p:sp>
        <p:nvSpPr>
          <p:cNvPr id="11" name="TextBox 11"/>
          <p:cNvSpPr txBox="1"/>
          <p:nvPr/>
        </p:nvSpPr>
        <p:spPr>
          <a:xfrm>
            <a:off x="358723" y="8865779"/>
            <a:ext cx="16938677" cy="765026"/>
          </a:xfrm>
          <a:prstGeom prst="rect">
            <a:avLst/>
          </a:prstGeom>
        </p:spPr>
        <p:txBody>
          <a:bodyPr lIns="0" tIns="0" rIns="0" bIns="0" rtlCol="0" anchor="t">
            <a:spAutoFit/>
          </a:bodyPr>
          <a:lstStyle/>
          <a:p>
            <a:pPr algn="l">
              <a:lnSpc>
                <a:spcPts val="5599"/>
              </a:lnSpc>
            </a:pPr>
            <a:r>
              <a:rPr lang="en-US" sz="3999">
                <a:solidFill>
                  <a:srgbClr val="000000"/>
                </a:solidFill>
                <a:latin typeface="Calibri (MS) Bold Italics"/>
              </a:rPr>
              <a:t>• P.A.C.E. (playfulness, acceptance, curiosity, empathy)- </a:t>
            </a:r>
            <a:r>
              <a:rPr lang="en-US" sz="3999">
                <a:solidFill>
                  <a:srgbClr val="00B0F0"/>
                </a:solidFill>
                <a:latin typeface="Calibri (MS) Bold Italics"/>
              </a:rPr>
              <a:t>De-escalates a situation</a:t>
            </a:r>
            <a:r>
              <a:rPr lang="en-US" sz="3999">
                <a:solidFill>
                  <a:srgbClr val="000000"/>
                </a:solidFill>
                <a:latin typeface="Calibri (MS) Bold Italics"/>
              </a:rPr>
              <a:t>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052" t="-3075" r="-3076" b="-3052"/>
            </a:stretch>
          </a:blipFill>
        </p:spPr>
        <p:txBody>
          <a:bodyPr/>
          <a:lstStyle/>
          <a:p>
            <a:endParaRPr lang="en-GB"/>
          </a:p>
        </p:txBody>
      </p:sp>
      <p:sp>
        <p:nvSpPr>
          <p:cNvPr id="3" name="Freeform 3"/>
          <p:cNvSpPr/>
          <p:nvPr/>
        </p:nvSpPr>
        <p:spPr>
          <a:xfrm>
            <a:off x="6287700" y="1353779"/>
            <a:ext cx="5340734" cy="4590412"/>
          </a:xfrm>
          <a:custGeom>
            <a:avLst/>
            <a:gdLst/>
            <a:ahLst/>
            <a:cxnLst/>
            <a:rect l="l" t="t" r="r" b="b"/>
            <a:pathLst>
              <a:path w="5340734" h="4590412">
                <a:moveTo>
                  <a:pt x="0" y="0"/>
                </a:moveTo>
                <a:lnTo>
                  <a:pt x="5340734" y="0"/>
                </a:lnTo>
                <a:lnTo>
                  <a:pt x="5340734" y="4590412"/>
                </a:lnTo>
                <a:lnTo>
                  <a:pt x="0" y="459041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4" name="Freeform 4"/>
          <p:cNvSpPr/>
          <p:nvPr/>
        </p:nvSpPr>
        <p:spPr>
          <a:xfrm>
            <a:off x="11572875" y="9353550"/>
            <a:ext cx="6715125" cy="714375"/>
          </a:xfrm>
          <a:custGeom>
            <a:avLst/>
            <a:gdLst/>
            <a:ahLst/>
            <a:cxnLst/>
            <a:rect l="l" t="t" r="r" b="b"/>
            <a:pathLst>
              <a:path w="6715125" h="714375">
                <a:moveTo>
                  <a:pt x="0" y="0"/>
                </a:moveTo>
                <a:lnTo>
                  <a:pt x="6715125" y="0"/>
                </a:lnTo>
                <a:lnTo>
                  <a:pt x="6715125" y="714375"/>
                </a:lnTo>
                <a:lnTo>
                  <a:pt x="0" y="71437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5" name="TextBox 5"/>
          <p:cNvSpPr txBox="1"/>
          <p:nvPr/>
        </p:nvSpPr>
        <p:spPr>
          <a:xfrm>
            <a:off x="11807190" y="9360332"/>
            <a:ext cx="6249619" cy="559270"/>
          </a:xfrm>
          <a:prstGeom prst="rect">
            <a:avLst/>
          </a:prstGeom>
        </p:spPr>
        <p:txBody>
          <a:bodyPr lIns="0" tIns="0" rIns="0" bIns="0" rtlCol="0" anchor="t">
            <a:spAutoFit/>
          </a:bodyPr>
          <a:lstStyle/>
          <a:p>
            <a:pPr algn="l">
              <a:lnSpc>
                <a:spcPts val="4518"/>
              </a:lnSpc>
            </a:pPr>
            <a:r>
              <a:rPr lang="en-US" sz="3227">
                <a:solidFill>
                  <a:srgbClr val="FCFEFF"/>
                </a:solidFill>
                <a:latin typeface="Tahoma"/>
              </a:rPr>
              <a:t>IQM National Inclusion Conference</a:t>
            </a:r>
          </a:p>
        </p:txBody>
      </p:sp>
      <p:sp>
        <p:nvSpPr>
          <p:cNvPr id="6" name="TextBox 6"/>
          <p:cNvSpPr txBox="1"/>
          <p:nvPr/>
        </p:nvSpPr>
        <p:spPr>
          <a:xfrm>
            <a:off x="6307712" y="5628951"/>
            <a:ext cx="6493888" cy="1507079"/>
          </a:xfrm>
          <a:prstGeom prst="rect">
            <a:avLst/>
          </a:prstGeom>
        </p:spPr>
        <p:txBody>
          <a:bodyPr wrap="square" lIns="0" tIns="0" rIns="0" bIns="0" rtlCol="0" anchor="t">
            <a:spAutoFit/>
          </a:bodyPr>
          <a:lstStyle/>
          <a:p>
            <a:pPr algn="l">
              <a:lnSpc>
                <a:spcPts val="13138"/>
              </a:lnSpc>
            </a:pPr>
            <a:r>
              <a:rPr lang="en-US" sz="9384" dirty="0">
                <a:solidFill>
                  <a:srgbClr val="000000"/>
                </a:solidFill>
                <a:latin typeface="Tahoma Bold"/>
              </a:rPr>
              <a:t>Questions</a:t>
            </a:r>
          </a:p>
        </p:txBody>
      </p:sp>
      <p:sp>
        <p:nvSpPr>
          <p:cNvPr id="7" name="TextBox 7"/>
          <p:cNvSpPr txBox="1"/>
          <p:nvPr/>
        </p:nvSpPr>
        <p:spPr>
          <a:xfrm>
            <a:off x="269872" y="9553223"/>
            <a:ext cx="1879768" cy="481060"/>
          </a:xfrm>
          <a:prstGeom prst="rect">
            <a:avLst/>
          </a:prstGeom>
        </p:spPr>
        <p:txBody>
          <a:bodyPr lIns="0" tIns="0" rIns="0" bIns="0" rtlCol="0" anchor="t">
            <a:spAutoFit/>
          </a:bodyPr>
          <a:lstStyle/>
          <a:p>
            <a:pPr algn="l">
              <a:lnSpc>
                <a:spcPts val="3888"/>
              </a:lnSpc>
            </a:pPr>
            <a:r>
              <a:rPr lang="en-US" sz="2777">
                <a:solidFill>
                  <a:srgbClr val="000000"/>
                </a:solidFill>
                <a:latin typeface="Tahoma"/>
              </a:rPr>
              <a:t>#IQMFamily</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2"/>
              <a:stretch>
                <a:fillRect t="-30" b="-30"/>
              </a:stretch>
            </a:blipFill>
          </p:spPr>
          <p:txBody>
            <a:bodyPr/>
            <a:lstStyle/>
            <a:p>
              <a:endParaRPr lang="en-GB"/>
            </a:p>
          </p:txBody>
        </p:sp>
      </p:grpSp>
      <p:sp>
        <p:nvSpPr>
          <p:cNvPr id="4" name="Freeform 4"/>
          <p:cNvSpPr/>
          <p:nvPr/>
        </p:nvSpPr>
        <p:spPr>
          <a:xfrm rot="-432925">
            <a:off x="185858" y="1285021"/>
            <a:ext cx="7686390" cy="7843255"/>
          </a:xfrm>
          <a:custGeom>
            <a:avLst/>
            <a:gdLst/>
            <a:ahLst/>
            <a:cxnLst/>
            <a:rect l="l" t="t" r="r" b="b"/>
            <a:pathLst>
              <a:path w="7686390" h="7843255">
                <a:moveTo>
                  <a:pt x="0" y="0"/>
                </a:moveTo>
                <a:lnTo>
                  <a:pt x="7686389" y="0"/>
                </a:lnTo>
                <a:lnTo>
                  <a:pt x="7686389" y="7843255"/>
                </a:lnTo>
                <a:lnTo>
                  <a:pt x="0" y="784325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5" name="Freeform 5"/>
          <p:cNvSpPr/>
          <p:nvPr/>
        </p:nvSpPr>
        <p:spPr>
          <a:xfrm>
            <a:off x="14443505" y="6020926"/>
            <a:ext cx="2969450" cy="2969450"/>
          </a:xfrm>
          <a:custGeom>
            <a:avLst/>
            <a:gdLst/>
            <a:ahLst/>
            <a:cxnLst/>
            <a:rect l="l" t="t" r="r" b="b"/>
            <a:pathLst>
              <a:path w="2969450" h="2969450">
                <a:moveTo>
                  <a:pt x="0" y="0"/>
                </a:moveTo>
                <a:lnTo>
                  <a:pt x="2969449" y="0"/>
                </a:lnTo>
                <a:lnTo>
                  <a:pt x="2969449" y="2969450"/>
                </a:lnTo>
                <a:lnTo>
                  <a:pt x="0" y="296945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6" name="TextBox 6"/>
          <p:cNvSpPr txBox="1"/>
          <p:nvPr/>
        </p:nvSpPr>
        <p:spPr>
          <a:xfrm>
            <a:off x="7499515" y="230505"/>
            <a:ext cx="9759785" cy="1320165"/>
          </a:xfrm>
          <a:prstGeom prst="rect">
            <a:avLst/>
          </a:prstGeom>
        </p:spPr>
        <p:txBody>
          <a:bodyPr lIns="0" tIns="0" rIns="0" bIns="0" rtlCol="0" anchor="t">
            <a:spAutoFit/>
          </a:bodyPr>
          <a:lstStyle/>
          <a:p>
            <a:pPr algn="ctr">
              <a:lnSpc>
                <a:spcPts val="9659"/>
              </a:lnSpc>
              <a:spcBef>
                <a:spcPct val="0"/>
              </a:spcBef>
            </a:pPr>
            <a:r>
              <a:rPr lang="en-US" sz="6899">
                <a:solidFill>
                  <a:srgbClr val="000000"/>
                </a:solidFill>
                <a:latin typeface="Calibri (MS) Bold"/>
              </a:rPr>
              <a:t>Ice Breaker</a:t>
            </a:r>
          </a:p>
        </p:txBody>
      </p:sp>
      <p:sp>
        <p:nvSpPr>
          <p:cNvPr id="7" name="TextBox 7"/>
          <p:cNvSpPr txBox="1"/>
          <p:nvPr/>
        </p:nvSpPr>
        <p:spPr>
          <a:xfrm>
            <a:off x="7499515" y="1657842"/>
            <a:ext cx="10214602" cy="4039234"/>
          </a:xfrm>
          <a:prstGeom prst="rect">
            <a:avLst/>
          </a:prstGeom>
        </p:spPr>
        <p:txBody>
          <a:bodyPr lIns="0" tIns="0" rIns="0" bIns="0" rtlCol="0" anchor="t">
            <a:spAutoFit/>
          </a:bodyPr>
          <a:lstStyle/>
          <a:p>
            <a:pPr>
              <a:lnSpc>
                <a:spcPts val="7840"/>
              </a:lnSpc>
            </a:pPr>
            <a:r>
              <a:rPr lang="en-US" sz="5600">
                <a:solidFill>
                  <a:srgbClr val="000000"/>
                </a:solidFill>
                <a:latin typeface="Calibri (MS)"/>
              </a:rPr>
              <a:t>Think of an adjective that starts with the letter of your first name and describes one of the qualities   </a:t>
            </a:r>
          </a:p>
          <a:p>
            <a:pPr>
              <a:lnSpc>
                <a:spcPts val="7840"/>
              </a:lnSpc>
              <a:spcBef>
                <a:spcPct val="0"/>
              </a:spcBef>
            </a:pPr>
            <a:r>
              <a:rPr lang="en-US" sz="5600">
                <a:solidFill>
                  <a:srgbClr val="000000"/>
                </a:solidFill>
                <a:latin typeface="Calibri (MS)"/>
              </a:rPr>
              <a:t>    you least like about yourself. </a:t>
            </a:r>
          </a:p>
        </p:txBody>
      </p:sp>
      <p:sp>
        <p:nvSpPr>
          <p:cNvPr id="8" name="TextBox 8"/>
          <p:cNvSpPr txBox="1"/>
          <p:nvPr/>
        </p:nvSpPr>
        <p:spPr>
          <a:xfrm>
            <a:off x="8854571" y="6030616"/>
            <a:ext cx="5144000" cy="3048635"/>
          </a:xfrm>
          <a:prstGeom prst="rect">
            <a:avLst/>
          </a:prstGeom>
        </p:spPr>
        <p:txBody>
          <a:bodyPr lIns="0" tIns="0" rIns="0" bIns="0" rtlCol="0" anchor="t">
            <a:spAutoFit/>
          </a:bodyPr>
          <a:lstStyle/>
          <a:p>
            <a:pPr>
              <a:lnSpc>
                <a:spcPts val="7840"/>
              </a:lnSpc>
              <a:spcBef>
                <a:spcPct val="0"/>
              </a:spcBef>
            </a:pPr>
            <a:r>
              <a:rPr lang="en-US" sz="5600">
                <a:solidFill>
                  <a:srgbClr val="000000"/>
                </a:solidFill>
                <a:latin typeface="Calibri (MS) Bold"/>
              </a:rPr>
              <a:t>Why do you think this is a negative quality? </a:t>
            </a:r>
          </a:p>
        </p:txBody>
      </p:sp>
      <p:sp>
        <p:nvSpPr>
          <p:cNvPr id="9" name="Freeform 9"/>
          <p:cNvSpPr/>
          <p:nvPr/>
        </p:nvSpPr>
        <p:spPr>
          <a:xfrm>
            <a:off x="11572875" y="9353550"/>
            <a:ext cx="6715125" cy="714375"/>
          </a:xfrm>
          <a:custGeom>
            <a:avLst/>
            <a:gdLst/>
            <a:ahLst/>
            <a:cxnLst/>
            <a:rect l="l" t="t" r="r" b="b"/>
            <a:pathLst>
              <a:path w="6715125" h="714375">
                <a:moveTo>
                  <a:pt x="0" y="0"/>
                </a:moveTo>
                <a:lnTo>
                  <a:pt x="6715125" y="0"/>
                </a:lnTo>
                <a:lnTo>
                  <a:pt x="6715125" y="714375"/>
                </a:lnTo>
                <a:lnTo>
                  <a:pt x="0" y="71437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10" name="TextBox 10"/>
          <p:cNvSpPr txBox="1"/>
          <p:nvPr/>
        </p:nvSpPr>
        <p:spPr>
          <a:xfrm>
            <a:off x="11807190" y="9360332"/>
            <a:ext cx="6249619" cy="559270"/>
          </a:xfrm>
          <a:prstGeom prst="rect">
            <a:avLst/>
          </a:prstGeom>
        </p:spPr>
        <p:txBody>
          <a:bodyPr lIns="0" tIns="0" rIns="0" bIns="0" rtlCol="0" anchor="t">
            <a:spAutoFit/>
          </a:bodyPr>
          <a:lstStyle/>
          <a:p>
            <a:pPr algn="l">
              <a:lnSpc>
                <a:spcPts val="4518"/>
              </a:lnSpc>
            </a:pPr>
            <a:r>
              <a:rPr lang="en-US" sz="3227">
                <a:solidFill>
                  <a:srgbClr val="FCFEFF"/>
                </a:solidFill>
                <a:latin typeface="Tahoma"/>
              </a:rPr>
              <a:t>IQM National Inclusion Conference</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71214"/>
            <a:ext cx="18259425" cy="10597103"/>
          </a:xfrm>
          <a:custGeom>
            <a:avLst/>
            <a:gdLst/>
            <a:ahLst/>
            <a:cxnLst/>
            <a:rect l="l" t="t" r="r" b="b"/>
            <a:pathLst>
              <a:path w="18259425" h="10597103">
                <a:moveTo>
                  <a:pt x="0" y="0"/>
                </a:moveTo>
                <a:lnTo>
                  <a:pt x="18259425" y="0"/>
                </a:lnTo>
                <a:lnTo>
                  <a:pt x="18259425" y="10597103"/>
                </a:lnTo>
                <a:lnTo>
                  <a:pt x="0" y="10597103"/>
                </a:lnTo>
                <a:lnTo>
                  <a:pt x="0" y="0"/>
                </a:lnTo>
                <a:close/>
              </a:path>
            </a:pathLst>
          </a:custGeom>
          <a:blipFill>
            <a:blip r:embed="rId2"/>
            <a:stretch>
              <a:fillRect l="-3214" t="-2985" r="-3081" b="-37"/>
            </a:stretch>
          </a:blipFill>
        </p:spPr>
        <p:txBody>
          <a:bodyPr/>
          <a:lstStyle/>
          <a:p>
            <a:endParaRPr lang="en-GB"/>
          </a:p>
        </p:txBody>
      </p:sp>
      <p:sp>
        <p:nvSpPr>
          <p:cNvPr id="3" name="Freeform 3"/>
          <p:cNvSpPr/>
          <p:nvPr/>
        </p:nvSpPr>
        <p:spPr>
          <a:xfrm>
            <a:off x="11572875" y="9353550"/>
            <a:ext cx="6715125" cy="714375"/>
          </a:xfrm>
          <a:custGeom>
            <a:avLst/>
            <a:gdLst/>
            <a:ahLst/>
            <a:cxnLst/>
            <a:rect l="l" t="t" r="r" b="b"/>
            <a:pathLst>
              <a:path w="6715125" h="714375">
                <a:moveTo>
                  <a:pt x="0" y="0"/>
                </a:moveTo>
                <a:lnTo>
                  <a:pt x="6715125" y="0"/>
                </a:lnTo>
                <a:lnTo>
                  <a:pt x="6715125" y="714375"/>
                </a:lnTo>
                <a:lnTo>
                  <a:pt x="0" y="71437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4" name="Freeform 4"/>
          <p:cNvSpPr/>
          <p:nvPr/>
        </p:nvSpPr>
        <p:spPr>
          <a:xfrm>
            <a:off x="2544805" y="1631804"/>
            <a:ext cx="13198390" cy="7626496"/>
          </a:xfrm>
          <a:custGeom>
            <a:avLst/>
            <a:gdLst/>
            <a:ahLst/>
            <a:cxnLst/>
            <a:rect l="l" t="t" r="r" b="b"/>
            <a:pathLst>
              <a:path w="13198390" h="7626496">
                <a:moveTo>
                  <a:pt x="0" y="0"/>
                </a:moveTo>
                <a:lnTo>
                  <a:pt x="13198390" y="0"/>
                </a:lnTo>
                <a:lnTo>
                  <a:pt x="13198390" y="7626496"/>
                </a:lnTo>
                <a:lnTo>
                  <a:pt x="0" y="762649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grpSp>
        <p:nvGrpSpPr>
          <p:cNvPr id="5" name="Group 5"/>
          <p:cNvGrpSpPr>
            <a:grpSpLocks noChangeAspect="1"/>
          </p:cNvGrpSpPr>
          <p:nvPr/>
        </p:nvGrpSpPr>
        <p:grpSpPr>
          <a:xfrm>
            <a:off x="2974819" y="2030273"/>
            <a:ext cx="2139725" cy="1078763"/>
            <a:chOff x="0" y="0"/>
            <a:chExt cx="2852966" cy="1438351"/>
          </a:xfrm>
        </p:grpSpPr>
        <p:sp>
          <p:nvSpPr>
            <p:cNvPr id="6" name="Freeform 6"/>
            <p:cNvSpPr/>
            <p:nvPr/>
          </p:nvSpPr>
          <p:spPr>
            <a:xfrm>
              <a:off x="0" y="0"/>
              <a:ext cx="2852928" cy="1438402"/>
            </a:xfrm>
            <a:custGeom>
              <a:avLst/>
              <a:gdLst/>
              <a:ahLst/>
              <a:cxnLst/>
              <a:rect l="l" t="t" r="r" b="b"/>
              <a:pathLst>
                <a:path w="2852928" h="1438402">
                  <a:moveTo>
                    <a:pt x="0" y="0"/>
                  </a:moveTo>
                  <a:lnTo>
                    <a:pt x="0" y="1438402"/>
                  </a:lnTo>
                  <a:lnTo>
                    <a:pt x="2852928" y="1438402"/>
                  </a:lnTo>
                  <a:lnTo>
                    <a:pt x="2852928" y="1438402"/>
                  </a:lnTo>
                  <a:lnTo>
                    <a:pt x="2852928" y="0"/>
                  </a:lnTo>
                  <a:lnTo>
                    <a:pt x="0" y="0"/>
                  </a:lnTo>
                  <a:close/>
                </a:path>
              </a:pathLst>
            </a:custGeom>
            <a:blipFill>
              <a:blip r:embed="rId7"/>
              <a:stretch>
                <a:fillRect r="-1" b="3"/>
              </a:stretch>
            </a:blipFill>
          </p:spPr>
          <p:txBody>
            <a:bodyPr/>
            <a:lstStyle/>
            <a:p>
              <a:endParaRPr lang="en-GB"/>
            </a:p>
          </p:txBody>
        </p:sp>
      </p:grpSp>
      <p:grpSp>
        <p:nvGrpSpPr>
          <p:cNvPr id="7" name="Group 7"/>
          <p:cNvGrpSpPr>
            <a:grpSpLocks noChangeAspect="1"/>
          </p:cNvGrpSpPr>
          <p:nvPr/>
        </p:nvGrpSpPr>
        <p:grpSpPr>
          <a:xfrm>
            <a:off x="13000806" y="2030273"/>
            <a:ext cx="2139725" cy="1078763"/>
            <a:chOff x="0" y="0"/>
            <a:chExt cx="2852966" cy="1438351"/>
          </a:xfrm>
        </p:grpSpPr>
        <p:sp>
          <p:nvSpPr>
            <p:cNvPr id="8" name="Freeform 8"/>
            <p:cNvSpPr/>
            <p:nvPr/>
          </p:nvSpPr>
          <p:spPr>
            <a:xfrm>
              <a:off x="0" y="0"/>
              <a:ext cx="2852928" cy="1438402"/>
            </a:xfrm>
            <a:custGeom>
              <a:avLst/>
              <a:gdLst/>
              <a:ahLst/>
              <a:cxnLst/>
              <a:rect l="l" t="t" r="r" b="b"/>
              <a:pathLst>
                <a:path w="2852928" h="1438402">
                  <a:moveTo>
                    <a:pt x="0" y="0"/>
                  </a:moveTo>
                  <a:lnTo>
                    <a:pt x="0" y="1438402"/>
                  </a:lnTo>
                  <a:lnTo>
                    <a:pt x="2852928" y="1438402"/>
                  </a:lnTo>
                  <a:lnTo>
                    <a:pt x="2852928" y="0"/>
                  </a:lnTo>
                  <a:lnTo>
                    <a:pt x="2852928" y="0"/>
                  </a:lnTo>
                  <a:lnTo>
                    <a:pt x="1122299" y="0"/>
                  </a:lnTo>
                  <a:lnTo>
                    <a:pt x="1122299" y="0"/>
                  </a:lnTo>
                  <a:lnTo>
                    <a:pt x="0" y="0"/>
                  </a:lnTo>
                  <a:close/>
                </a:path>
              </a:pathLst>
            </a:custGeom>
            <a:blipFill>
              <a:blip r:embed="rId7"/>
              <a:stretch>
                <a:fillRect r="-1" b="3"/>
              </a:stretch>
            </a:blipFill>
          </p:spPr>
          <p:txBody>
            <a:bodyPr/>
            <a:lstStyle/>
            <a:p>
              <a:endParaRPr lang="en-GB"/>
            </a:p>
          </p:txBody>
        </p:sp>
      </p:grpSp>
      <p:sp>
        <p:nvSpPr>
          <p:cNvPr id="9" name="Freeform 9"/>
          <p:cNvSpPr/>
          <p:nvPr/>
        </p:nvSpPr>
        <p:spPr>
          <a:xfrm>
            <a:off x="2779465" y="3975406"/>
            <a:ext cx="625373" cy="551526"/>
          </a:xfrm>
          <a:custGeom>
            <a:avLst/>
            <a:gdLst/>
            <a:ahLst/>
            <a:cxnLst/>
            <a:rect l="l" t="t" r="r" b="b"/>
            <a:pathLst>
              <a:path w="625373" h="551526">
                <a:moveTo>
                  <a:pt x="0" y="0"/>
                </a:moveTo>
                <a:lnTo>
                  <a:pt x="625374" y="0"/>
                </a:lnTo>
                <a:lnTo>
                  <a:pt x="625374" y="551526"/>
                </a:lnTo>
                <a:lnTo>
                  <a:pt x="0" y="55152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10" name="Freeform 10"/>
          <p:cNvSpPr/>
          <p:nvPr/>
        </p:nvSpPr>
        <p:spPr>
          <a:xfrm>
            <a:off x="6036852" y="3998033"/>
            <a:ext cx="622544" cy="551440"/>
          </a:xfrm>
          <a:custGeom>
            <a:avLst/>
            <a:gdLst/>
            <a:ahLst/>
            <a:cxnLst/>
            <a:rect l="l" t="t" r="r" b="b"/>
            <a:pathLst>
              <a:path w="622544" h="551440">
                <a:moveTo>
                  <a:pt x="0" y="0"/>
                </a:moveTo>
                <a:lnTo>
                  <a:pt x="622544" y="0"/>
                </a:lnTo>
                <a:lnTo>
                  <a:pt x="622544" y="551440"/>
                </a:lnTo>
                <a:lnTo>
                  <a:pt x="0" y="55144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11" name="Freeform 11"/>
          <p:cNvSpPr/>
          <p:nvPr/>
        </p:nvSpPr>
        <p:spPr>
          <a:xfrm>
            <a:off x="9291409" y="4037867"/>
            <a:ext cx="624383" cy="583368"/>
          </a:xfrm>
          <a:custGeom>
            <a:avLst/>
            <a:gdLst/>
            <a:ahLst/>
            <a:cxnLst/>
            <a:rect l="l" t="t" r="r" b="b"/>
            <a:pathLst>
              <a:path w="624383" h="583368">
                <a:moveTo>
                  <a:pt x="0" y="0"/>
                </a:moveTo>
                <a:lnTo>
                  <a:pt x="624383" y="0"/>
                </a:lnTo>
                <a:lnTo>
                  <a:pt x="624383" y="583368"/>
                </a:lnTo>
                <a:lnTo>
                  <a:pt x="0" y="58336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2" name="Freeform 12"/>
          <p:cNvSpPr/>
          <p:nvPr/>
        </p:nvSpPr>
        <p:spPr>
          <a:xfrm>
            <a:off x="12687200" y="3975406"/>
            <a:ext cx="627212" cy="583463"/>
          </a:xfrm>
          <a:custGeom>
            <a:avLst/>
            <a:gdLst/>
            <a:ahLst/>
            <a:cxnLst/>
            <a:rect l="l" t="t" r="r" b="b"/>
            <a:pathLst>
              <a:path w="627212" h="583463">
                <a:moveTo>
                  <a:pt x="0" y="0"/>
                </a:moveTo>
                <a:lnTo>
                  <a:pt x="627212" y="0"/>
                </a:lnTo>
                <a:lnTo>
                  <a:pt x="627212" y="583464"/>
                </a:lnTo>
                <a:lnTo>
                  <a:pt x="0" y="58346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3" name="Freeform 13"/>
          <p:cNvSpPr/>
          <p:nvPr/>
        </p:nvSpPr>
        <p:spPr>
          <a:xfrm>
            <a:off x="12554062" y="5288198"/>
            <a:ext cx="893489" cy="960131"/>
          </a:xfrm>
          <a:custGeom>
            <a:avLst/>
            <a:gdLst/>
            <a:ahLst/>
            <a:cxnLst/>
            <a:rect l="l" t="t" r="r" b="b"/>
            <a:pathLst>
              <a:path w="893489" h="960131">
                <a:moveTo>
                  <a:pt x="0" y="0"/>
                </a:moveTo>
                <a:lnTo>
                  <a:pt x="893488" y="0"/>
                </a:lnTo>
                <a:lnTo>
                  <a:pt x="893488" y="960131"/>
                </a:lnTo>
                <a:lnTo>
                  <a:pt x="0" y="960131"/>
                </a:lnTo>
                <a:lnTo>
                  <a:pt x="0" y="0"/>
                </a:lnTo>
                <a:close/>
              </a:path>
            </a:pathLst>
          </a:custGeom>
          <a:blipFill>
            <a:blip r:embed="rId16"/>
            <a:stretch>
              <a:fillRect/>
            </a:stretch>
          </a:blipFill>
        </p:spPr>
        <p:txBody>
          <a:bodyPr/>
          <a:lstStyle/>
          <a:p>
            <a:endParaRPr lang="en-GB"/>
          </a:p>
        </p:txBody>
      </p:sp>
      <p:sp>
        <p:nvSpPr>
          <p:cNvPr id="14" name="Freeform 14"/>
          <p:cNvSpPr/>
          <p:nvPr/>
        </p:nvSpPr>
        <p:spPr>
          <a:xfrm>
            <a:off x="7775686" y="5084089"/>
            <a:ext cx="1265655" cy="1202372"/>
          </a:xfrm>
          <a:custGeom>
            <a:avLst/>
            <a:gdLst/>
            <a:ahLst/>
            <a:cxnLst/>
            <a:rect l="l" t="t" r="r" b="b"/>
            <a:pathLst>
              <a:path w="1265655" h="1202372">
                <a:moveTo>
                  <a:pt x="0" y="0"/>
                </a:moveTo>
                <a:lnTo>
                  <a:pt x="1265655" y="0"/>
                </a:lnTo>
                <a:lnTo>
                  <a:pt x="1265655" y="1202372"/>
                </a:lnTo>
                <a:lnTo>
                  <a:pt x="0" y="1202372"/>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GB"/>
          </a:p>
        </p:txBody>
      </p:sp>
      <p:sp>
        <p:nvSpPr>
          <p:cNvPr id="15" name="Freeform 15"/>
          <p:cNvSpPr/>
          <p:nvPr/>
        </p:nvSpPr>
        <p:spPr>
          <a:xfrm>
            <a:off x="7011821" y="4526932"/>
            <a:ext cx="918567" cy="918567"/>
          </a:xfrm>
          <a:custGeom>
            <a:avLst/>
            <a:gdLst/>
            <a:ahLst/>
            <a:cxnLst/>
            <a:rect l="l" t="t" r="r" b="b"/>
            <a:pathLst>
              <a:path w="918567" h="918567">
                <a:moveTo>
                  <a:pt x="0" y="0"/>
                </a:moveTo>
                <a:lnTo>
                  <a:pt x="918567" y="0"/>
                </a:lnTo>
                <a:lnTo>
                  <a:pt x="918567" y="918567"/>
                </a:lnTo>
                <a:lnTo>
                  <a:pt x="0" y="918567"/>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GB"/>
          </a:p>
        </p:txBody>
      </p:sp>
      <p:sp>
        <p:nvSpPr>
          <p:cNvPr id="16" name="Freeform 16"/>
          <p:cNvSpPr/>
          <p:nvPr/>
        </p:nvSpPr>
        <p:spPr>
          <a:xfrm>
            <a:off x="6036852" y="5232041"/>
            <a:ext cx="1036631" cy="1036631"/>
          </a:xfrm>
          <a:custGeom>
            <a:avLst/>
            <a:gdLst/>
            <a:ahLst/>
            <a:cxnLst/>
            <a:rect l="l" t="t" r="r" b="b"/>
            <a:pathLst>
              <a:path w="1036631" h="1036631">
                <a:moveTo>
                  <a:pt x="0" y="0"/>
                </a:moveTo>
                <a:lnTo>
                  <a:pt x="1036631" y="0"/>
                </a:lnTo>
                <a:lnTo>
                  <a:pt x="1036631" y="1036631"/>
                </a:lnTo>
                <a:lnTo>
                  <a:pt x="0" y="1036631"/>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en-GB"/>
          </a:p>
        </p:txBody>
      </p:sp>
      <p:sp>
        <p:nvSpPr>
          <p:cNvPr id="17" name="Freeform 17"/>
          <p:cNvSpPr/>
          <p:nvPr/>
        </p:nvSpPr>
        <p:spPr>
          <a:xfrm>
            <a:off x="2852557" y="5144592"/>
            <a:ext cx="998074" cy="998074"/>
          </a:xfrm>
          <a:custGeom>
            <a:avLst/>
            <a:gdLst/>
            <a:ahLst/>
            <a:cxnLst/>
            <a:rect l="l" t="t" r="r" b="b"/>
            <a:pathLst>
              <a:path w="998074" h="998074">
                <a:moveTo>
                  <a:pt x="0" y="0"/>
                </a:moveTo>
                <a:lnTo>
                  <a:pt x="998073" y="0"/>
                </a:lnTo>
                <a:lnTo>
                  <a:pt x="998073" y="998074"/>
                </a:lnTo>
                <a:lnTo>
                  <a:pt x="0" y="998074"/>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en-GB"/>
          </a:p>
        </p:txBody>
      </p:sp>
      <p:sp>
        <p:nvSpPr>
          <p:cNvPr id="18" name="Freeform 18"/>
          <p:cNvSpPr/>
          <p:nvPr/>
        </p:nvSpPr>
        <p:spPr>
          <a:xfrm>
            <a:off x="3812011" y="4642773"/>
            <a:ext cx="856879" cy="859026"/>
          </a:xfrm>
          <a:custGeom>
            <a:avLst/>
            <a:gdLst/>
            <a:ahLst/>
            <a:cxnLst/>
            <a:rect l="l" t="t" r="r" b="b"/>
            <a:pathLst>
              <a:path w="856879" h="859026">
                <a:moveTo>
                  <a:pt x="0" y="0"/>
                </a:moveTo>
                <a:lnTo>
                  <a:pt x="856878" y="0"/>
                </a:lnTo>
                <a:lnTo>
                  <a:pt x="856878" y="859027"/>
                </a:lnTo>
                <a:lnTo>
                  <a:pt x="0" y="859027"/>
                </a:lnTo>
                <a:lnTo>
                  <a:pt x="0" y="0"/>
                </a:lnTo>
                <a:close/>
              </a:path>
            </a:pathLst>
          </a:custGeom>
          <a:blipFill>
            <a:blip r:embed="rId25"/>
            <a:stretch>
              <a:fillRect/>
            </a:stretch>
          </a:blipFill>
        </p:spPr>
        <p:txBody>
          <a:bodyPr/>
          <a:lstStyle/>
          <a:p>
            <a:endParaRPr lang="en-GB"/>
          </a:p>
        </p:txBody>
      </p:sp>
      <p:sp>
        <p:nvSpPr>
          <p:cNvPr id="19" name="Freeform 19"/>
          <p:cNvSpPr/>
          <p:nvPr/>
        </p:nvSpPr>
        <p:spPr>
          <a:xfrm>
            <a:off x="4536056" y="5232041"/>
            <a:ext cx="1182859" cy="965509"/>
          </a:xfrm>
          <a:custGeom>
            <a:avLst/>
            <a:gdLst/>
            <a:ahLst/>
            <a:cxnLst/>
            <a:rect l="l" t="t" r="r" b="b"/>
            <a:pathLst>
              <a:path w="1182859" h="965509">
                <a:moveTo>
                  <a:pt x="0" y="0"/>
                </a:moveTo>
                <a:lnTo>
                  <a:pt x="1182859" y="0"/>
                </a:lnTo>
                <a:lnTo>
                  <a:pt x="1182859" y="965509"/>
                </a:lnTo>
                <a:lnTo>
                  <a:pt x="0" y="965509"/>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txBody>
          <a:bodyPr/>
          <a:lstStyle/>
          <a:p>
            <a:endParaRPr lang="en-GB"/>
          </a:p>
        </p:txBody>
      </p:sp>
      <p:sp>
        <p:nvSpPr>
          <p:cNvPr id="20" name="Freeform 20"/>
          <p:cNvSpPr/>
          <p:nvPr/>
        </p:nvSpPr>
        <p:spPr>
          <a:xfrm>
            <a:off x="9301867" y="5232041"/>
            <a:ext cx="959430" cy="990379"/>
          </a:xfrm>
          <a:custGeom>
            <a:avLst/>
            <a:gdLst/>
            <a:ahLst/>
            <a:cxnLst/>
            <a:rect l="l" t="t" r="r" b="b"/>
            <a:pathLst>
              <a:path w="959430" h="990379">
                <a:moveTo>
                  <a:pt x="0" y="0"/>
                </a:moveTo>
                <a:lnTo>
                  <a:pt x="959430" y="0"/>
                </a:lnTo>
                <a:lnTo>
                  <a:pt x="959430" y="990379"/>
                </a:lnTo>
                <a:lnTo>
                  <a:pt x="0" y="990379"/>
                </a:lnTo>
                <a:lnTo>
                  <a:pt x="0" y="0"/>
                </a:lnTo>
                <a:close/>
              </a:path>
            </a:pathLst>
          </a:custGeom>
          <a:blipFill>
            <a:blip r:embed="rId28">
              <a:extLst>
                <a:ext uri="{96DAC541-7B7A-43D3-8B79-37D633B846F1}">
                  <asvg:svgBlip xmlns:asvg="http://schemas.microsoft.com/office/drawing/2016/SVG/main" r:embed="rId29"/>
                </a:ext>
              </a:extLst>
            </a:blip>
            <a:stretch>
              <a:fillRect/>
            </a:stretch>
          </a:blipFill>
        </p:spPr>
        <p:txBody>
          <a:bodyPr/>
          <a:lstStyle/>
          <a:p>
            <a:endParaRPr lang="en-GB"/>
          </a:p>
        </p:txBody>
      </p:sp>
      <p:sp>
        <p:nvSpPr>
          <p:cNvPr id="21" name="Freeform 21"/>
          <p:cNvSpPr/>
          <p:nvPr/>
        </p:nvSpPr>
        <p:spPr>
          <a:xfrm>
            <a:off x="10230117" y="4558870"/>
            <a:ext cx="1078533" cy="1126405"/>
          </a:xfrm>
          <a:custGeom>
            <a:avLst/>
            <a:gdLst/>
            <a:ahLst/>
            <a:cxnLst/>
            <a:rect l="l" t="t" r="r" b="b"/>
            <a:pathLst>
              <a:path w="1078533" h="1126405">
                <a:moveTo>
                  <a:pt x="0" y="0"/>
                </a:moveTo>
                <a:lnTo>
                  <a:pt x="1078532" y="0"/>
                </a:lnTo>
                <a:lnTo>
                  <a:pt x="1078532" y="1126405"/>
                </a:lnTo>
                <a:lnTo>
                  <a:pt x="0" y="1126405"/>
                </a:lnTo>
                <a:lnTo>
                  <a:pt x="0" y="0"/>
                </a:lnTo>
                <a:close/>
              </a:path>
            </a:pathLst>
          </a:custGeom>
          <a:blipFill>
            <a:blip r:embed="rId30"/>
            <a:stretch>
              <a:fillRect/>
            </a:stretch>
          </a:blipFill>
        </p:spPr>
        <p:txBody>
          <a:bodyPr/>
          <a:lstStyle/>
          <a:p>
            <a:endParaRPr lang="en-GB"/>
          </a:p>
        </p:txBody>
      </p:sp>
      <p:sp>
        <p:nvSpPr>
          <p:cNvPr id="22" name="Freeform 22"/>
          <p:cNvSpPr/>
          <p:nvPr/>
        </p:nvSpPr>
        <p:spPr>
          <a:xfrm>
            <a:off x="11308649" y="5222546"/>
            <a:ext cx="921986" cy="925457"/>
          </a:xfrm>
          <a:custGeom>
            <a:avLst/>
            <a:gdLst/>
            <a:ahLst/>
            <a:cxnLst/>
            <a:rect l="l" t="t" r="r" b="b"/>
            <a:pathLst>
              <a:path w="921986" h="925457">
                <a:moveTo>
                  <a:pt x="0" y="0"/>
                </a:moveTo>
                <a:lnTo>
                  <a:pt x="921986" y="0"/>
                </a:lnTo>
                <a:lnTo>
                  <a:pt x="921986" y="925457"/>
                </a:lnTo>
                <a:lnTo>
                  <a:pt x="0" y="925457"/>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txBody>
          <a:bodyPr/>
          <a:lstStyle/>
          <a:p>
            <a:endParaRPr lang="en-GB"/>
          </a:p>
        </p:txBody>
      </p:sp>
      <p:sp>
        <p:nvSpPr>
          <p:cNvPr id="23" name="Freeform 23"/>
          <p:cNvSpPr/>
          <p:nvPr/>
        </p:nvSpPr>
        <p:spPr>
          <a:xfrm>
            <a:off x="13447550" y="4558870"/>
            <a:ext cx="843856" cy="843856"/>
          </a:xfrm>
          <a:custGeom>
            <a:avLst/>
            <a:gdLst/>
            <a:ahLst/>
            <a:cxnLst/>
            <a:rect l="l" t="t" r="r" b="b"/>
            <a:pathLst>
              <a:path w="843856" h="843856">
                <a:moveTo>
                  <a:pt x="0" y="0"/>
                </a:moveTo>
                <a:lnTo>
                  <a:pt x="843856" y="0"/>
                </a:lnTo>
                <a:lnTo>
                  <a:pt x="843856" y="843856"/>
                </a:lnTo>
                <a:lnTo>
                  <a:pt x="0" y="843856"/>
                </a:lnTo>
                <a:lnTo>
                  <a:pt x="0" y="0"/>
                </a:lnTo>
                <a:close/>
              </a:path>
            </a:pathLst>
          </a:custGeom>
          <a:blipFill>
            <a:blip r:embed="rId33">
              <a:extLst>
                <a:ext uri="{96DAC541-7B7A-43D3-8B79-37D633B846F1}">
                  <asvg:svgBlip xmlns:asvg="http://schemas.microsoft.com/office/drawing/2016/SVG/main" r:embed="rId34"/>
                </a:ext>
              </a:extLst>
            </a:blip>
            <a:stretch>
              <a:fillRect/>
            </a:stretch>
          </a:blipFill>
        </p:spPr>
        <p:txBody>
          <a:bodyPr/>
          <a:lstStyle/>
          <a:p>
            <a:endParaRPr lang="en-GB"/>
          </a:p>
        </p:txBody>
      </p:sp>
      <p:sp>
        <p:nvSpPr>
          <p:cNvPr id="24" name="Freeform 24"/>
          <p:cNvSpPr/>
          <p:nvPr/>
        </p:nvSpPr>
        <p:spPr>
          <a:xfrm>
            <a:off x="14379417" y="5204609"/>
            <a:ext cx="1010179" cy="1081851"/>
          </a:xfrm>
          <a:custGeom>
            <a:avLst/>
            <a:gdLst/>
            <a:ahLst/>
            <a:cxnLst/>
            <a:rect l="l" t="t" r="r" b="b"/>
            <a:pathLst>
              <a:path w="1010179" h="1081851">
                <a:moveTo>
                  <a:pt x="0" y="0"/>
                </a:moveTo>
                <a:lnTo>
                  <a:pt x="1010179" y="0"/>
                </a:lnTo>
                <a:lnTo>
                  <a:pt x="1010179" y="1081852"/>
                </a:lnTo>
                <a:lnTo>
                  <a:pt x="0" y="1081852"/>
                </a:lnTo>
                <a:lnTo>
                  <a:pt x="0" y="0"/>
                </a:lnTo>
                <a:close/>
              </a:path>
            </a:pathLst>
          </a:custGeom>
          <a:blipFill>
            <a:blip r:embed="rId35">
              <a:extLst>
                <a:ext uri="{96DAC541-7B7A-43D3-8B79-37D633B846F1}">
                  <asvg:svgBlip xmlns:asvg="http://schemas.microsoft.com/office/drawing/2016/SVG/main" r:embed="rId36"/>
                </a:ext>
              </a:extLst>
            </a:blip>
            <a:stretch>
              <a:fillRect/>
            </a:stretch>
          </a:blipFill>
        </p:spPr>
        <p:txBody>
          <a:bodyPr/>
          <a:lstStyle/>
          <a:p>
            <a:endParaRPr lang="en-GB"/>
          </a:p>
        </p:txBody>
      </p:sp>
      <p:sp>
        <p:nvSpPr>
          <p:cNvPr id="25" name="TextBox 25"/>
          <p:cNvSpPr txBox="1"/>
          <p:nvPr/>
        </p:nvSpPr>
        <p:spPr>
          <a:xfrm>
            <a:off x="11807190" y="9360332"/>
            <a:ext cx="6249619" cy="559270"/>
          </a:xfrm>
          <a:prstGeom prst="rect">
            <a:avLst/>
          </a:prstGeom>
        </p:spPr>
        <p:txBody>
          <a:bodyPr lIns="0" tIns="0" rIns="0" bIns="0" rtlCol="0" anchor="t">
            <a:spAutoFit/>
          </a:bodyPr>
          <a:lstStyle/>
          <a:p>
            <a:pPr algn="l">
              <a:lnSpc>
                <a:spcPts val="4518"/>
              </a:lnSpc>
            </a:pPr>
            <a:r>
              <a:rPr lang="en-US" sz="3227">
                <a:solidFill>
                  <a:srgbClr val="FCFEFF"/>
                </a:solidFill>
                <a:latin typeface="Tahoma"/>
              </a:rPr>
              <a:t>IQM National Inclusion Conference</a:t>
            </a:r>
          </a:p>
        </p:txBody>
      </p:sp>
      <p:sp>
        <p:nvSpPr>
          <p:cNvPr id="26" name="TextBox 26"/>
          <p:cNvSpPr txBox="1"/>
          <p:nvPr/>
        </p:nvSpPr>
        <p:spPr>
          <a:xfrm>
            <a:off x="1028700" y="169021"/>
            <a:ext cx="16230600" cy="1404707"/>
          </a:xfrm>
          <a:prstGeom prst="rect">
            <a:avLst/>
          </a:prstGeom>
        </p:spPr>
        <p:txBody>
          <a:bodyPr lIns="0" tIns="0" rIns="0" bIns="0" rtlCol="0" anchor="t">
            <a:spAutoFit/>
          </a:bodyPr>
          <a:lstStyle/>
          <a:p>
            <a:pPr algn="ctr">
              <a:lnSpc>
                <a:spcPts val="10250"/>
              </a:lnSpc>
            </a:pPr>
            <a:r>
              <a:rPr lang="en-US" sz="7321">
                <a:solidFill>
                  <a:srgbClr val="000000"/>
                </a:solidFill>
                <a:latin typeface="Calibri (MS) Bold"/>
              </a:rPr>
              <a:t>How did that make you feel?</a:t>
            </a:r>
          </a:p>
        </p:txBody>
      </p:sp>
      <p:sp>
        <p:nvSpPr>
          <p:cNvPr id="27" name="TextBox 27"/>
          <p:cNvSpPr txBox="1"/>
          <p:nvPr/>
        </p:nvSpPr>
        <p:spPr>
          <a:xfrm>
            <a:off x="5718915" y="2004962"/>
            <a:ext cx="6575831" cy="1005559"/>
          </a:xfrm>
          <a:prstGeom prst="rect">
            <a:avLst/>
          </a:prstGeom>
        </p:spPr>
        <p:txBody>
          <a:bodyPr lIns="0" tIns="0" rIns="0" bIns="0" rtlCol="0" anchor="t">
            <a:spAutoFit/>
          </a:bodyPr>
          <a:lstStyle/>
          <a:p>
            <a:pPr algn="l">
              <a:lnSpc>
                <a:spcPts val="8100"/>
              </a:lnSpc>
            </a:pPr>
            <a:r>
              <a:rPr lang="en-US" sz="5786" spc="5">
                <a:solidFill>
                  <a:srgbClr val="000000"/>
                </a:solidFill>
                <a:latin typeface="Comic Sans"/>
              </a:rPr>
              <a:t> Morning Check in </a:t>
            </a:r>
          </a:p>
        </p:txBody>
      </p:sp>
      <p:sp>
        <p:nvSpPr>
          <p:cNvPr id="28" name="TextBox 28"/>
          <p:cNvSpPr txBox="1"/>
          <p:nvPr/>
        </p:nvSpPr>
        <p:spPr>
          <a:xfrm>
            <a:off x="3370956" y="3968448"/>
            <a:ext cx="2314076" cy="581025"/>
          </a:xfrm>
          <a:prstGeom prst="rect">
            <a:avLst/>
          </a:prstGeom>
        </p:spPr>
        <p:txBody>
          <a:bodyPr lIns="0" tIns="0" rIns="0" bIns="0" rtlCol="0" anchor="t">
            <a:spAutoFit/>
          </a:bodyPr>
          <a:lstStyle/>
          <a:p>
            <a:pPr algn="l">
              <a:lnSpc>
                <a:spcPts val="4200"/>
              </a:lnSpc>
            </a:pPr>
            <a:r>
              <a:rPr lang="en-US" sz="3000">
                <a:solidFill>
                  <a:srgbClr val="000000"/>
                </a:solidFill>
                <a:latin typeface="Calibri (MS) Bold"/>
              </a:rPr>
              <a:t> Moving slow </a:t>
            </a:r>
          </a:p>
        </p:txBody>
      </p:sp>
      <p:sp>
        <p:nvSpPr>
          <p:cNvPr id="29" name="TextBox 29"/>
          <p:cNvSpPr txBox="1"/>
          <p:nvPr/>
        </p:nvSpPr>
        <p:spPr>
          <a:xfrm>
            <a:off x="6727612" y="3921328"/>
            <a:ext cx="2096148" cy="581025"/>
          </a:xfrm>
          <a:prstGeom prst="rect">
            <a:avLst/>
          </a:prstGeom>
        </p:spPr>
        <p:txBody>
          <a:bodyPr lIns="0" tIns="0" rIns="0" bIns="0" rtlCol="0" anchor="t">
            <a:spAutoFit/>
          </a:bodyPr>
          <a:lstStyle/>
          <a:p>
            <a:pPr algn="l">
              <a:lnSpc>
                <a:spcPts val="4200"/>
              </a:lnSpc>
            </a:pPr>
            <a:r>
              <a:rPr lang="en-US" sz="3000">
                <a:solidFill>
                  <a:srgbClr val="000000"/>
                </a:solidFill>
                <a:latin typeface="Calibri (MS) Bold"/>
              </a:rPr>
              <a:t> Steady beat </a:t>
            </a:r>
          </a:p>
        </p:txBody>
      </p:sp>
      <p:sp>
        <p:nvSpPr>
          <p:cNvPr id="30" name="TextBox 30"/>
          <p:cNvSpPr txBox="1"/>
          <p:nvPr/>
        </p:nvSpPr>
        <p:spPr>
          <a:xfrm>
            <a:off x="10134305" y="3935473"/>
            <a:ext cx="1988248" cy="581025"/>
          </a:xfrm>
          <a:prstGeom prst="rect">
            <a:avLst/>
          </a:prstGeom>
        </p:spPr>
        <p:txBody>
          <a:bodyPr lIns="0" tIns="0" rIns="0" bIns="0" rtlCol="0" anchor="t">
            <a:spAutoFit/>
          </a:bodyPr>
          <a:lstStyle/>
          <a:p>
            <a:pPr algn="l">
              <a:lnSpc>
                <a:spcPts val="4200"/>
              </a:lnSpc>
            </a:pPr>
            <a:r>
              <a:rPr lang="en-US" sz="3000">
                <a:solidFill>
                  <a:srgbClr val="000000"/>
                </a:solidFill>
                <a:latin typeface="Calibri (MS) Bold"/>
              </a:rPr>
              <a:t>Speeding up </a:t>
            </a:r>
          </a:p>
        </p:txBody>
      </p:sp>
      <p:sp>
        <p:nvSpPr>
          <p:cNvPr id="31" name="TextBox 31"/>
          <p:cNvSpPr txBox="1"/>
          <p:nvPr/>
        </p:nvSpPr>
        <p:spPr>
          <a:xfrm>
            <a:off x="13349145" y="3921328"/>
            <a:ext cx="1697650" cy="581025"/>
          </a:xfrm>
          <a:prstGeom prst="rect">
            <a:avLst/>
          </a:prstGeom>
        </p:spPr>
        <p:txBody>
          <a:bodyPr lIns="0" tIns="0" rIns="0" bIns="0" rtlCol="0" anchor="t">
            <a:spAutoFit/>
          </a:bodyPr>
          <a:lstStyle/>
          <a:p>
            <a:pPr algn="l">
              <a:lnSpc>
                <a:spcPts val="4200"/>
              </a:lnSpc>
            </a:pPr>
            <a:r>
              <a:rPr lang="en-US" sz="3000">
                <a:solidFill>
                  <a:srgbClr val="000000"/>
                </a:solidFill>
                <a:latin typeface="Calibri (MS) Bold"/>
              </a:rPr>
              <a:t> Very fast </a:t>
            </a:r>
          </a:p>
        </p:txBody>
      </p:sp>
      <p:sp>
        <p:nvSpPr>
          <p:cNvPr id="32" name="TextBox 32"/>
          <p:cNvSpPr txBox="1"/>
          <p:nvPr/>
        </p:nvSpPr>
        <p:spPr>
          <a:xfrm>
            <a:off x="2852557" y="6148568"/>
            <a:ext cx="2768503" cy="2715768"/>
          </a:xfrm>
          <a:prstGeom prst="rect">
            <a:avLst/>
          </a:prstGeom>
        </p:spPr>
        <p:txBody>
          <a:bodyPr lIns="0" tIns="0" rIns="0" bIns="0" rtlCol="0" anchor="t">
            <a:spAutoFit/>
          </a:bodyPr>
          <a:lstStyle/>
          <a:p>
            <a:pPr algn="l">
              <a:lnSpc>
                <a:spcPts val="7341"/>
              </a:lnSpc>
            </a:pPr>
            <a:r>
              <a:rPr lang="en-US" sz="3000">
                <a:solidFill>
                  <a:srgbClr val="000000"/>
                </a:solidFill>
                <a:latin typeface="Calibri (MS) Bold"/>
              </a:rPr>
              <a:t>Sad        Upset Lonely   Unhappy </a:t>
            </a:r>
          </a:p>
          <a:p>
            <a:pPr algn="l">
              <a:lnSpc>
                <a:spcPts val="7341"/>
              </a:lnSpc>
            </a:pPr>
            <a:r>
              <a:rPr lang="en-US" sz="3000">
                <a:solidFill>
                  <a:srgbClr val="000000"/>
                </a:solidFill>
                <a:latin typeface="Calibri (MS) Bold"/>
              </a:rPr>
              <a:t>Bored    Tired </a:t>
            </a:r>
          </a:p>
        </p:txBody>
      </p:sp>
      <p:sp>
        <p:nvSpPr>
          <p:cNvPr id="33" name="TextBox 33"/>
          <p:cNvSpPr txBox="1"/>
          <p:nvPr/>
        </p:nvSpPr>
        <p:spPr>
          <a:xfrm>
            <a:off x="6246953" y="6148568"/>
            <a:ext cx="2728226" cy="2715768"/>
          </a:xfrm>
          <a:prstGeom prst="rect">
            <a:avLst/>
          </a:prstGeom>
        </p:spPr>
        <p:txBody>
          <a:bodyPr lIns="0" tIns="0" rIns="0" bIns="0" rtlCol="0" anchor="t">
            <a:spAutoFit/>
          </a:bodyPr>
          <a:lstStyle/>
          <a:p>
            <a:pPr>
              <a:lnSpc>
                <a:spcPts val="7341"/>
              </a:lnSpc>
            </a:pPr>
            <a:r>
              <a:rPr lang="en-US" sz="3000">
                <a:solidFill>
                  <a:srgbClr val="000000"/>
                </a:solidFill>
                <a:latin typeface="Calibri (MS) Bold"/>
              </a:rPr>
              <a:t>Happy         Calm Focused       OK Ready to learn</a:t>
            </a:r>
            <a:r>
              <a:rPr lang="en-US" sz="3000">
                <a:solidFill>
                  <a:srgbClr val="000000"/>
                </a:solidFill>
                <a:latin typeface="Calibri (MS)"/>
              </a:rPr>
              <a:t> </a:t>
            </a:r>
          </a:p>
        </p:txBody>
      </p:sp>
      <p:sp>
        <p:nvSpPr>
          <p:cNvPr id="34" name="TextBox 34"/>
          <p:cNvSpPr txBox="1"/>
          <p:nvPr/>
        </p:nvSpPr>
        <p:spPr>
          <a:xfrm>
            <a:off x="9301867" y="6148568"/>
            <a:ext cx="2992879" cy="2715768"/>
          </a:xfrm>
          <a:prstGeom prst="rect">
            <a:avLst/>
          </a:prstGeom>
        </p:spPr>
        <p:txBody>
          <a:bodyPr lIns="0" tIns="0" rIns="0" bIns="0" rtlCol="0" anchor="t">
            <a:spAutoFit/>
          </a:bodyPr>
          <a:lstStyle/>
          <a:p>
            <a:pPr algn="l">
              <a:lnSpc>
                <a:spcPts val="7341"/>
              </a:lnSpc>
            </a:pPr>
            <a:r>
              <a:rPr lang="en-US" sz="3000">
                <a:solidFill>
                  <a:srgbClr val="000000"/>
                </a:solidFill>
                <a:latin typeface="Calibri (MS) Bold"/>
              </a:rPr>
              <a:t>Worried  Annoyed  Anxious    Excited  Frustrated    Silly</a:t>
            </a:r>
            <a:r>
              <a:rPr lang="en-US" sz="3000">
                <a:solidFill>
                  <a:srgbClr val="000000"/>
                </a:solidFill>
                <a:latin typeface="Calibri (MS)"/>
              </a:rPr>
              <a:t>  </a:t>
            </a:r>
          </a:p>
        </p:txBody>
      </p:sp>
      <p:sp>
        <p:nvSpPr>
          <p:cNvPr id="35" name="TextBox 35"/>
          <p:cNvSpPr txBox="1"/>
          <p:nvPr/>
        </p:nvSpPr>
        <p:spPr>
          <a:xfrm>
            <a:off x="12536091" y="6188316"/>
            <a:ext cx="3069154" cy="2715768"/>
          </a:xfrm>
          <a:prstGeom prst="rect">
            <a:avLst/>
          </a:prstGeom>
        </p:spPr>
        <p:txBody>
          <a:bodyPr lIns="0" tIns="0" rIns="0" bIns="0" rtlCol="0" anchor="t">
            <a:spAutoFit/>
          </a:bodyPr>
          <a:lstStyle/>
          <a:p>
            <a:pPr algn="l">
              <a:lnSpc>
                <a:spcPts val="7341"/>
              </a:lnSpc>
            </a:pPr>
            <a:r>
              <a:rPr lang="en-US" sz="3000">
                <a:solidFill>
                  <a:srgbClr val="000000"/>
                </a:solidFill>
                <a:latin typeface="Calibri (MS) Bold"/>
              </a:rPr>
              <a:t>Mad        Angry </a:t>
            </a:r>
          </a:p>
          <a:p>
            <a:pPr algn="l">
              <a:lnSpc>
                <a:spcPts val="7341"/>
              </a:lnSpc>
            </a:pPr>
            <a:r>
              <a:rPr lang="en-US" sz="3000">
                <a:solidFill>
                  <a:srgbClr val="000000"/>
                </a:solidFill>
                <a:latin typeface="Calibri (MS) Bold"/>
              </a:rPr>
              <a:t>Yelling    Hitting </a:t>
            </a:r>
          </a:p>
          <a:p>
            <a:pPr algn="l">
              <a:lnSpc>
                <a:spcPts val="7341"/>
              </a:lnSpc>
            </a:pPr>
            <a:r>
              <a:rPr lang="en-US" sz="3000">
                <a:solidFill>
                  <a:srgbClr val="000000"/>
                </a:solidFill>
                <a:latin typeface="Calibri (MS) Bold"/>
              </a:rPr>
              <a:t>Loss of control</a:t>
            </a:r>
            <a:r>
              <a:rPr lang="en-US" sz="3000">
                <a:solidFill>
                  <a:srgbClr val="000000"/>
                </a:solidFill>
                <a:latin typeface="Calibri (MS)"/>
              </a:rPr>
              <a:t>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2"/>
              <a:stretch>
                <a:fillRect t="-30" b="-30"/>
              </a:stretch>
            </a:blipFill>
          </p:spPr>
          <p:txBody>
            <a:bodyPr/>
            <a:lstStyle/>
            <a:p>
              <a:endParaRPr lang="en-GB"/>
            </a:p>
          </p:txBody>
        </p:sp>
      </p:grpSp>
      <p:grpSp>
        <p:nvGrpSpPr>
          <p:cNvPr id="4" name="Group 4"/>
          <p:cNvGrpSpPr/>
          <p:nvPr/>
        </p:nvGrpSpPr>
        <p:grpSpPr>
          <a:xfrm>
            <a:off x="0" y="7309945"/>
            <a:ext cx="18463230" cy="2987392"/>
            <a:chOff x="0" y="0"/>
            <a:chExt cx="4862744" cy="786803"/>
          </a:xfrm>
        </p:grpSpPr>
        <p:sp>
          <p:nvSpPr>
            <p:cNvPr id="5" name="Freeform 5"/>
            <p:cNvSpPr/>
            <p:nvPr/>
          </p:nvSpPr>
          <p:spPr>
            <a:xfrm>
              <a:off x="0" y="0"/>
              <a:ext cx="4862743" cy="786803"/>
            </a:xfrm>
            <a:custGeom>
              <a:avLst/>
              <a:gdLst/>
              <a:ahLst/>
              <a:cxnLst/>
              <a:rect l="l" t="t" r="r" b="b"/>
              <a:pathLst>
                <a:path w="4862743" h="786803">
                  <a:moveTo>
                    <a:pt x="0" y="0"/>
                  </a:moveTo>
                  <a:lnTo>
                    <a:pt x="4862743" y="0"/>
                  </a:lnTo>
                  <a:lnTo>
                    <a:pt x="4862743" y="786803"/>
                  </a:lnTo>
                  <a:lnTo>
                    <a:pt x="0" y="786803"/>
                  </a:lnTo>
                  <a:close/>
                </a:path>
              </a:pathLst>
            </a:custGeom>
            <a:solidFill>
              <a:srgbClr val="D9D9D9"/>
            </a:solidFill>
          </p:spPr>
          <p:txBody>
            <a:bodyPr/>
            <a:lstStyle/>
            <a:p>
              <a:endParaRPr lang="en-GB"/>
            </a:p>
          </p:txBody>
        </p:sp>
        <p:sp>
          <p:nvSpPr>
            <p:cNvPr id="6" name="TextBox 6"/>
            <p:cNvSpPr txBox="1"/>
            <p:nvPr/>
          </p:nvSpPr>
          <p:spPr>
            <a:xfrm>
              <a:off x="0" y="-95250"/>
              <a:ext cx="4862744" cy="882053"/>
            </a:xfrm>
            <a:prstGeom prst="rect">
              <a:avLst/>
            </a:prstGeom>
          </p:spPr>
          <p:txBody>
            <a:bodyPr lIns="50800" tIns="50800" rIns="50800" bIns="50800" rtlCol="0" anchor="ctr"/>
            <a:lstStyle/>
            <a:p>
              <a:pPr algn="ctr">
                <a:lnSpc>
                  <a:spcPts val="3499"/>
                </a:lnSpc>
              </a:pPr>
              <a:endParaRPr/>
            </a:p>
          </p:txBody>
        </p:sp>
      </p:grpSp>
      <p:sp>
        <p:nvSpPr>
          <p:cNvPr id="7" name="Freeform 7"/>
          <p:cNvSpPr/>
          <p:nvPr/>
        </p:nvSpPr>
        <p:spPr>
          <a:xfrm rot="-521896">
            <a:off x="618256" y="7599969"/>
            <a:ext cx="2367950" cy="2407343"/>
          </a:xfrm>
          <a:custGeom>
            <a:avLst/>
            <a:gdLst/>
            <a:ahLst/>
            <a:cxnLst/>
            <a:rect l="l" t="t" r="r" b="b"/>
            <a:pathLst>
              <a:path w="2367950" h="2407343">
                <a:moveTo>
                  <a:pt x="0" y="0"/>
                </a:moveTo>
                <a:lnTo>
                  <a:pt x="2367950" y="0"/>
                </a:lnTo>
                <a:lnTo>
                  <a:pt x="2367950" y="2407344"/>
                </a:lnTo>
                <a:lnTo>
                  <a:pt x="0" y="240734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8" name="Freeform 8"/>
          <p:cNvSpPr/>
          <p:nvPr/>
        </p:nvSpPr>
        <p:spPr>
          <a:xfrm>
            <a:off x="449841" y="311400"/>
            <a:ext cx="5964792" cy="2479261"/>
          </a:xfrm>
          <a:custGeom>
            <a:avLst/>
            <a:gdLst/>
            <a:ahLst/>
            <a:cxnLst/>
            <a:rect l="l" t="t" r="r" b="b"/>
            <a:pathLst>
              <a:path w="5964792" h="2479261">
                <a:moveTo>
                  <a:pt x="0" y="0"/>
                </a:moveTo>
                <a:lnTo>
                  <a:pt x="5964792" y="0"/>
                </a:lnTo>
                <a:lnTo>
                  <a:pt x="5964792" y="2479261"/>
                </a:lnTo>
                <a:lnTo>
                  <a:pt x="0" y="2479261"/>
                </a:lnTo>
                <a:lnTo>
                  <a:pt x="0" y="0"/>
                </a:lnTo>
                <a:close/>
              </a:path>
            </a:pathLst>
          </a:custGeom>
          <a:blipFill>
            <a:blip r:embed="rId5"/>
            <a:stretch>
              <a:fillRect t="-7741" b="-7741"/>
            </a:stretch>
          </a:blipFill>
        </p:spPr>
        <p:txBody>
          <a:bodyPr/>
          <a:lstStyle/>
          <a:p>
            <a:endParaRPr lang="en-GB"/>
          </a:p>
        </p:txBody>
      </p:sp>
      <p:sp>
        <p:nvSpPr>
          <p:cNvPr id="9" name="Freeform 9"/>
          <p:cNvSpPr/>
          <p:nvPr/>
        </p:nvSpPr>
        <p:spPr>
          <a:xfrm rot="312368">
            <a:off x="14758247" y="3478529"/>
            <a:ext cx="2993984" cy="3446312"/>
          </a:xfrm>
          <a:custGeom>
            <a:avLst/>
            <a:gdLst/>
            <a:ahLst/>
            <a:cxnLst/>
            <a:rect l="l" t="t" r="r" b="b"/>
            <a:pathLst>
              <a:path w="2993984" h="3446312">
                <a:moveTo>
                  <a:pt x="0" y="0"/>
                </a:moveTo>
                <a:lnTo>
                  <a:pt x="2993984" y="0"/>
                </a:lnTo>
                <a:lnTo>
                  <a:pt x="2993984" y="3446313"/>
                </a:lnTo>
                <a:lnTo>
                  <a:pt x="0" y="344631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10" name="TextBox 10"/>
          <p:cNvSpPr txBox="1"/>
          <p:nvPr/>
        </p:nvSpPr>
        <p:spPr>
          <a:xfrm>
            <a:off x="6634330" y="112865"/>
            <a:ext cx="11239589" cy="2677796"/>
          </a:xfrm>
          <a:prstGeom prst="rect">
            <a:avLst/>
          </a:prstGeom>
        </p:spPr>
        <p:txBody>
          <a:bodyPr lIns="0" tIns="0" rIns="0" bIns="0" rtlCol="0" anchor="t">
            <a:spAutoFit/>
          </a:bodyPr>
          <a:lstStyle/>
          <a:p>
            <a:pPr>
              <a:lnSpc>
                <a:spcPts val="5179"/>
              </a:lnSpc>
            </a:pPr>
            <a:r>
              <a:rPr lang="en-US" sz="3699" spc="33">
                <a:solidFill>
                  <a:srgbClr val="000000"/>
                </a:solidFill>
                <a:latin typeface="Calibri (MS) Bold"/>
              </a:rPr>
              <a:t>Faith Primary Academy is a one-form entry mainstream school located in Everton, which is one of the most deprived areas of Liverpool. On roll we currently have 41% SEND , 51% PP and 42% EAL.</a:t>
            </a:r>
          </a:p>
        </p:txBody>
      </p:sp>
      <p:sp>
        <p:nvSpPr>
          <p:cNvPr id="11" name="TextBox 11"/>
          <p:cNvSpPr txBox="1"/>
          <p:nvPr/>
        </p:nvSpPr>
        <p:spPr>
          <a:xfrm>
            <a:off x="449841" y="3450171"/>
            <a:ext cx="14194171" cy="3389631"/>
          </a:xfrm>
          <a:prstGeom prst="rect">
            <a:avLst/>
          </a:prstGeom>
        </p:spPr>
        <p:txBody>
          <a:bodyPr lIns="0" tIns="0" rIns="0" bIns="0" rtlCol="0" anchor="t">
            <a:spAutoFit/>
          </a:bodyPr>
          <a:lstStyle/>
          <a:p>
            <a:pPr>
              <a:lnSpc>
                <a:spcPts val="5319"/>
              </a:lnSpc>
            </a:pPr>
            <a:r>
              <a:rPr lang="en-US" sz="3799" spc="34">
                <a:solidFill>
                  <a:srgbClr val="000000"/>
                </a:solidFill>
                <a:latin typeface="Calibri (MS)"/>
              </a:rPr>
              <a:t>We are passionate that all behaviour is a method of communication, and this is a view held by all of our school community.  It is our duty to identify potential triggers for our children and create an environment where they feel safe and secure and are able to regulate and talk about their emotions alongside developing resolution skills.</a:t>
            </a:r>
          </a:p>
        </p:txBody>
      </p:sp>
      <p:sp>
        <p:nvSpPr>
          <p:cNvPr id="12" name="TextBox 12"/>
          <p:cNvSpPr txBox="1"/>
          <p:nvPr/>
        </p:nvSpPr>
        <p:spPr>
          <a:xfrm>
            <a:off x="3432237" y="7580630"/>
            <a:ext cx="13798028" cy="2284097"/>
          </a:xfrm>
          <a:prstGeom prst="rect">
            <a:avLst/>
          </a:prstGeom>
        </p:spPr>
        <p:txBody>
          <a:bodyPr lIns="0" tIns="0" rIns="0" bIns="0" rtlCol="0" anchor="t">
            <a:spAutoFit/>
          </a:bodyPr>
          <a:lstStyle/>
          <a:p>
            <a:pPr>
              <a:lnSpc>
                <a:spcPts val="5879"/>
              </a:lnSpc>
            </a:pPr>
            <a:r>
              <a:rPr lang="en-US" sz="4199" spc="37">
                <a:solidFill>
                  <a:srgbClr val="000000"/>
                </a:solidFill>
                <a:latin typeface="Calibri (MS) Bold"/>
              </a:rPr>
              <a:t>Our school behaviour system is based around The Zones of Regulation and Restorative Conversations, we believe that </a:t>
            </a:r>
          </a:p>
          <a:p>
            <a:pPr>
              <a:lnSpc>
                <a:spcPts val="5879"/>
              </a:lnSpc>
            </a:pPr>
            <a:r>
              <a:rPr lang="en-US" sz="4199" spc="37">
                <a:solidFill>
                  <a:srgbClr val="000000"/>
                </a:solidFill>
                <a:latin typeface="Calibri (MS) Bold"/>
              </a:rPr>
              <a:t>if you “get it right for the one, you get it right for the many”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2"/>
              <a:stretch>
                <a:fillRect t="-30" b="-30"/>
              </a:stretch>
            </a:blipFill>
          </p:spPr>
          <p:txBody>
            <a:bodyPr/>
            <a:lstStyle/>
            <a:p>
              <a:endParaRPr lang="en-GB"/>
            </a:p>
          </p:txBody>
        </p:sp>
      </p:grpSp>
      <p:grpSp>
        <p:nvGrpSpPr>
          <p:cNvPr id="4" name="Group 4"/>
          <p:cNvGrpSpPr/>
          <p:nvPr/>
        </p:nvGrpSpPr>
        <p:grpSpPr>
          <a:xfrm>
            <a:off x="607829" y="644272"/>
            <a:ext cx="16934619" cy="8614028"/>
            <a:chOff x="0" y="0"/>
            <a:chExt cx="2499713" cy="1271514"/>
          </a:xfrm>
        </p:grpSpPr>
        <p:sp>
          <p:nvSpPr>
            <p:cNvPr id="5" name="Freeform 5"/>
            <p:cNvSpPr/>
            <p:nvPr/>
          </p:nvSpPr>
          <p:spPr>
            <a:xfrm>
              <a:off x="0" y="0"/>
              <a:ext cx="2499713" cy="1271514"/>
            </a:xfrm>
            <a:custGeom>
              <a:avLst/>
              <a:gdLst/>
              <a:ahLst/>
              <a:cxnLst/>
              <a:rect l="l" t="t" r="r" b="b"/>
              <a:pathLst>
                <a:path w="2499713" h="1271514">
                  <a:moveTo>
                    <a:pt x="0" y="0"/>
                  </a:moveTo>
                  <a:lnTo>
                    <a:pt x="2499713" y="0"/>
                  </a:lnTo>
                  <a:lnTo>
                    <a:pt x="2499713" y="1271514"/>
                  </a:lnTo>
                  <a:lnTo>
                    <a:pt x="0" y="1271514"/>
                  </a:lnTo>
                  <a:close/>
                </a:path>
              </a:pathLst>
            </a:custGeom>
            <a:solidFill>
              <a:srgbClr val="D9D9D9"/>
            </a:solidFill>
          </p:spPr>
          <p:txBody>
            <a:bodyPr/>
            <a:lstStyle/>
            <a:p>
              <a:endParaRPr lang="en-GB"/>
            </a:p>
          </p:txBody>
        </p:sp>
        <p:sp>
          <p:nvSpPr>
            <p:cNvPr id="6" name="TextBox 6"/>
            <p:cNvSpPr txBox="1"/>
            <p:nvPr/>
          </p:nvSpPr>
          <p:spPr>
            <a:xfrm>
              <a:off x="0" y="-95250"/>
              <a:ext cx="2499713" cy="1366764"/>
            </a:xfrm>
            <a:prstGeom prst="rect">
              <a:avLst/>
            </a:prstGeom>
          </p:spPr>
          <p:txBody>
            <a:bodyPr lIns="50800" tIns="50800" rIns="50800" bIns="50800" rtlCol="0" anchor="ctr"/>
            <a:lstStyle/>
            <a:p>
              <a:pPr algn="ctr">
                <a:lnSpc>
                  <a:spcPts val="3499"/>
                </a:lnSpc>
              </a:pPr>
              <a:endParaRPr/>
            </a:p>
          </p:txBody>
        </p:sp>
      </p:grpSp>
      <p:graphicFrame>
        <p:nvGraphicFramePr>
          <p:cNvPr id="7" name="Table 7"/>
          <p:cNvGraphicFramePr>
            <a:graphicFrameLocks noGrp="1"/>
          </p:cNvGraphicFramePr>
          <p:nvPr/>
        </p:nvGraphicFramePr>
        <p:xfrm>
          <a:off x="1553823" y="2054322"/>
          <a:ext cx="15091785" cy="6900827"/>
        </p:xfrm>
        <a:graphic>
          <a:graphicData uri="http://schemas.openxmlformats.org/drawingml/2006/table">
            <a:tbl>
              <a:tblPr/>
              <a:tblGrid>
                <a:gridCol w="3706760">
                  <a:extLst>
                    <a:ext uri="{9D8B030D-6E8A-4147-A177-3AD203B41FA5}">
                      <a16:colId xmlns:a16="http://schemas.microsoft.com/office/drawing/2014/main" val="20000"/>
                    </a:ext>
                  </a:extLst>
                </a:gridCol>
                <a:gridCol w="7146040">
                  <a:extLst>
                    <a:ext uri="{9D8B030D-6E8A-4147-A177-3AD203B41FA5}">
                      <a16:colId xmlns:a16="http://schemas.microsoft.com/office/drawing/2014/main" val="20001"/>
                    </a:ext>
                  </a:extLst>
                </a:gridCol>
                <a:gridCol w="4238985">
                  <a:extLst>
                    <a:ext uri="{9D8B030D-6E8A-4147-A177-3AD203B41FA5}">
                      <a16:colId xmlns:a16="http://schemas.microsoft.com/office/drawing/2014/main" val="20002"/>
                    </a:ext>
                  </a:extLst>
                </a:gridCol>
              </a:tblGrid>
              <a:tr h="1293221">
                <a:tc>
                  <a:txBody>
                    <a:bodyPr/>
                    <a:lstStyle/>
                    <a:p>
                      <a:pPr algn="l">
                        <a:lnSpc>
                          <a:spcPts val="5566"/>
                        </a:lnSpc>
                        <a:defRPr/>
                      </a:pPr>
                      <a:r>
                        <a:rPr lang="en-US" sz="4639" spc="43">
                          <a:solidFill>
                            <a:srgbClr val="000000"/>
                          </a:solidFill>
                          <a:latin typeface="Calibri (MS) Bold"/>
                        </a:rPr>
                        <a:t>Area </a:t>
                      </a:r>
                      <a:endParaRPr lang="en-US" sz="1100"/>
                    </a:p>
                  </a:txBody>
                  <a:tcPr marL="108769" marR="108769" marT="108769" marB="108769" anchor="ctr">
                    <a:lnL w="8498" cap="flat" cmpd="sng" algn="ctr">
                      <a:solidFill>
                        <a:srgbClr val="000000"/>
                      </a:solidFill>
                      <a:prstDash val="solid"/>
                      <a:round/>
                      <a:headEnd type="none" w="med" len="med"/>
                      <a:tailEnd type="none" w="med" len="med"/>
                    </a:lnL>
                    <a:lnR w="8498" cap="flat" cmpd="sng" algn="ctr">
                      <a:solidFill>
                        <a:srgbClr val="000000"/>
                      </a:solidFill>
                      <a:prstDash val="solid"/>
                      <a:round/>
                      <a:headEnd type="none" w="med" len="med"/>
                      <a:tailEnd type="none" w="med" len="med"/>
                    </a:lnR>
                    <a:lnT w="8498" cap="flat" cmpd="sng" algn="ctr">
                      <a:solidFill>
                        <a:srgbClr val="000000"/>
                      </a:solidFill>
                      <a:prstDash val="solid"/>
                      <a:round/>
                      <a:headEnd type="none" w="med" len="med"/>
                      <a:tailEnd type="none" w="med" len="med"/>
                    </a:lnT>
                    <a:lnB w="8498" cap="flat" cmpd="sng" algn="ctr">
                      <a:solidFill>
                        <a:srgbClr val="000000"/>
                      </a:solidFill>
                      <a:prstDash val="solid"/>
                      <a:round/>
                      <a:headEnd type="none" w="med" len="med"/>
                      <a:tailEnd type="none" w="med" len="med"/>
                    </a:lnB>
                  </a:tcPr>
                </a:tc>
                <a:tc>
                  <a:txBody>
                    <a:bodyPr/>
                    <a:lstStyle/>
                    <a:p>
                      <a:pPr algn="l">
                        <a:lnSpc>
                          <a:spcPts val="5566"/>
                        </a:lnSpc>
                        <a:defRPr/>
                      </a:pPr>
                      <a:r>
                        <a:rPr lang="en-US" sz="4639" spc="43">
                          <a:solidFill>
                            <a:srgbClr val="000000"/>
                          </a:solidFill>
                          <a:latin typeface="Calibri (MS)"/>
                        </a:rPr>
                        <a:t>2017 -2018 </a:t>
                      </a:r>
                      <a:endParaRPr lang="en-US" sz="1100"/>
                    </a:p>
                  </a:txBody>
                  <a:tcPr marL="108769" marR="108769" marT="108769" marB="108769" anchor="ctr">
                    <a:lnL w="8498" cap="flat" cmpd="sng" algn="ctr">
                      <a:solidFill>
                        <a:srgbClr val="000000"/>
                      </a:solidFill>
                      <a:prstDash val="solid"/>
                      <a:round/>
                      <a:headEnd type="none" w="med" len="med"/>
                      <a:tailEnd type="none" w="med" len="med"/>
                    </a:lnL>
                    <a:lnR w="8498" cap="flat" cmpd="sng" algn="ctr">
                      <a:solidFill>
                        <a:srgbClr val="000000"/>
                      </a:solidFill>
                      <a:prstDash val="solid"/>
                      <a:round/>
                      <a:headEnd type="none" w="med" len="med"/>
                      <a:tailEnd type="none" w="med" len="med"/>
                    </a:lnR>
                    <a:lnT w="8498" cap="flat" cmpd="sng" algn="ctr">
                      <a:solidFill>
                        <a:srgbClr val="000000"/>
                      </a:solidFill>
                      <a:prstDash val="solid"/>
                      <a:round/>
                      <a:headEnd type="none" w="med" len="med"/>
                      <a:tailEnd type="none" w="med" len="med"/>
                    </a:lnT>
                    <a:lnB w="8498" cap="flat" cmpd="sng" algn="ctr">
                      <a:solidFill>
                        <a:srgbClr val="000000"/>
                      </a:solidFill>
                      <a:prstDash val="solid"/>
                      <a:round/>
                      <a:headEnd type="none" w="med" len="med"/>
                      <a:tailEnd type="none" w="med" len="med"/>
                    </a:lnB>
                  </a:tcPr>
                </a:tc>
                <a:tc>
                  <a:txBody>
                    <a:bodyPr/>
                    <a:lstStyle/>
                    <a:p>
                      <a:pPr algn="l">
                        <a:lnSpc>
                          <a:spcPts val="5566"/>
                        </a:lnSpc>
                        <a:defRPr/>
                      </a:pPr>
                      <a:r>
                        <a:rPr lang="en-US" sz="4639" spc="43">
                          <a:solidFill>
                            <a:srgbClr val="000000"/>
                          </a:solidFill>
                          <a:latin typeface="Calibri (MS)"/>
                        </a:rPr>
                        <a:t>2022-2023</a:t>
                      </a:r>
                      <a:endParaRPr lang="en-US" sz="1100"/>
                    </a:p>
                  </a:txBody>
                  <a:tcPr marL="108769" marR="108769" marT="108769" marB="108769" anchor="ctr">
                    <a:lnL w="8498" cap="flat" cmpd="sng" algn="ctr">
                      <a:solidFill>
                        <a:srgbClr val="000000"/>
                      </a:solidFill>
                      <a:prstDash val="solid"/>
                      <a:round/>
                      <a:headEnd type="none" w="med" len="med"/>
                      <a:tailEnd type="none" w="med" len="med"/>
                    </a:lnL>
                    <a:lnR w="8498" cap="flat" cmpd="sng" algn="ctr">
                      <a:solidFill>
                        <a:srgbClr val="000000"/>
                      </a:solidFill>
                      <a:prstDash val="solid"/>
                      <a:round/>
                      <a:headEnd type="none" w="med" len="med"/>
                      <a:tailEnd type="none" w="med" len="med"/>
                    </a:lnR>
                    <a:lnT w="8498" cap="flat" cmpd="sng" algn="ctr">
                      <a:solidFill>
                        <a:srgbClr val="000000"/>
                      </a:solidFill>
                      <a:prstDash val="solid"/>
                      <a:round/>
                      <a:headEnd type="none" w="med" len="med"/>
                      <a:tailEnd type="none" w="med" len="med"/>
                    </a:lnT>
                    <a:lnB w="8498"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3280640">
                <a:tc>
                  <a:txBody>
                    <a:bodyPr/>
                    <a:lstStyle/>
                    <a:p>
                      <a:pPr algn="l">
                        <a:lnSpc>
                          <a:spcPts val="5566"/>
                        </a:lnSpc>
                        <a:defRPr/>
                      </a:pPr>
                      <a:r>
                        <a:rPr lang="en-US" sz="4639" spc="43">
                          <a:solidFill>
                            <a:srgbClr val="000000"/>
                          </a:solidFill>
                          <a:latin typeface="Calibri (MS) Bold"/>
                        </a:rPr>
                        <a:t>Exclusions </a:t>
                      </a:r>
                      <a:endParaRPr lang="en-US" sz="1100"/>
                    </a:p>
                  </a:txBody>
                  <a:tcPr marL="108769" marR="108769" marT="108769" marB="108769" anchor="ctr">
                    <a:lnL w="8498" cap="flat" cmpd="sng" algn="ctr">
                      <a:solidFill>
                        <a:srgbClr val="000000"/>
                      </a:solidFill>
                      <a:prstDash val="solid"/>
                      <a:round/>
                      <a:headEnd type="none" w="med" len="med"/>
                      <a:tailEnd type="none" w="med" len="med"/>
                    </a:lnL>
                    <a:lnR w="8498" cap="flat" cmpd="sng" algn="ctr">
                      <a:solidFill>
                        <a:srgbClr val="000000"/>
                      </a:solidFill>
                      <a:prstDash val="solid"/>
                      <a:round/>
                      <a:headEnd type="none" w="med" len="med"/>
                      <a:tailEnd type="none" w="med" len="med"/>
                    </a:lnR>
                    <a:lnT w="8498" cap="flat" cmpd="sng" algn="ctr">
                      <a:solidFill>
                        <a:srgbClr val="000000"/>
                      </a:solidFill>
                      <a:prstDash val="solid"/>
                      <a:round/>
                      <a:headEnd type="none" w="med" len="med"/>
                      <a:tailEnd type="none" w="med" len="med"/>
                    </a:lnT>
                    <a:lnB w="8498" cap="flat" cmpd="sng" algn="ctr">
                      <a:solidFill>
                        <a:srgbClr val="000000"/>
                      </a:solidFill>
                      <a:prstDash val="solid"/>
                      <a:round/>
                      <a:headEnd type="none" w="med" len="med"/>
                      <a:tailEnd type="none" w="med" len="med"/>
                    </a:lnB>
                  </a:tcPr>
                </a:tc>
                <a:tc>
                  <a:txBody>
                    <a:bodyPr/>
                    <a:lstStyle/>
                    <a:p>
                      <a:pPr algn="l">
                        <a:lnSpc>
                          <a:spcPts val="5566"/>
                        </a:lnSpc>
                        <a:defRPr/>
                      </a:pPr>
                      <a:r>
                        <a:rPr lang="en-US" sz="4639" spc="43">
                          <a:solidFill>
                            <a:srgbClr val="000000"/>
                          </a:solidFill>
                          <a:latin typeface="Calibri (MS)"/>
                        </a:rPr>
                        <a:t>Fixed Term 14</a:t>
                      </a:r>
                      <a:endParaRPr lang="en-US" sz="1100"/>
                    </a:p>
                    <a:p>
                      <a:pPr algn="l">
                        <a:lnSpc>
                          <a:spcPts val="5566"/>
                        </a:lnSpc>
                      </a:pPr>
                      <a:r>
                        <a:rPr lang="en-US" sz="4639" spc="43">
                          <a:solidFill>
                            <a:srgbClr val="000000"/>
                          </a:solidFill>
                          <a:latin typeface="Calibri (MS)"/>
                        </a:rPr>
                        <a:t>Permanent 5</a:t>
                      </a:r>
                    </a:p>
                  </a:txBody>
                  <a:tcPr marL="108769" marR="108769" marT="108769" marB="108769" anchor="ctr">
                    <a:lnL w="8498" cap="flat" cmpd="sng" algn="ctr">
                      <a:solidFill>
                        <a:srgbClr val="000000"/>
                      </a:solidFill>
                      <a:prstDash val="solid"/>
                      <a:round/>
                      <a:headEnd type="none" w="med" len="med"/>
                      <a:tailEnd type="none" w="med" len="med"/>
                    </a:lnL>
                    <a:lnR w="8498" cap="flat" cmpd="sng" algn="ctr">
                      <a:solidFill>
                        <a:srgbClr val="000000"/>
                      </a:solidFill>
                      <a:prstDash val="solid"/>
                      <a:round/>
                      <a:headEnd type="none" w="med" len="med"/>
                      <a:tailEnd type="none" w="med" len="med"/>
                    </a:lnR>
                    <a:lnT w="8498" cap="flat" cmpd="sng" algn="ctr">
                      <a:solidFill>
                        <a:srgbClr val="000000"/>
                      </a:solidFill>
                      <a:prstDash val="solid"/>
                      <a:round/>
                      <a:headEnd type="none" w="med" len="med"/>
                      <a:tailEnd type="none" w="med" len="med"/>
                    </a:lnT>
                    <a:lnB w="8498" cap="flat" cmpd="sng" algn="ctr">
                      <a:solidFill>
                        <a:srgbClr val="000000"/>
                      </a:solidFill>
                      <a:prstDash val="solid"/>
                      <a:round/>
                      <a:headEnd type="none" w="med" len="med"/>
                      <a:tailEnd type="none" w="med" len="med"/>
                    </a:lnB>
                  </a:tcPr>
                </a:tc>
                <a:tc>
                  <a:txBody>
                    <a:bodyPr/>
                    <a:lstStyle/>
                    <a:p>
                      <a:pPr algn="l">
                        <a:lnSpc>
                          <a:spcPts val="5566"/>
                        </a:lnSpc>
                        <a:defRPr/>
                      </a:pPr>
                      <a:endParaRPr lang="en-US" sz="1100"/>
                    </a:p>
                    <a:p>
                      <a:pPr algn="l">
                        <a:lnSpc>
                          <a:spcPts val="5566"/>
                        </a:lnSpc>
                      </a:pPr>
                      <a:r>
                        <a:rPr lang="en-US" sz="4639" spc="43">
                          <a:solidFill>
                            <a:srgbClr val="000000"/>
                          </a:solidFill>
                          <a:latin typeface="Calibri (MS)"/>
                        </a:rPr>
                        <a:t>Fixed Term 0</a:t>
                      </a:r>
                    </a:p>
                    <a:p>
                      <a:pPr algn="l">
                        <a:lnSpc>
                          <a:spcPts val="5566"/>
                        </a:lnSpc>
                      </a:pPr>
                      <a:r>
                        <a:rPr lang="en-US" sz="4639" spc="43">
                          <a:solidFill>
                            <a:srgbClr val="000000"/>
                          </a:solidFill>
                          <a:latin typeface="Calibri (MS)"/>
                        </a:rPr>
                        <a:t>Permanent 0</a:t>
                      </a:r>
                    </a:p>
                    <a:p>
                      <a:pPr algn="l">
                        <a:lnSpc>
                          <a:spcPts val="5566"/>
                        </a:lnSpc>
                      </a:pPr>
                      <a:endParaRPr lang="en-US" sz="4639" spc="43">
                        <a:solidFill>
                          <a:srgbClr val="000000"/>
                        </a:solidFill>
                        <a:latin typeface="Calibri (MS)"/>
                      </a:endParaRPr>
                    </a:p>
                  </a:txBody>
                  <a:tcPr marL="108769" marR="108769" marT="108769" marB="108769" anchor="ctr">
                    <a:lnL w="8498" cap="flat" cmpd="sng" algn="ctr">
                      <a:solidFill>
                        <a:srgbClr val="000000"/>
                      </a:solidFill>
                      <a:prstDash val="solid"/>
                      <a:round/>
                      <a:headEnd type="none" w="med" len="med"/>
                      <a:tailEnd type="none" w="med" len="med"/>
                    </a:lnL>
                    <a:lnR w="8498" cap="flat" cmpd="sng" algn="ctr">
                      <a:solidFill>
                        <a:srgbClr val="000000"/>
                      </a:solidFill>
                      <a:prstDash val="solid"/>
                      <a:round/>
                      <a:headEnd type="none" w="med" len="med"/>
                      <a:tailEnd type="none" w="med" len="med"/>
                    </a:lnR>
                    <a:lnT w="8498" cap="flat" cmpd="sng" algn="ctr">
                      <a:solidFill>
                        <a:srgbClr val="000000"/>
                      </a:solidFill>
                      <a:prstDash val="solid"/>
                      <a:round/>
                      <a:headEnd type="none" w="med" len="med"/>
                      <a:tailEnd type="none" w="med" len="med"/>
                    </a:lnT>
                    <a:lnB w="8498"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163483">
                <a:tc>
                  <a:txBody>
                    <a:bodyPr/>
                    <a:lstStyle/>
                    <a:p>
                      <a:pPr algn="l">
                        <a:lnSpc>
                          <a:spcPts val="5566"/>
                        </a:lnSpc>
                        <a:defRPr/>
                      </a:pPr>
                      <a:r>
                        <a:rPr lang="en-US" sz="4639" spc="43">
                          <a:solidFill>
                            <a:srgbClr val="000000"/>
                          </a:solidFill>
                          <a:latin typeface="Calibri (MS) Bold"/>
                        </a:rPr>
                        <a:t>Attendance</a:t>
                      </a:r>
                      <a:r>
                        <a:rPr lang="en-US" sz="4639" spc="43">
                          <a:solidFill>
                            <a:srgbClr val="000000"/>
                          </a:solidFill>
                          <a:latin typeface="Calibri (MS)"/>
                        </a:rPr>
                        <a:t> </a:t>
                      </a:r>
                      <a:endParaRPr lang="en-US" sz="1100"/>
                    </a:p>
                  </a:txBody>
                  <a:tcPr marL="108769" marR="108769" marT="108769" marB="108769" anchor="ctr">
                    <a:lnL w="8498" cap="flat" cmpd="sng" algn="ctr">
                      <a:solidFill>
                        <a:srgbClr val="000000"/>
                      </a:solidFill>
                      <a:prstDash val="solid"/>
                      <a:round/>
                      <a:headEnd type="none" w="med" len="med"/>
                      <a:tailEnd type="none" w="med" len="med"/>
                    </a:lnL>
                    <a:lnR w="8498" cap="flat" cmpd="sng" algn="ctr">
                      <a:solidFill>
                        <a:srgbClr val="000000"/>
                      </a:solidFill>
                      <a:prstDash val="solid"/>
                      <a:round/>
                      <a:headEnd type="none" w="med" len="med"/>
                      <a:tailEnd type="none" w="med" len="med"/>
                    </a:lnR>
                    <a:lnT w="8498" cap="flat" cmpd="sng" algn="ctr">
                      <a:solidFill>
                        <a:srgbClr val="000000"/>
                      </a:solidFill>
                      <a:prstDash val="solid"/>
                      <a:round/>
                      <a:headEnd type="none" w="med" len="med"/>
                      <a:tailEnd type="none" w="med" len="med"/>
                    </a:lnT>
                    <a:lnB w="8498" cap="flat" cmpd="sng" algn="ctr">
                      <a:solidFill>
                        <a:srgbClr val="000000"/>
                      </a:solidFill>
                      <a:prstDash val="solid"/>
                      <a:round/>
                      <a:headEnd type="none" w="med" len="med"/>
                      <a:tailEnd type="none" w="med" len="med"/>
                    </a:lnB>
                  </a:tcPr>
                </a:tc>
                <a:tc>
                  <a:txBody>
                    <a:bodyPr/>
                    <a:lstStyle/>
                    <a:p>
                      <a:pPr algn="l">
                        <a:lnSpc>
                          <a:spcPts val="5566"/>
                        </a:lnSpc>
                        <a:defRPr/>
                      </a:pPr>
                      <a:r>
                        <a:rPr lang="en-US" sz="4639" spc="43">
                          <a:solidFill>
                            <a:srgbClr val="000000"/>
                          </a:solidFill>
                          <a:latin typeface="Calibri (MS)"/>
                        </a:rPr>
                        <a:t>93% </a:t>
                      </a:r>
                      <a:endParaRPr lang="en-US" sz="1100"/>
                    </a:p>
                  </a:txBody>
                  <a:tcPr marL="108769" marR="108769" marT="108769" marB="108769" anchor="ctr">
                    <a:lnL w="8498" cap="flat" cmpd="sng" algn="ctr">
                      <a:solidFill>
                        <a:srgbClr val="000000"/>
                      </a:solidFill>
                      <a:prstDash val="solid"/>
                      <a:round/>
                      <a:headEnd type="none" w="med" len="med"/>
                      <a:tailEnd type="none" w="med" len="med"/>
                    </a:lnL>
                    <a:lnR w="8498" cap="flat" cmpd="sng" algn="ctr">
                      <a:solidFill>
                        <a:srgbClr val="000000"/>
                      </a:solidFill>
                      <a:prstDash val="solid"/>
                      <a:round/>
                      <a:headEnd type="none" w="med" len="med"/>
                      <a:tailEnd type="none" w="med" len="med"/>
                    </a:lnR>
                    <a:lnT w="8498" cap="flat" cmpd="sng" algn="ctr">
                      <a:solidFill>
                        <a:srgbClr val="000000"/>
                      </a:solidFill>
                      <a:prstDash val="solid"/>
                      <a:round/>
                      <a:headEnd type="none" w="med" len="med"/>
                      <a:tailEnd type="none" w="med" len="med"/>
                    </a:lnT>
                    <a:lnB w="8498" cap="flat" cmpd="sng" algn="ctr">
                      <a:solidFill>
                        <a:srgbClr val="000000"/>
                      </a:solidFill>
                      <a:prstDash val="solid"/>
                      <a:round/>
                      <a:headEnd type="none" w="med" len="med"/>
                      <a:tailEnd type="none" w="med" len="med"/>
                    </a:lnB>
                  </a:tcPr>
                </a:tc>
                <a:tc>
                  <a:txBody>
                    <a:bodyPr/>
                    <a:lstStyle/>
                    <a:p>
                      <a:pPr algn="l">
                        <a:lnSpc>
                          <a:spcPts val="5566"/>
                        </a:lnSpc>
                        <a:defRPr/>
                      </a:pPr>
                      <a:r>
                        <a:rPr lang="en-US" sz="4639" spc="43">
                          <a:solidFill>
                            <a:srgbClr val="000000"/>
                          </a:solidFill>
                          <a:latin typeface="Calibri (MS)"/>
                        </a:rPr>
                        <a:t>96.2%</a:t>
                      </a:r>
                      <a:endParaRPr lang="en-US" sz="1100"/>
                    </a:p>
                  </a:txBody>
                  <a:tcPr marL="108769" marR="108769" marT="108769" marB="108769" anchor="ctr">
                    <a:lnL w="8498" cap="flat" cmpd="sng" algn="ctr">
                      <a:solidFill>
                        <a:srgbClr val="000000"/>
                      </a:solidFill>
                      <a:prstDash val="solid"/>
                      <a:round/>
                      <a:headEnd type="none" w="med" len="med"/>
                      <a:tailEnd type="none" w="med" len="med"/>
                    </a:lnL>
                    <a:lnR w="8498" cap="flat" cmpd="sng" algn="ctr">
                      <a:solidFill>
                        <a:srgbClr val="000000"/>
                      </a:solidFill>
                      <a:prstDash val="solid"/>
                      <a:round/>
                      <a:headEnd type="none" w="med" len="med"/>
                      <a:tailEnd type="none" w="med" len="med"/>
                    </a:lnR>
                    <a:lnT w="8498" cap="flat" cmpd="sng" algn="ctr">
                      <a:solidFill>
                        <a:srgbClr val="000000"/>
                      </a:solidFill>
                      <a:prstDash val="solid"/>
                      <a:round/>
                      <a:headEnd type="none" w="med" len="med"/>
                      <a:tailEnd type="none" w="med" len="med"/>
                    </a:lnT>
                    <a:lnB w="8498"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163483">
                <a:tc>
                  <a:txBody>
                    <a:bodyPr/>
                    <a:lstStyle/>
                    <a:p>
                      <a:pPr algn="l">
                        <a:lnSpc>
                          <a:spcPts val="5566"/>
                        </a:lnSpc>
                        <a:defRPr/>
                      </a:pPr>
                      <a:r>
                        <a:rPr lang="en-US" sz="4639" spc="43">
                          <a:solidFill>
                            <a:srgbClr val="000000"/>
                          </a:solidFill>
                          <a:latin typeface="Calibri (MS) Bold"/>
                        </a:rPr>
                        <a:t>Data </a:t>
                      </a:r>
                      <a:endParaRPr lang="en-US" sz="1100"/>
                    </a:p>
                  </a:txBody>
                  <a:tcPr marL="108769" marR="108769" marT="108769" marB="108769" anchor="ctr">
                    <a:lnL w="8498" cap="flat" cmpd="sng" algn="ctr">
                      <a:solidFill>
                        <a:srgbClr val="000000"/>
                      </a:solidFill>
                      <a:prstDash val="solid"/>
                      <a:round/>
                      <a:headEnd type="none" w="med" len="med"/>
                      <a:tailEnd type="none" w="med" len="med"/>
                    </a:lnL>
                    <a:lnR w="8498" cap="flat" cmpd="sng" algn="ctr">
                      <a:solidFill>
                        <a:srgbClr val="000000"/>
                      </a:solidFill>
                      <a:prstDash val="solid"/>
                      <a:round/>
                      <a:headEnd type="none" w="med" len="med"/>
                      <a:tailEnd type="none" w="med" len="med"/>
                    </a:lnR>
                    <a:lnT w="8498" cap="flat" cmpd="sng" algn="ctr">
                      <a:solidFill>
                        <a:srgbClr val="000000"/>
                      </a:solidFill>
                      <a:prstDash val="solid"/>
                      <a:round/>
                      <a:headEnd type="none" w="med" len="med"/>
                      <a:tailEnd type="none" w="med" len="med"/>
                    </a:lnT>
                    <a:lnB w="8498" cap="flat" cmpd="sng" algn="ctr">
                      <a:solidFill>
                        <a:srgbClr val="000000"/>
                      </a:solidFill>
                      <a:prstDash val="solid"/>
                      <a:round/>
                      <a:headEnd type="none" w="med" len="med"/>
                      <a:tailEnd type="none" w="med" len="med"/>
                    </a:lnB>
                  </a:tcPr>
                </a:tc>
                <a:tc>
                  <a:txBody>
                    <a:bodyPr/>
                    <a:lstStyle/>
                    <a:p>
                      <a:pPr algn="l">
                        <a:lnSpc>
                          <a:spcPts val="5566"/>
                        </a:lnSpc>
                        <a:defRPr/>
                      </a:pPr>
                      <a:r>
                        <a:rPr lang="en-US" sz="4639" spc="43">
                          <a:solidFill>
                            <a:srgbClr val="000000"/>
                          </a:solidFill>
                          <a:latin typeface="Calibri (MS)"/>
                        </a:rPr>
                        <a:t>65%</a:t>
                      </a:r>
                      <a:endParaRPr lang="en-US" sz="1100"/>
                    </a:p>
                  </a:txBody>
                  <a:tcPr marL="108769" marR="108769" marT="108769" marB="108769" anchor="ctr">
                    <a:lnL w="8498" cap="flat" cmpd="sng" algn="ctr">
                      <a:solidFill>
                        <a:srgbClr val="000000"/>
                      </a:solidFill>
                      <a:prstDash val="solid"/>
                      <a:round/>
                      <a:headEnd type="none" w="med" len="med"/>
                      <a:tailEnd type="none" w="med" len="med"/>
                    </a:lnL>
                    <a:lnR w="8498" cap="flat" cmpd="sng" algn="ctr">
                      <a:solidFill>
                        <a:srgbClr val="000000"/>
                      </a:solidFill>
                      <a:prstDash val="solid"/>
                      <a:round/>
                      <a:headEnd type="none" w="med" len="med"/>
                      <a:tailEnd type="none" w="med" len="med"/>
                    </a:lnR>
                    <a:lnT w="8498" cap="flat" cmpd="sng" algn="ctr">
                      <a:solidFill>
                        <a:srgbClr val="000000"/>
                      </a:solidFill>
                      <a:prstDash val="solid"/>
                      <a:round/>
                      <a:headEnd type="none" w="med" len="med"/>
                      <a:tailEnd type="none" w="med" len="med"/>
                    </a:lnT>
                    <a:lnB w="8498" cap="flat" cmpd="sng" algn="ctr">
                      <a:solidFill>
                        <a:srgbClr val="000000"/>
                      </a:solidFill>
                      <a:prstDash val="solid"/>
                      <a:round/>
                      <a:headEnd type="none" w="med" len="med"/>
                      <a:tailEnd type="none" w="med" len="med"/>
                    </a:lnB>
                  </a:tcPr>
                </a:tc>
                <a:tc>
                  <a:txBody>
                    <a:bodyPr/>
                    <a:lstStyle/>
                    <a:p>
                      <a:pPr algn="l">
                        <a:lnSpc>
                          <a:spcPts val="5566"/>
                        </a:lnSpc>
                        <a:defRPr/>
                      </a:pPr>
                      <a:r>
                        <a:rPr lang="en-US" sz="4639" spc="43">
                          <a:solidFill>
                            <a:srgbClr val="000000"/>
                          </a:solidFill>
                          <a:latin typeface="Calibri (MS)"/>
                        </a:rPr>
                        <a:t>80%</a:t>
                      </a:r>
                      <a:endParaRPr lang="en-US" sz="1100"/>
                    </a:p>
                  </a:txBody>
                  <a:tcPr marL="108769" marR="108769" marT="108769" marB="108769" anchor="ctr">
                    <a:lnL w="8498" cap="flat" cmpd="sng" algn="ctr">
                      <a:solidFill>
                        <a:srgbClr val="000000"/>
                      </a:solidFill>
                      <a:prstDash val="solid"/>
                      <a:round/>
                      <a:headEnd type="none" w="med" len="med"/>
                      <a:tailEnd type="none" w="med" len="med"/>
                    </a:lnL>
                    <a:lnR w="8498" cap="flat" cmpd="sng" algn="ctr">
                      <a:solidFill>
                        <a:srgbClr val="000000"/>
                      </a:solidFill>
                      <a:prstDash val="solid"/>
                      <a:round/>
                      <a:headEnd type="none" w="med" len="med"/>
                      <a:tailEnd type="none" w="med" len="med"/>
                    </a:lnR>
                    <a:lnT w="8498" cap="flat" cmpd="sng" algn="ctr">
                      <a:solidFill>
                        <a:srgbClr val="000000"/>
                      </a:solidFill>
                      <a:prstDash val="solid"/>
                      <a:round/>
                      <a:headEnd type="none" w="med" len="med"/>
                      <a:tailEnd type="none" w="med" len="med"/>
                    </a:lnT>
                    <a:lnB w="8498"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8" name="TextBox 8"/>
          <p:cNvSpPr txBox="1"/>
          <p:nvPr/>
        </p:nvSpPr>
        <p:spPr>
          <a:xfrm>
            <a:off x="607829" y="601159"/>
            <a:ext cx="17418490" cy="1254125"/>
          </a:xfrm>
          <a:prstGeom prst="rect">
            <a:avLst/>
          </a:prstGeom>
        </p:spPr>
        <p:txBody>
          <a:bodyPr lIns="0" tIns="0" rIns="0" bIns="0" rtlCol="0" anchor="t">
            <a:spAutoFit/>
          </a:bodyPr>
          <a:lstStyle/>
          <a:p>
            <a:pPr algn="ctr">
              <a:lnSpc>
                <a:spcPts val="9100"/>
              </a:lnSpc>
              <a:spcBef>
                <a:spcPct val="0"/>
              </a:spcBef>
            </a:pPr>
            <a:r>
              <a:rPr lang="en-US" sz="6500">
                <a:solidFill>
                  <a:srgbClr val="000000"/>
                </a:solidFill>
                <a:latin typeface="Calibri (MS) Bold"/>
              </a:rPr>
              <a:t>Faith Primary Academy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052" t="-3075" r="-3076" b="-3052"/>
            </a:stretch>
          </a:blipFill>
        </p:spPr>
        <p:txBody>
          <a:bodyPr/>
          <a:lstStyle/>
          <a:p>
            <a:endParaRPr lang="en-GB"/>
          </a:p>
        </p:txBody>
      </p:sp>
      <p:sp>
        <p:nvSpPr>
          <p:cNvPr id="3" name="Freeform 3"/>
          <p:cNvSpPr/>
          <p:nvPr/>
        </p:nvSpPr>
        <p:spPr>
          <a:xfrm>
            <a:off x="11572875" y="9353550"/>
            <a:ext cx="6715125" cy="714375"/>
          </a:xfrm>
          <a:custGeom>
            <a:avLst/>
            <a:gdLst/>
            <a:ahLst/>
            <a:cxnLst/>
            <a:rect l="l" t="t" r="r" b="b"/>
            <a:pathLst>
              <a:path w="6715125" h="714375">
                <a:moveTo>
                  <a:pt x="0" y="0"/>
                </a:moveTo>
                <a:lnTo>
                  <a:pt x="6715125" y="0"/>
                </a:lnTo>
                <a:lnTo>
                  <a:pt x="6715125" y="714375"/>
                </a:lnTo>
                <a:lnTo>
                  <a:pt x="0" y="71437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4" name="Freeform 4"/>
          <p:cNvSpPr/>
          <p:nvPr/>
        </p:nvSpPr>
        <p:spPr>
          <a:xfrm>
            <a:off x="11807190" y="3469243"/>
            <a:ext cx="4940541" cy="4940541"/>
          </a:xfrm>
          <a:custGeom>
            <a:avLst/>
            <a:gdLst/>
            <a:ahLst/>
            <a:cxnLst/>
            <a:rect l="l" t="t" r="r" b="b"/>
            <a:pathLst>
              <a:path w="4940541" h="4940541">
                <a:moveTo>
                  <a:pt x="0" y="0"/>
                </a:moveTo>
                <a:lnTo>
                  <a:pt x="4940541" y="0"/>
                </a:lnTo>
                <a:lnTo>
                  <a:pt x="4940541" y="4940542"/>
                </a:lnTo>
                <a:lnTo>
                  <a:pt x="0" y="494054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5" name="TextBox 5"/>
          <p:cNvSpPr txBox="1"/>
          <p:nvPr/>
        </p:nvSpPr>
        <p:spPr>
          <a:xfrm>
            <a:off x="11807190" y="9360332"/>
            <a:ext cx="6249619" cy="559270"/>
          </a:xfrm>
          <a:prstGeom prst="rect">
            <a:avLst/>
          </a:prstGeom>
        </p:spPr>
        <p:txBody>
          <a:bodyPr lIns="0" tIns="0" rIns="0" bIns="0" rtlCol="0" anchor="t">
            <a:spAutoFit/>
          </a:bodyPr>
          <a:lstStyle/>
          <a:p>
            <a:pPr algn="l">
              <a:lnSpc>
                <a:spcPts val="4518"/>
              </a:lnSpc>
            </a:pPr>
            <a:r>
              <a:rPr lang="en-US" sz="3227">
                <a:solidFill>
                  <a:srgbClr val="FCFEFF"/>
                </a:solidFill>
                <a:latin typeface="Tahoma"/>
              </a:rPr>
              <a:t>IQM National Inclusion Conference</a:t>
            </a:r>
          </a:p>
        </p:txBody>
      </p:sp>
      <p:sp>
        <p:nvSpPr>
          <p:cNvPr id="6" name="TextBox 6"/>
          <p:cNvSpPr txBox="1"/>
          <p:nvPr/>
        </p:nvSpPr>
        <p:spPr>
          <a:xfrm>
            <a:off x="1945645" y="574024"/>
            <a:ext cx="13907062" cy="2895219"/>
          </a:xfrm>
          <a:prstGeom prst="rect">
            <a:avLst/>
          </a:prstGeom>
        </p:spPr>
        <p:txBody>
          <a:bodyPr lIns="0" tIns="0" rIns="0" bIns="0" rtlCol="0" anchor="t">
            <a:spAutoFit/>
          </a:bodyPr>
          <a:lstStyle/>
          <a:p>
            <a:pPr algn="l">
              <a:lnSpc>
                <a:spcPts val="21020"/>
              </a:lnSpc>
            </a:pPr>
            <a:r>
              <a:rPr lang="en-US" sz="15014">
                <a:solidFill>
                  <a:srgbClr val="000000"/>
                </a:solidFill>
                <a:latin typeface="Calibri (MS)"/>
              </a:rPr>
              <a:t>Why is emotional </a:t>
            </a:r>
          </a:p>
        </p:txBody>
      </p:sp>
      <p:sp>
        <p:nvSpPr>
          <p:cNvPr id="7" name="TextBox 7"/>
          <p:cNvSpPr txBox="1"/>
          <p:nvPr/>
        </p:nvSpPr>
        <p:spPr>
          <a:xfrm>
            <a:off x="2102101" y="3375198"/>
            <a:ext cx="9102357" cy="4804781"/>
          </a:xfrm>
          <a:prstGeom prst="rect">
            <a:avLst/>
          </a:prstGeom>
        </p:spPr>
        <p:txBody>
          <a:bodyPr lIns="0" tIns="0" rIns="0" bIns="0" rtlCol="0" anchor="t">
            <a:spAutoFit/>
          </a:bodyPr>
          <a:lstStyle/>
          <a:p>
            <a:pPr algn="just">
              <a:lnSpc>
                <a:spcPts val="18015"/>
              </a:lnSpc>
            </a:pPr>
            <a:r>
              <a:rPr lang="en-US" sz="15013">
                <a:solidFill>
                  <a:srgbClr val="000000"/>
                </a:solidFill>
                <a:latin typeface="Calibri (MS)"/>
              </a:rPr>
              <a:t>regulation important?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934" t="-3075" r="-3853" b="-3052"/>
            </a:stretch>
          </a:blipFill>
        </p:spPr>
        <p:txBody>
          <a:bodyPr/>
          <a:lstStyle/>
          <a:p>
            <a:endParaRPr lang="en-GB"/>
          </a:p>
        </p:txBody>
      </p:sp>
      <p:sp>
        <p:nvSpPr>
          <p:cNvPr id="3" name="Freeform 3"/>
          <p:cNvSpPr/>
          <p:nvPr/>
        </p:nvSpPr>
        <p:spPr>
          <a:xfrm>
            <a:off x="11572875" y="9353550"/>
            <a:ext cx="6715125" cy="714375"/>
          </a:xfrm>
          <a:custGeom>
            <a:avLst/>
            <a:gdLst/>
            <a:ahLst/>
            <a:cxnLst/>
            <a:rect l="l" t="t" r="r" b="b"/>
            <a:pathLst>
              <a:path w="6715125" h="714375">
                <a:moveTo>
                  <a:pt x="0" y="0"/>
                </a:moveTo>
                <a:lnTo>
                  <a:pt x="6715125" y="0"/>
                </a:lnTo>
                <a:lnTo>
                  <a:pt x="6715125" y="714375"/>
                </a:lnTo>
                <a:lnTo>
                  <a:pt x="0" y="71437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4" name="Freeform 4"/>
          <p:cNvSpPr/>
          <p:nvPr/>
        </p:nvSpPr>
        <p:spPr>
          <a:xfrm rot="-269516">
            <a:off x="235251" y="268517"/>
            <a:ext cx="7825036" cy="9726998"/>
          </a:xfrm>
          <a:custGeom>
            <a:avLst/>
            <a:gdLst/>
            <a:ahLst/>
            <a:cxnLst/>
            <a:rect l="l" t="t" r="r" b="b"/>
            <a:pathLst>
              <a:path w="7825036" h="9726998">
                <a:moveTo>
                  <a:pt x="0" y="0"/>
                </a:moveTo>
                <a:lnTo>
                  <a:pt x="7825036" y="0"/>
                </a:lnTo>
                <a:lnTo>
                  <a:pt x="7825036" y="9726998"/>
                </a:lnTo>
                <a:lnTo>
                  <a:pt x="0" y="9726998"/>
                </a:lnTo>
                <a:lnTo>
                  <a:pt x="0" y="0"/>
                </a:lnTo>
                <a:close/>
              </a:path>
            </a:pathLst>
          </a:custGeom>
          <a:blipFill>
            <a:blip r:embed="rId5"/>
            <a:stretch>
              <a:fillRect l="-3356" t="-441" r="-930"/>
            </a:stretch>
          </a:blipFill>
        </p:spPr>
        <p:txBody>
          <a:bodyPr/>
          <a:lstStyle/>
          <a:p>
            <a:endParaRPr lang="en-GB"/>
          </a:p>
        </p:txBody>
      </p:sp>
      <p:sp>
        <p:nvSpPr>
          <p:cNvPr id="5" name="TextBox 5"/>
          <p:cNvSpPr txBox="1"/>
          <p:nvPr/>
        </p:nvSpPr>
        <p:spPr>
          <a:xfrm>
            <a:off x="11807190" y="9360332"/>
            <a:ext cx="6249619" cy="559270"/>
          </a:xfrm>
          <a:prstGeom prst="rect">
            <a:avLst/>
          </a:prstGeom>
        </p:spPr>
        <p:txBody>
          <a:bodyPr lIns="0" tIns="0" rIns="0" bIns="0" rtlCol="0" anchor="t">
            <a:spAutoFit/>
          </a:bodyPr>
          <a:lstStyle/>
          <a:p>
            <a:pPr algn="l">
              <a:lnSpc>
                <a:spcPts val="4518"/>
              </a:lnSpc>
            </a:pPr>
            <a:r>
              <a:rPr lang="en-US" sz="3227">
                <a:solidFill>
                  <a:srgbClr val="FCFEFF"/>
                </a:solidFill>
                <a:latin typeface="Tahoma"/>
              </a:rPr>
              <a:t>IQM National Inclusion Conference</a:t>
            </a:r>
          </a:p>
        </p:txBody>
      </p:sp>
      <p:sp>
        <p:nvSpPr>
          <p:cNvPr id="6" name="TextBox 6"/>
          <p:cNvSpPr txBox="1"/>
          <p:nvPr/>
        </p:nvSpPr>
        <p:spPr>
          <a:xfrm>
            <a:off x="8779036" y="39605"/>
            <a:ext cx="8266955" cy="2308798"/>
          </a:xfrm>
          <a:prstGeom prst="rect">
            <a:avLst/>
          </a:prstGeom>
        </p:spPr>
        <p:txBody>
          <a:bodyPr lIns="0" tIns="0" rIns="0" bIns="0" rtlCol="0" anchor="t">
            <a:spAutoFit/>
          </a:bodyPr>
          <a:lstStyle/>
          <a:p>
            <a:pPr algn="l">
              <a:lnSpc>
                <a:spcPts val="8718"/>
              </a:lnSpc>
            </a:pPr>
            <a:r>
              <a:rPr lang="en-US" sz="6227">
                <a:solidFill>
                  <a:srgbClr val="000000"/>
                </a:solidFill>
                <a:latin typeface="Calibri (MS) Bold"/>
              </a:rPr>
              <a:t>The role of the </a:t>
            </a:r>
            <a:r>
              <a:rPr lang="en-US" sz="6227">
                <a:solidFill>
                  <a:srgbClr val="1A1A1A"/>
                </a:solidFill>
                <a:latin typeface="Calibri (MS) Bold"/>
              </a:rPr>
              <a:t>Prefrontal cortex (PFC)</a:t>
            </a:r>
          </a:p>
        </p:txBody>
      </p:sp>
      <p:sp>
        <p:nvSpPr>
          <p:cNvPr id="7" name="TextBox 7"/>
          <p:cNvSpPr txBox="1"/>
          <p:nvPr/>
        </p:nvSpPr>
        <p:spPr>
          <a:xfrm>
            <a:off x="8779036" y="2674875"/>
            <a:ext cx="9277773" cy="6256954"/>
          </a:xfrm>
          <a:prstGeom prst="rect">
            <a:avLst/>
          </a:prstGeom>
        </p:spPr>
        <p:txBody>
          <a:bodyPr lIns="0" tIns="0" rIns="0" bIns="0" rtlCol="0" anchor="t">
            <a:spAutoFit/>
          </a:bodyPr>
          <a:lstStyle/>
          <a:p>
            <a:pPr algn="l">
              <a:lnSpc>
                <a:spcPts val="4885"/>
              </a:lnSpc>
            </a:pPr>
            <a:r>
              <a:rPr lang="en-US" sz="3877">
                <a:solidFill>
                  <a:srgbClr val="1A1A1A"/>
                </a:solidFill>
                <a:latin typeface="Calibri (MS)"/>
              </a:rPr>
              <a:t>Prefrontal cortex (PFC). It is responsible for thinking, thought analysis, and regulating behaviour. This includes mediating conflicting thoughts, making choices between right and wrong, and predicting the probable outcomes of actions or events. This vital region of the brain regulates short-term and long-term decision-making. In addition, the PFC helps to focus thoughts, enabling people to pay attention, learn, and concentrate on goals.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78475" cy="10239375"/>
          </a:xfrm>
          <a:custGeom>
            <a:avLst/>
            <a:gdLst/>
            <a:ahLst/>
            <a:cxnLst/>
            <a:rect l="l" t="t" r="r" b="b"/>
            <a:pathLst>
              <a:path w="18278475" h="10239375">
                <a:moveTo>
                  <a:pt x="0" y="0"/>
                </a:moveTo>
                <a:lnTo>
                  <a:pt x="18278475" y="0"/>
                </a:lnTo>
                <a:lnTo>
                  <a:pt x="18278475" y="10239375"/>
                </a:lnTo>
                <a:lnTo>
                  <a:pt x="0" y="10239375"/>
                </a:lnTo>
                <a:lnTo>
                  <a:pt x="0" y="0"/>
                </a:lnTo>
                <a:close/>
              </a:path>
            </a:pathLst>
          </a:custGeom>
          <a:blipFill>
            <a:blip r:embed="rId2"/>
            <a:stretch>
              <a:fillRect l="-3106" t="-3554" r="-3077" b="-3067"/>
            </a:stretch>
          </a:blipFill>
        </p:spPr>
        <p:txBody>
          <a:bodyPr/>
          <a:lstStyle/>
          <a:p>
            <a:endParaRPr lang="en-GB"/>
          </a:p>
        </p:txBody>
      </p:sp>
      <p:sp>
        <p:nvSpPr>
          <p:cNvPr id="3" name="Freeform 3"/>
          <p:cNvSpPr/>
          <p:nvPr/>
        </p:nvSpPr>
        <p:spPr>
          <a:xfrm>
            <a:off x="11572875" y="9353550"/>
            <a:ext cx="6715125" cy="714375"/>
          </a:xfrm>
          <a:custGeom>
            <a:avLst/>
            <a:gdLst/>
            <a:ahLst/>
            <a:cxnLst/>
            <a:rect l="l" t="t" r="r" b="b"/>
            <a:pathLst>
              <a:path w="6715125" h="714375">
                <a:moveTo>
                  <a:pt x="0" y="0"/>
                </a:moveTo>
                <a:lnTo>
                  <a:pt x="6715125" y="0"/>
                </a:lnTo>
                <a:lnTo>
                  <a:pt x="6715125" y="714375"/>
                </a:lnTo>
                <a:lnTo>
                  <a:pt x="0" y="71437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4" name="Freeform 4"/>
          <p:cNvSpPr/>
          <p:nvPr/>
        </p:nvSpPr>
        <p:spPr>
          <a:xfrm>
            <a:off x="-59888" y="1028700"/>
            <a:ext cx="8080195" cy="8080195"/>
          </a:xfrm>
          <a:custGeom>
            <a:avLst/>
            <a:gdLst/>
            <a:ahLst/>
            <a:cxnLst/>
            <a:rect l="l" t="t" r="r" b="b"/>
            <a:pathLst>
              <a:path w="8080195" h="8080195">
                <a:moveTo>
                  <a:pt x="0" y="0"/>
                </a:moveTo>
                <a:lnTo>
                  <a:pt x="8080195" y="0"/>
                </a:lnTo>
                <a:lnTo>
                  <a:pt x="8080195" y="8080195"/>
                </a:lnTo>
                <a:lnTo>
                  <a:pt x="0" y="8080195"/>
                </a:lnTo>
                <a:lnTo>
                  <a:pt x="0" y="0"/>
                </a:lnTo>
                <a:close/>
              </a:path>
            </a:pathLst>
          </a:custGeom>
          <a:blipFill>
            <a:blip r:embed="rId5"/>
            <a:stretch>
              <a:fillRect/>
            </a:stretch>
          </a:blipFill>
        </p:spPr>
        <p:txBody>
          <a:bodyPr/>
          <a:lstStyle/>
          <a:p>
            <a:endParaRPr lang="en-GB"/>
          </a:p>
        </p:txBody>
      </p:sp>
      <p:sp>
        <p:nvSpPr>
          <p:cNvPr id="5" name="TextBox 5"/>
          <p:cNvSpPr txBox="1"/>
          <p:nvPr/>
        </p:nvSpPr>
        <p:spPr>
          <a:xfrm>
            <a:off x="11807190" y="9360332"/>
            <a:ext cx="6249619" cy="559270"/>
          </a:xfrm>
          <a:prstGeom prst="rect">
            <a:avLst/>
          </a:prstGeom>
        </p:spPr>
        <p:txBody>
          <a:bodyPr lIns="0" tIns="0" rIns="0" bIns="0" rtlCol="0" anchor="t">
            <a:spAutoFit/>
          </a:bodyPr>
          <a:lstStyle/>
          <a:p>
            <a:pPr algn="l">
              <a:lnSpc>
                <a:spcPts val="4518"/>
              </a:lnSpc>
            </a:pPr>
            <a:r>
              <a:rPr lang="en-US" sz="3227">
                <a:solidFill>
                  <a:srgbClr val="FCFEFF"/>
                </a:solidFill>
                <a:latin typeface="Tahoma"/>
              </a:rPr>
              <a:t>IQM National Inclusion Conference</a:t>
            </a:r>
          </a:p>
        </p:txBody>
      </p:sp>
      <p:sp>
        <p:nvSpPr>
          <p:cNvPr id="6" name="TextBox 6"/>
          <p:cNvSpPr txBox="1"/>
          <p:nvPr/>
        </p:nvSpPr>
        <p:spPr>
          <a:xfrm>
            <a:off x="8392431" y="537329"/>
            <a:ext cx="8192840" cy="1236854"/>
          </a:xfrm>
          <a:prstGeom prst="rect">
            <a:avLst/>
          </a:prstGeom>
        </p:spPr>
        <p:txBody>
          <a:bodyPr lIns="0" tIns="0" rIns="0" bIns="0" rtlCol="0" anchor="t">
            <a:spAutoFit/>
          </a:bodyPr>
          <a:lstStyle/>
          <a:p>
            <a:pPr algn="l">
              <a:lnSpc>
                <a:spcPts val="9001"/>
              </a:lnSpc>
            </a:pPr>
            <a:r>
              <a:rPr lang="en-US" sz="6429">
                <a:solidFill>
                  <a:srgbClr val="000000"/>
                </a:solidFill>
                <a:latin typeface="Calibri (MS) Bold"/>
              </a:rPr>
              <a:t>Window of Tolerance </a:t>
            </a:r>
          </a:p>
        </p:txBody>
      </p:sp>
      <p:sp>
        <p:nvSpPr>
          <p:cNvPr id="7" name="TextBox 7"/>
          <p:cNvSpPr txBox="1"/>
          <p:nvPr/>
        </p:nvSpPr>
        <p:spPr>
          <a:xfrm>
            <a:off x="7181850" y="4817564"/>
            <a:ext cx="88887" cy="519951"/>
          </a:xfrm>
          <a:prstGeom prst="rect">
            <a:avLst/>
          </a:prstGeom>
        </p:spPr>
        <p:txBody>
          <a:bodyPr lIns="0" tIns="0" rIns="0" bIns="0" rtlCol="0" anchor="t">
            <a:spAutoFit/>
          </a:bodyPr>
          <a:lstStyle/>
          <a:p>
            <a:pPr algn="l">
              <a:lnSpc>
                <a:spcPts val="3888"/>
              </a:lnSpc>
            </a:pPr>
            <a:r>
              <a:rPr lang="en-US" sz="2777">
                <a:solidFill>
                  <a:srgbClr val="000000"/>
                </a:solidFill>
                <a:latin typeface="Calibri (MS)"/>
              </a:rPr>
              <a:t>.</a:t>
            </a:r>
          </a:p>
        </p:txBody>
      </p:sp>
      <p:sp>
        <p:nvSpPr>
          <p:cNvPr id="8" name="TextBox 8"/>
          <p:cNvSpPr txBox="1"/>
          <p:nvPr/>
        </p:nvSpPr>
        <p:spPr>
          <a:xfrm>
            <a:off x="8392431" y="1953905"/>
            <a:ext cx="9238993" cy="6671970"/>
          </a:xfrm>
          <a:prstGeom prst="rect">
            <a:avLst/>
          </a:prstGeom>
        </p:spPr>
        <p:txBody>
          <a:bodyPr lIns="0" tIns="0" rIns="0" bIns="0" rtlCol="0" anchor="t">
            <a:spAutoFit/>
          </a:bodyPr>
          <a:lstStyle/>
          <a:p>
            <a:pPr algn="l">
              <a:lnSpc>
                <a:spcPts val="5244"/>
              </a:lnSpc>
            </a:pPr>
            <a:r>
              <a:rPr lang="en-US" sz="4399">
                <a:solidFill>
                  <a:srgbClr val="000000"/>
                </a:solidFill>
                <a:latin typeface="Calibri (MS)"/>
              </a:rPr>
              <a:t>During ‘fight or flight’ blood drains from the prefrontal cortex, so there is no rational thought. This makes it virtually impossible to learn new things, focus on small tasks, or engage with other people as the lower parts of the brain are </a:t>
            </a:r>
          </a:p>
          <a:p>
            <a:pPr algn="l">
              <a:lnSpc>
                <a:spcPts val="5244"/>
              </a:lnSpc>
            </a:pPr>
            <a:r>
              <a:rPr lang="en-US" sz="4399">
                <a:solidFill>
                  <a:srgbClr val="000000"/>
                </a:solidFill>
                <a:latin typeface="Calibri (MS)"/>
              </a:rPr>
              <a:t>focused on survival and escape. When in a state of high arousal, it is impossible to have successful relationships with other people or to learn new things.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6200" y="-20683"/>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l="-3053" t="-3076" r="-3076" b="-3053"/>
            </a:stretch>
          </a:blipFill>
        </p:spPr>
        <p:txBody>
          <a:bodyPr/>
          <a:lstStyle/>
          <a:p>
            <a:endParaRPr lang="en-GB" dirty="0"/>
          </a:p>
        </p:txBody>
      </p:sp>
      <p:grpSp>
        <p:nvGrpSpPr>
          <p:cNvPr id="3" name="Group 3"/>
          <p:cNvGrpSpPr/>
          <p:nvPr/>
        </p:nvGrpSpPr>
        <p:grpSpPr>
          <a:xfrm>
            <a:off x="11572013" y="9353567"/>
            <a:ext cx="6857916" cy="718383"/>
            <a:chOff x="0" y="0"/>
            <a:chExt cx="1806200" cy="189204"/>
          </a:xfrm>
        </p:grpSpPr>
        <p:sp>
          <p:nvSpPr>
            <p:cNvPr id="4" name="Freeform 4"/>
            <p:cNvSpPr/>
            <p:nvPr/>
          </p:nvSpPr>
          <p:spPr>
            <a:xfrm>
              <a:off x="0" y="0"/>
              <a:ext cx="1806200" cy="189204"/>
            </a:xfrm>
            <a:custGeom>
              <a:avLst/>
              <a:gdLst/>
              <a:ahLst/>
              <a:cxnLst/>
              <a:rect l="l" t="t" r="r" b="b"/>
              <a:pathLst>
                <a:path w="1806200" h="189204">
                  <a:moveTo>
                    <a:pt x="0" y="0"/>
                  </a:moveTo>
                  <a:lnTo>
                    <a:pt x="1806200" y="0"/>
                  </a:lnTo>
                  <a:lnTo>
                    <a:pt x="1806200" y="189204"/>
                  </a:lnTo>
                  <a:lnTo>
                    <a:pt x="0" y="189204"/>
                  </a:lnTo>
                  <a:close/>
                </a:path>
              </a:pathLst>
            </a:custGeom>
            <a:solidFill>
              <a:srgbClr val="1B7046"/>
            </a:solidFill>
          </p:spPr>
          <p:txBody>
            <a:bodyPr/>
            <a:lstStyle/>
            <a:p>
              <a:endParaRPr lang="en-GB"/>
            </a:p>
          </p:txBody>
        </p:sp>
        <p:sp>
          <p:nvSpPr>
            <p:cNvPr id="5" name="TextBox 5"/>
            <p:cNvSpPr txBox="1"/>
            <p:nvPr/>
          </p:nvSpPr>
          <p:spPr>
            <a:xfrm>
              <a:off x="0" y="-47625"/>
              <a:ext cx="812800" cy="860425"/>
            </a:xfrm>
            <a:prstGeom prst="rect">
              <a:avLst/>
            </a:prstGeom>
          </p:spPr>
          <p:txBody>
            <a:bodyPr lIns="50800" tIns="50800" rIns="50800" bIns="50800" rtlCol="0" anchor="ctr"/>
            <a:lstStyle/>
            <a:p>
              <a:pPr algn="ctr">
                <a:lnSpc>
                  <a:spcPts val="3499"/>
                </a:lnSpc>
              </a:pPr>
              <a:endParaRPr/>
            </a:p>
          </p:txBody>
        </p:sp>
      </p:grpSp>
      <p:sp>
        <p:nvSpPr>
          <p:cNvPr id="6" name="TextBox 6"/>
          <p:cNvSpPr txBox="1"/>
          <p:nvPr/>
        </p:nvSpPr>
        <p:spPr>
          <a:xfrm>
            <a:off x="11572013" y="9397924"/>
            <a:ext cx="6715987" cy="537696"/>
          </a:xfrm>
          <a:prstGeom prst="rect">
            <a:avLst/>
          </a:prstGeom>
        </p:spPr>
        <p:txBody>
          <a:bodyPr lIns="0" tIns="0" rIns="0" bIns="0" rtlCol="0" anchor="t">
            <a:spAutoFit/>
          </a:bodyPr>
          <a:lstStyle/>
          <a:p>
            <a:pPr algn="ctr">
              <a:lnSpc>
                <a:spcPts val="4480"/>
              </a:lnSpc>
            </a:pPr>
            <a:r>
              <a:rPr lang="en-US" sz="3200">
                <a:solidFill>
                  <a:srgbClr val="FCFEFF"/>
                </a:solidFill>
                <a:latin typeface="Tahoma"/>
              </a:rPr>
              <a:t>IQM National Inclusion Conference</a:t>
            </a:r>
          </a:p>
        </p:txBody>
      </p:sp>
      <p:sp>
        <p:nvSpPr>
          <p:cNvPr id="10" name="TextBox 9">
            <a:extLst>
              <a:ext uri="{FF2B5EF4-FFF2-40B4-BE49-F238E27FC236}">
                <a16:creationId xmlns:a16="http://schemas.microsoft.com/office/drawing/2014/main" id="{62137F00-6010-DA3E-1797-350D05E3A5AC}"/>
              </a:ext>
            </a:extLst>
          </p:cNvPr>
          <p:cNvSpPr txBox="1"/>
          <p:nvPr/>
        </p:nvSpPr>
        <p:spPr>
          <a:xfrm>
            <a:off x="328749" y="925764"/>
            <a:ext cx="16459200" cy="800219"/>
          </a:xfrm>
          <a:prstGeom prst="rect">
            <a:avLst/>
          </a:prstGeom>
          <a:noFill/>
        </p:spPr>
        <p:txBody>
          <a:bodyPr wrap="square" rtlCol="0">
            <a:spAutoFit/>
          </a:bodyPr>
          <a:lstStyle/>
          <a:p>
            <a:r>
              <a:rPr lang="en-GB" sz="2800" kern="100" dirty="0">
                <a:solidFill>
                  <a:srgbClr val="1A1A1A"/>
                </a:solidFill>
                <a:effectLst/>
                <a:latin typeface="Calibri" panose="020F0502020204030204" pitchFamily="34" charset="0"/>
                <a:ea typeface="Calibri" panose="020F0502020204030204" pitchFamily="34" charset="0"/>
                <a:cs typeface="Times New Roman" panose="02020603050405020304" pitchFamily="18" charset="0"/>
              </a:rPr>
              <a:t>.</a:t>
            </a:r>
            <a:endParaRPr lang="en-GB" sz="2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13" name="TextBox 12">
            <a:extLst>
              <a:ext uri="{FF2B5EF4-FFF2-40B4-BE49-F238E27FC236}">
                <a16:creationId xmlns:a16="http://schemas.microsoft.com/office/drawing/2014/main" id="{0B34721D-89B8-BF27-E6AD-9A76AA19CE80}"/>
              </a:ext>
            </a:extLst>
          </p:cNvPr>
          <p:cNvSpPr txBox="1"/>
          <p:nvPr/>
        </p:nvSpPr>
        <p:spPr>
          <a:xfrm>
            <a:off x="7086600" y="4838700"/>
            <a:ext cx="9829800" cy="800219"/>
          </a:xfrm>
          <a:prstGeom prst="rect">
            <a:avLst/>
          </a:prstGeom>
          <a:noFill/>
        </p:spPr>
        <p:txBody>
          <a:bodyPr wrap="square" rtlCol="0">
            <a:spAutoFit/>
          </a:bodyPr>
          <a:lstStyle/>
          <a:p>
            <a:r>
              <a:rPr lang="en-GB" sz="2800" kern="100" dirty="0">
                <a:effectLst/>
                <a:latin typeface="Calibri" panose="020F0502020204030204" pitchFamily="34" charset="0"/>
                <a:ea typeface="Calibri" panose="020F0502020204030204" pitchFamily="34" charset="0"/>
                <a:cs typeface="Times New Roman" panose="02020603050405020304" pitchFamily="18" charset="0"/>
              </a:rPr>
              <a:t>.</a:t>
            </a:r>
          </a:p>
          <a:p>
            <a:endParaRPr lang="en-GB" dirty="0"/>
          </a:p>
        </p:txBody>
      </p:sp>
      <p:sp>
        <p:nvSpPr>
          <p:cNvPr id="11" name="TextBox 10">
            <a:extLst>
              <a:ext uri="{FF2B5EF4-FFF2-40B4-BE49-F238E27FC236}">
                <a16:creationId xmlns:a16="http://schemas.microsoft.com/office/drawing/2014/main" id="{6E248927-4D66-ACDA-B25C-450AA0C5514C}"/>
              </a:ext>
            </a:extLst>
          </p:cNvPr>
          <p:cNvSpPr txBox="1"/>
          <p:nvPr/>
        </p:nvSpPr>
        <p:spPr>
          <a:xfrm>
            <a:off x="3912324" y="145838"/>
            <a:ext cx="10134600" cy="646331"/>
          </a:xfrm>
          <a:prstGeom prst="rect">
            <a:avLst/>
          </a:prstGeom>
          <a:noFill/>
        </p:spPr>
        <p:txBody>
          <a:bodyPr wrap="square" rtlCol="0">
            <a:spAutoFit/>
          </a:bodyPr>
          <a:lstStyle/>
          <a:p>
            <a:r>
              <a:rPr lang="en-GB" sz="3600" dirty="0"/>
              <a:t>Emotional Regulation and Behaviour - Our Journey </a:t>
            </a:r>
          </a:p>
        </p:txBody>
      </p:sp>
      <p:graphicFrame>
        <p:nvGraphicFramePr>
          <p:cNvPr id="15" name="Table 15">
            <a:extLst>
              <a:ext uri="{FF2B5EF4-FFF2-40B4-BE49-F238E27FC236}">
                <a16:creationId xmlns:a16="http://schemas.microsoft.com/office/drawing/2014/main" id="{BC9E759C-A70B-FB8E-5AB6-E476AE4DE528}"/>
              </a:ext>
            </a:extLst>
          </p:cNvPr>
          <p:cNvGraphicFramePr>
            <a:graphicFrameLocks noGrp="1"/>
          </p:cNvGraphicFramePr>
          <p:nvPr/>
        </p:nvGraphicFramePr>
        <p:xfrm>
          <a:off x="88174" y="1304827"/>
          <a:ext cx="17959251" cy="8821105"/>
        </p:xfrm>
        <a:graphic>
          <a:graphicData uri="http://schemas.openxmlformats.org/drawingml/2006/table">
            <a:tbl>
              <a:tblPr firstRow="1" bandRow="1">
                <a:tableStyleId>{5C22544A-7EE6-4342-B048-85BDC9FD1C3A}</a:tableStyleId>
              </a:tblPr>
              <a:tblGrid>
                <a:gridCol w="1589314">
                  <a:extLst>
                    <a:ext uri="{9D8B030D-6E8A-4147-A177-3AD203B41FA5}">
                      <a16:colId xmlns:a16="http://schemas.microsoft.com/office/drawing/2014/main" val="1270923288"/>
                    </a:ext>
                  </a:extLst>
                </a:gridCol>
                <a:gridCol w="8852263">
                  <a:extLst>
                    <a:ext uri="{9D8B030D-6E8A-4147-A177-3AD203B41FA5}">
                      <a16:colId xmlns:a16="http://schemas.microsoft.com/office/drawing/2014/main" val="836974793"/>
                    </a:ext>
                  </a:extLst>
                </a:gridCol>
                <a:gridCol w="7517674">
                  <a:extLst>
                    <a:ext uri="{9D8B030D-6E8A-4147-A177-3AD203B41FA5}">
                      <a16:colId xmlns:a16="http://schemas.microsoft.com/office/drawing/2014/main" val="1383214725"/>
                    </a:ext>
                  </a:extLst>
                </a:gridCol>
              </a:tblGrid>
              <a:tr h="566005">
                <a:tc>
                  <a:txBody>
                    <a:bodyPr/>
                    <a:lstStyle/>
                    <a:p>
                      <a:r>
                        <a:rPr lang="en-GB" sz="1400" dirty="0"/>
                        <a:t>Date </a:t>
                      </a:r>
                    </a:p>
                  </a:txBody>
                  <a:tcPr/>
                </a:tc>
                <a:tc>
                  <a:txBody>
                    <a:bodyPr/>
                    <a:lstStyle/>
                    <a:p>
                      <a:r>
                        <a:rPr lang="en-GB" sz="1400" dirty="0"/>
                        <a:t>Task </a:t>
                      </a:r>
                    </a:p>
                  </a:txBody>
                  <a:tcPr/>
                </a:tc>
                <a:tc>
                  <a:txBody>
                    <a:bodyPr/>
                    <a:lstStyle/>
                    <a:p>
                      <a:r>
                        <a:rPr lang="en-GB" sz="1400" dirty="0"/>
                        <a:t>Evaluation  / Barriers </a:t>
                      </a:r>
                    </a:p>
                  </a:txBody>
                  <a:tcPr/>
                </a:tc>
                <a:extLst>
                  <a:ext uri="{0D108BD9-81ED-4DB2-BD59-A6C34878D82A}">
                    <a16:rowId xmlns:a16="http://schemas.microsoft.com/office/drawing/2014/main" val="2332995908"/>
                  </a:ext>
                </a:extLst>
              </a:tr>
              <a:tr h="566005">
                <a:tc>
                  <a:txBody>
                    <a:bodyPr/>
                    <a:lstStyle/>
                    <a:p>
                      <a:r>
                        <a:rPr lang="en-GB" sz="1400" dirty="0"/>
                        <a:t>Spring 2018 </a:t>
                      </a:r>
                    </a:p>
                  </a:txBody>
                  <a:tcPr/>
                </a:tc>
                <a:tc>
                  <a:txBody>
                    <a:bodyPr/>
                    <a:lstStyle/>
                    <a:p>
                      <a:r>
                        <a:rPr lang="en-GB" sz="1400" dirty="0"/>
                        <a:t>Stand alone lessons Zones of Regulation , Training for Teachers, </a:t>
                      </a:r>
                    </a:p>
                  </a:txBody>
                  <a:tcPr/>
                </a:tc>
                <a:tc>
                  <a:txBody>
                    <a:bodyPr/>
                    <a:lstStyle/>
                    <a:p>
                      <a:r>
                        <a:rPr lang="en-GB" sz="1400" dirty="0"/>
                        <a:t>Allowed Teachers a good starting point to explain emotional regulation. Difficult especially for boys to identify and discuss feelings.</a:t>
                      </a:r>
                    </a:p>
                  </a:txBody>
                  <a:tcPr/>
                </a:tc>
                <a:extLst>
                  <a:ext uri="{0D108BD9-81ED-4DB2-BD59-A6C34878D82A}">
                    <a16:rowId xmlns:a16="http://schemas.microsoft.com/office/drawing/2014/main" val="2674911115"/>
                  </a:ext>
                </a:extLst>
              </a:tr>
              <a:tr h="566005">
                <a:tc>
                  <a:txBody>
                    <a:bodyPr/>
                    <a:lstStyle/>
                    <a:p>
                      <a:r>
                        <a:rPr lang="en-GB" sz="1400" dirty="0"/>
                        <a:t>Summer 2018 </a:t>
                      </a:r>
                    </a:p>
                  </a:txBody>
                  <a:tcPr/>
                </a:tc>
                <a:tc>
                  <a:txBody>
                    <a:bodyPr/>
                    <a:lstStyle/>
                    <a:p>
                      <a:r>
                        <a:rPr lang="en-GB" sz="1400" dirty="0"/>
                        <a:t>Each class to have a Zones of Regulation display , Training for TAs </a:t>
                      </a:r>
                    </a:p>
                  </a:txBody>
                  <a:tcPr/>
                </a:tc>
                <a:tc>
                  <a:txBody>
                    <a:bodyPr/>
                    <a:lstStyle/>
                    <a:p>
                      <a:r>
                        <a:rPr lang="en-GB" sz="1400" dirty="0"/>
                        <a:t>TAs gained more of an understanding so could model language to children. </a:t>
                      </a:r>
                    </a:p>
                  </a:txBody>
                  <a:tcPr/>
                </a:tc>
                <a:extLst>
                  <a:ext uri="{0D108BD9-81ED-4DB2-BD59-A6C34878D82A}">
                    <a16:rowId xmlns:a16="http://schemas.microsoft.com/office/drawing/2014/main" val="2807759596"/>
                  </a:ext>
                </a:extLst>
              </a:tr>
              <a:tr h="566005">
                <a:tc>
                  <a:txBody>
                    <a:bodyPr/>
                    <a:lstStyle/>
                    <a:p>
                      <a:r>
                        <a:rPr lang="en-GB" sz="1400" dirty="0"/>
                        <a:t>Autumn 2018 </a:t>
                      </a:r>
                    </a:p>
                  </a:txBody>
                  <a:tcPr/>
                </a:tc>
                <a:tc>
                  <a:txBody>
                    <a:bodyPr/>
                    <a:lstStyle/>
                    <a:p>
                      <a:r>
                        <a:rPr lang="en-GB" sz="1400" dirty="0"/>
                        <a:t>Behaviour policy linked to Zones , Letters sent home explaining Zones , Tool boxes in classrooms</a:t>
                      </a:r>
                    </a:p>
                  </a:txBody>
                  <a:tcPr/>
                </a:tc>
                <a:tc>
                  <a:txBody>
                    <a:bodyPr/>
                    <a:lstStyle/>
                    <a:p>
                      <a:r>
                        <a:rPr lang="en-GB" sz="1400" dirty="0"/>
                        <a:t>Children would “play” with the tools rather than using them to regulate. “Rules” put in place and time to explore. This is no longer an issue </a:t>
                      </a:r>
                    </a:p>
                  </a:txBody>
                  <a:tcPr/>
                </a:tc>
                <a:extLst>
                  <a:ext uri="{0D108BD9-81ED-4DB2-BD59-A6C34878D82A}">
                    <a16:rowId xmlns:a16="http://schemas.microsoft.com/office/drawing/2014/main" val="344069106"/>
                  </a:ext>
                </a:extLst>
              </a:tr>
              <a:tr h="566005">
                <a:tc>
                  <a:txBody>
                    <a:bodyPr/>
                    <a:lstStyle/>
                    <a:p>
                      <a:r>
                        <a:rPr lang="en-GB" sz="1400" dirty="0"/>
                        <a:t>Spring 2019</a:t>
                      </a:r>
                    </a:p>
                  </a:txBody>
                  <a:tcPr/>
                </a:tc>
                <a:tc>
                  <a:txBody>
                    <a:bodyPr/>
                    <a:lstStyle/>
                    <a:p>
                      <a:r>
                        <a:rPr lang="en-GB" sz="1400" dirty="0"/>
                        <a:t>Curriculum links to Zones of Regulation </a:t>
                      </a:r>
                      <a:endParaRPr lang="en-GB" sz="1400"/>
                    </a:p>
                  </a:txBody>
                  <a:tcPr/>
                </a:tc>
                <a:tc>
                  <a:txBody>
                    <a:bodyPr/>
                    <a:lstStyle/>
                    <a:p>
                      <a:r>
                        <a:rPr lang="en-GB" sz="1400" dirty="0"/>
                        <a:t>Worked well not only timewise but also helped children link the skills and therefore embed them. Also helped some children discuss the Zones when it didn’t relate to them personally.</a:t>
                      </a:r>
                    </a:p>
                  </a:txBody>
                  <a:tcPr/>
                </a:tc>
                <a:extLst>
                  <a:ext uri="{0D108BD9-81ED-4DB2-BD59-A6C34878D82A}">
                    <a16:rowId xmlns:a16="http://schemas.microsoft.com/office/drawing/2014/main" val="2196690982"/>
                  </a:ext>
                </a:extLst>
              </a:tr>
              <a:tr h="566005">
                <a:tc>
                  <a:txBody>
                    <a:bodyPr/>
                    <a:lstStyle/>
                    <a:p>
                      <a:r>
                        <a:rPr lang="en-GB" sz="1400" dirty="0"/>
                        <a:t>Summer 2019 </a:t>
                      </a:r>
                    </a:p>
                  </a:txBody>
                  <a:tcPr/>
                </a:tc>
                <a:tc>
                  <a:txBody>
                    <a:bodyPr/>
                    <a:lstStyle/>
                    <a:p>
                      <a:r>
                        <a:rPr lang="en-GB" sz="1400" dirty="0"/>
                        <a:t>Whole School Training Restorative conversations </a:t>
                      </a:r>
                    </a:p>
                  </a:txBody>
                  <a:tcPr/>
                </a:tc>
                <a:tc>
                  <a:txBody>
                    <a:bodyPr/>
                    <a:lstStyle/>
                    <a:p>
                      <a:r>
                        <a:rPr lang="en-GB" sz="1400" dirty="0"/>
                        <a:t>Resolving conflict was an issue, so we carried out whole school training so that everyone could support children – we have a high staff turnover so this was not as impactful as we hoped .</a:t>
                      </a:r>
                    </a:p>
                  </a:txBody>
                  <a:tcPr/>
                </a:tc>
                <a:extLst>
                  <a:ext uri="{0D108BD9-81ED-4DB2-BD59-A6C34878D82A}">
                    <a16:rowId xmlns:a16="http://schemas.microsoft.com/office/drawing/2014/main" val="3158261263"/>
                  </a:ext>
                </a:extLst>
              </a:tr>
              <a:tr h="566005">
                <a:tc>
                  <a:txBody>
                    <a:bodyPr/>
                    <a:lstStyle/>
                    <a:p>
                      <a:r>
                        <a:rPr lang="en-GB" sz="1400" dirty="0"/>
                        <a:t>Autumn 2019 </a:t>
                      </a:r>
                    </a:p>
                  </a:txBody>
                  <a:tcPr/>
                </a:tc>
                <a:tc>
                  <a:txBody>
                    <a:bodyPr/>
                    <a:lstStyle/>
                    <a:p>
                      <a:r>
                        <a:rPr lang="en-GB" sz="1400" dirty="0"/>
                        <a:t>Introduction of “Reflection time” (not scaffolded) as a consequence for negative behaviour , Zones of Regulation training whole school </a:t>
                      </a:r>
                    </a:p>
                  </a:txBody>
                  <a:tcPr/>
                </a:tc>
                <a:tc>
                  <a:txBody>
                    <a:bodyPr/>
                    <a:lstStyle/>
                    <a:p>
                      <a:r>
                        <a:rPr lang="en-GB" sz="1400" dirty="0"/>
                        <a:t>Staff found this difficult to accept and did not feel as if the child was being “punished”</a:t>
                      </a:r>
                    </a:p>
                  </a:txBody>
                  <a:tcPr/>
                </a:tc>
                <a:extLst>
                  <a:ext uri="{0D108BD9-81ED-4DB2-BD59-A6C34878D82A}">
                    <a16:rowId xmlns:a16="http://schemas.microsoft.com/office/drawing/2014/main" val="434398115"/>
                  </a:ext>
                </a:extLst>
              </a:tr>
              <a:tr h="566005">
                <a:tc>
                  <a:txBody>
                    <a:bodyPr/>
                    <a:lstStyle/>
                    <a:p>
                      <a:r>
                        <a:rPr lang="en-GB" sz="1400" dirty="0"/>
                        <a:t>Spring 2021</a:t>
                      </a:r>
                    </a:p>
                  </a:txBody>
                  <a:tcPr/>
                </a:tc>
                <a:tc>
                  <a:txBody>
                    <a:bodyPr/>
                    <a:lstStyle/>
                    <a:p>
                      <a:r>
                        <a:rPr lang="en-GB" sz="1400" dirty="0"/>
                        <a:t>Updated behaviour policy – Zones of Regulation, Restorative conversations , introduction of </a:t>
                      </a:r>
                      <a:r>
                        <a:rPr lang="en-GB" sz="1400" dirty="0" err="1"/>
                        <a:t>personlised</a:t>
                      </a:r>
                      <a:r>
                        <a:rPr lang="en-GB" sz="1400" dirty="0"/>
                        <a:t> toolboxes</a:t>
                      </a:r>
                    </a:p>
                  </a:txBody>
                  <a:tcPr/>
                </a:tc>
                <a:tc>
                  <a:txBody>
                    <a:bodyPr/>
                    <a:lstStyle/>
                    <a:p>
                      <a:r>
                        <a:rPr lang="en-GB" sz="1400" dirty="0"/>
                        <a:t>Children who required it had their own “tools”, Restorative conversations began to take place but all staff were completing their own versions of the conversations, which lacked consistency and quality</a:t>
                      </a:r>
                    </a:p>
                  </a:txBody>
                  <a:tcPr/>
                </a:tc>
                <a:extLst>
                  <a:ext uri="{0D108BD9-81ED-4DB2-BD59-A6C34878D82A}">
                    <a16:rowId xmlns:a16="http://schemas.microsoft.com/office/drawing/2014/main" val="693186529"/>
                  </a:ext>
                </a:extLst>
              </a:tr>
              <a:tr h="566005">
                <a:tc>
                  <a:txBody>
                    <a:bodyPr/>
                    <a:lstStyle/>
                    <a:p>
                      <a:r>
                        <a:rPr lang="en-GB" sz="1400" dirty="0"/>
                        <a:t>Summer 2021</a:t>
                      </a:r>
                    </a:p>
                  </a:txBody>
                  <a:tcPr/>
                </a:tc>
                <a:tc>
                  <a:txBody>
                    <a:bodyPr/>
                    <a:lstStyle/>
                    <a:p>
                      <a:r>
                        <a:rPr lang="en-GB" sz="1400" dirty="0"/>
                        <a:t>Whole school training emotional wellbeing, importance of sleep, window of tolerance </a:t>
                      </a:r>
                    </a:p>
                  </a:txBody>
                  <a:tcPr/>
                </a:tc>
                <a:tc>
                  <a:txBody>
                    <a:bodyPr/>
                    <a:lstStyle/>
                    <a:p>
                      <a:r>
                        <a:rPr lang="en-GB" sz="1400" dirty="0"/>
                        <a:t>Allowed all school staff to understand that behaviour is a method of communication and be aware of all of the outside factors that could be contributing to the child not being in the “Green Zone”</a:t>
                      </a:r>
                    </a:p>
                  </a:txBody>
                  <a:tcPr/>
                </a:tc>
                <a:extLst>
                  <a:ext uri="{0D108BD9-81ED-4DB2-BD59-A6C34878D82A}">
                    <a16:rowId xmlns:a16="http://schemas.microsoft.com/office/drawing/2014/main" val="348109610"/>
                  </a:ext>
                </a:extLst>
              </a:tr>
              <a:tr h="566005">
                <a:tc>
                  <a:txBody>
                    <a:bodyPr/>
                    <a:lstStyle/>
                    <a:p>
                      <a:r>
                        <a:rPr lang="en-GB" sz="1400" dirty="0"/>
                        <a:t>Autumn 2021 </a:t>
                      </a:r>
                    </a:p>
                  </a:txBody>
                  <a:tcPr/>
                </a:tc>
                <a:tc>
                  <a:txBody>
                    <a:bodyPr/>
                    <a:lstStyle/>
                    <a:p>
                      <a:r>
                        <a:rPr lang="en-GB" sz="1400" dirty="0"/>
                        <a:t>Consistent displays throughout the school and in school hall, Introduction of PASS Data</a:t>
                      </a:r>
                    </a:p>
                  </a:txBody>
                  <a:tcPr/>
                </a:tc>
                <a:tc>
                  <a:txBody>
                    <a:bodyPr/>
                    <a:lstStyle/>
                    <a:p>
                      <a:r>
                        <a:rPr lang="en-GB" sz="1400" dirty="0"/>
                        <a:t>PASS data allowed us to identify children who needed additional support. Identical displays ensured that message was consistent which helped children feel safe. Dinner staff could refer to display in school hall</a:t>
                      </a:r>
                    </a:p>
                  </a:txBody>
                  <a:tcPr/>
                </a:tc>
                <a:extLst>
                  <a:ext uri="{0D108BD9-81ED-4DB2-BD59-A6C34878D82A}">
                    <a16:rowId xmlns:a16="http://schemas.microsoft.com/office/drawing/2014/main" val="3775331885"/>
                  </a:ext>
                </a:extLst>
              </a:tr>
              <a:tr h="566005">
                <a:tc>
                  <a:txBody>
                    <a:bodyPr/>
                    <a:lstStyle/>
                    <a:p>
                      <a:r>
                        <a:rPr lang="en-GB" sz="1400" dirty="0"/>
                        <a:t>Spring  2022 </a:t>
                      </a:r>
                    </a:p>
                  </a:txBody>
                  <a:tcPr/>
                </a:tc>
                <a:tc>
                  <a:txBody>
                    <a:bodyPr/>
                    <a:lstStyle/>
                    <a:p>
                      <a:r>
                        <a:rPr lang="en-GB" sz="1400" dirty="0"/>
                        <a:t>Introduction of Regulation Responders – Play time, P4C Curriculum links to Zones</a:t>
                      </a:r>
                    </a:p>
                  </a:txBody>
                  <a:tcPr/>
                </a:tc>
                <a:tc>
                  <a:txBody>
                    <a:bodyPr/>
                    <a:lstStyle/>
                    <a:p>
                      <a:r>
                        <a:rPr lang="en-GB" sz="1400" dirty="0"/>
                        <a:t>Sports coach trained up Y5&amp;6 Regulation Responders to support their peers when they are not in the “green zone” – Staff meeting dedicated to linking Zones to curriculum  </a:t>
                      </a:r>
                    </a:p>
                  </a:txBody>
                  <a:tcPr/>
                </a:tc>
                <a:extLst>
                  <a:ext uri="{0D108BD9-81ED-4DB2-BD59-A6C34878D82A}">
                    <a16:rowId xmlns:a16="http://schemas.microsoft.com/office/drawing/2014/main" val="2416692493"/>
                  </a:ext>
                </a:extLst>
              </a:tr>
              <a:tr h="566005">
                <a:tc>
                  <a:txBody>
                    <a:bodyPr/>
                    <a:lstStyle/>
                    <a:p>
                      <a:r>
                        <a:rPr lang="en-GB" sz="1400" dirty="0"/>
                        <a:t>Summer 2022</a:t>
                      </a:r>
                    </a:p>
                  </a:txBody>
                  <a:tcPr/>
                </a:tc>
                <a:tc>
                  <a:txBody>
                    <a:bodyPr/>
                    <a:lstStyle/>
                    <a:p>
                      <a:pPr marL="0" marR="0" lvl="0" indent="0" algn="l" rtl="0" eaLnBrk="1" fontAlgn="auto" latinLnBrk="0" hangingPunct="1">
                        <a:lnSpc>
                          <a:spcPct val="100000"/>
                        </a:lnSpc>
                        <a:spcBef>
                          <a:spcPts val="0"/>
                        </a:spcBef>
                        <a:spcAft>
                          <a:spcPts val="0"/>
                        </a:spcAft>
                        <a:buClrTx/>
                        <a:buSzTx/>
                        <a:buFontTx/>
                        <a:buNone/>
                      </a:pPr>
                      <a:r>
                        <a:rPr lang="en-GB" sz="1400" dirty="0"/>
                        <a:t>Updated behaviour policy – De-escalation focus , Zones of Regulation, Restorative conversations (same script by every adult)  “Reflection time” now mediated by an adult to ensure resolve</a:t>
                      </a:r>
                    </a:p>
                    <a:p>
                      <a:endParaRPr lang="en-GB" sz="1400" dirty="0"/>
                    </a:p>
                  </a:txBody>
                  <a:tcPr/>
                </a:tc>
                <a:tc>
                  <a:txBody>
                    <a:bodyPr/>
                    <a:lstStyle/>
                    <a:p>
                      <a:r>
                        <a:rPr lang="en-GB" sz="1400" dirty="0"/>
                        <a:t>Training bought in by Restorative Practice organising to ensure quality and consistency, Inset day set aside. Teacher kick back saying that they don’t have time to complete the restorative conversations. </a:t>
                      </a:r>
                    </a:p>
                  </a:txBody>
                  <a:tcPr/>
                </a:tc>
                <a:extLst>
                  <a:ext uri="{0D108BD9-81ED-4DB2-BD59-A6C34878D82A}">
                    <a16:rowId xmlns:a16="http://schemas.microsoft.com/office/drawing/2014/main" val="1237657702"/>
                  </a:ext>
                </a:extLst>
              </a:tr>
              <a:tr h="566005">
                <a:tc>
                  <a:txBody>
                    <a:bodyPr/>
                    <a:lstStyle/>
                    <a:p>
                      <a:r>
                        <a:rPr lang="en-GB" sz="1400" dirty="0"/>
                        <a:t>Autumn 2022</a:t>
                      </a:r>
                    </a:p>
                  </a:txBody>
                  <a:tcPr/>
                </a:tc>
                <a:tc>
                  <a:txBody>
                    <a:bodyPr/>
                    <a:lstStyle/>
                    <a:p>
                      <a:r>
                        <a:rPr lang="en-GB" sz="1400" dirty="0"/>
                        <a:t>Introduction of morning check ins, Regulation Responders , School motto “Ready, Respectful, Safe”</a:t>
                      </a:r>
                    </a:p>
                  </a:txBody>
                  <a:tcPr/>
                </a:tc>
                <a:tc>
                  <a:txBody>
                    <a:bodyPr/>
                    <a:lstStyle/>
                    <a:p>
                      <a:r>
                        <a:rPr lang="en-GB" sz="1400" dirty="0"/>
                        <a:t>Morning check ins biggest impact by far. Every child checks in of a morning, anyone not in the Green Zone is checked on by a member of safeguarding team (usually sports coach). </a:t>
                      </a:r>
                    </a:p>
                  </a:txBody>
                  <a:tcPr/>
                </a:tc>
                <a:extLst>
                  <a:ext uri="{0D108BD9-81ED-4DB2-BD59-A6C34878D82A}">
                    <a16:rowId xmlns:a16="http://schemas.microsoft.com/office/drawing/2014/main" val="1543221530"/>
                  </a:ext>
                </a:extLst>
              </a:tr>
              <a:tr h="566005">
                <a:tc>
                  <a:txBody>
                    <a:bodyPr/>
                    <a:lstStyle/>
                    <a:p>
                      <a:r>
                        <a:rPr lang="en-GB" sz="1400" dirty="0"/>
                        <a:t>Spring 2023</a:t>
                      </a:r>
                    </a:p>
                  </a:txBody>
                  <a:tcPr/>
                </a:tc>
                <a:tc>
                  <a:txBody>
                    <a:bodyPr/>
                    <a:lstStyle/>
                    <a:p>
                      <a:r>
                        <a:rPr lang="en-GB" sz="1400" dirty="0"/>
                        <a:t>Assemblies for children to explain Zones of Regulation and restorative conversations  to parents, work packs sent home, peer mediation training </a:t>
                      </a:r>
                    </a:p>
                  </a:txBody>
                  <a:tcPr/>
                </a:tc>
                <a:tc>
                  <a:txBody>
                    <a:bodyPr/>
                    <a:lstStyle/>
                    <a:p>
                      <a:r>
                        <a:rPr lang="en-GB" sz="1400" dirty="0"/>
                        <a:t>Restorative Practice bought in to train children up in resolving low level conflict. Children delivered the message as we struggle with parental engagement. </a:t>
                      </a:r>
                    </a:p>
                  </a:txBody>
                  <a:tcPr/>
                </a:tc>
                <a:extLst>
                  <a:ext uri="{0D108BD9-81ED-4DB2-BD59-A6C34878D82A}">
                    <a16:rowId xmlns:a16="http://schemas.microsoft.com/office/drawing/2014/main" val="2722623193"/>
                  </a:ext>
                </a:extLst>
              </a:tr>
              <a:tr h="566005">
                <a:tc>
                  <a:txBody>
                    <a:bodyPr/>
                    <a:lstStyle/>
                    <a:p>
                      <a:r>
                        <a:rPr lang="en-GB" sz="1400" dirty="0"/>
                        <a:t>Autumn 2023</a:t>
                      </a:r>
                    </a:p>
                  </a:txBody>
                  <a:tcPr/>
                </a:tc>
                <a:tc>
                  <a:txBody>
                    <a:bodyPr/>
                    <a:lstStyle/>
                    <a:p>
                      <a:r>
                        <a:rPr lang="en-GB" sz="1400" dirty="0"/>
                        <a:t>School Motto, “Compassion, Inclusion, Respect” – Focus on Transition times – Dinnertime Greeting , Line checkers, Zones check in analysis </a:t>
                      </a:r>
                    </a:p>
                  </a:txBody>
                  <a:tcPr/>
                </a:tc>
                <a:tc>
                  <a:txBody>
                    <a:bodyPr/>
                    <a:lstStyle/>
                    <a:p>
                      <a:endParaRPr lang="en-GB" sz="1400" dirty="0"/>
                    </a:p>
                  </a:txBody>
                  <a:tcPr/>
                </a:tc>
                <a:extLst>
                  <a:ext uri="{0D108BD9-81ED-4DB2-BD59-A6C34878D82A}">
                    <a16:rowId xmlns:a16="http://schemas.microsoft.com/office/drawing/2014/main" val="1092084247"/>
                  </a:ext>
                </a:extLst>
              </a:tr>
            </a:tbl>
          </a:graphicData>
        </a:graphic>
      </p:graphicFrame>
    </p:spTree>
    <p:extLst>
      <p:ext uri="{BB962C8B-B14F-4D97-AF65-F5344CB8AC3E}">
        <p14:creationId xmlns:p14="http://schemas.microsoft.com/office/powerpoint/2010/main" val="1208493487"/>
      </p:ext>
    </p:extLst>
  </p:cSld>
  <p:clrMapOvr>
    <a:masterClrMapping/>
  </p:clrMapOvr>
  <p:extLst>
    <p:ext uri="{6950BFC3-D8DA-4A85-94F7-54DA5524770B}">
      <p188:commentRel xmlns:p188="http://schemas.microsoft.com/office/powerpoint/2018/8/main" r:id="rId3"/>
    </p:ext>
  </p:extLs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A8D93F5BFFD5243A1963B60F3485A07" ma:contentTypeVersion="15" ma:contentTypeDescription="Create a new document." ma:contentTypeScope="" ma:versionID="45cba8a91e4b6768a2810845adf1c285">
  <xsd:schema xmlns:xsd="http://www.w3.org/2001/XMLSchema" xmlns:xs="http://www.w3.org/2001/XMLSchema" xmlns:p="http://schemas.microsoft.com/office/2006/metadata/properties" xmlns:ns2="259ce971-8e4f-45dd-970f-28b2c027d3e3" xmlns:ns3="6e3d52fe-50b3-4eff-a469-deeccc962dc4" targetNamespace="http://schemas.microsoft.com/office/2006/metadata/properties" ma:root="true" ma:fieldsID="a005b20fd4ec57cc7b4b0000cf229d05" ns2:_="" ns3:_="">
    <xsd:import namespace="259ce971-8e4f-45dd-970f-28b2c027d3e3"/>
    <xsd:import namespace="6e3d52fe-50b3-4eff-a469-deeccc962dc4"/>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59ce971-8e4f-45dd-970f-28b2c027d3e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de486aba-4ae0-446c-829b-2528bae80bd0"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Location" ma:index="20"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e3d52fe-50b3-4eff-a469-deeccc962dc4"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825485df-fef4-433c-961e-91cf44355d6c}" ma:internalName="TaxCatchAll" ma:showField="CatchAllData" ma:web="6e3d52fe-50b3-4eff-a469-deeccc962dc4">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259ce971-8e4f-45dd-970f-28b2c027d3e3">
      <Terms xmlns="http://schemas.microsoft.com/office/infopath/2007/PartnerControls"/>
    </lcf76f155ced4ddcb4097134ff3c332f>
    <TaxCatchAll xmlns="6e3d52fe-50b3-4eff-a469-deeccc962dc4" xsi:nil="true"/>
  </documentManagement>
</p:properties>
</file>

<file path=customXml/itemProps1.xml><?xml version="1.0" encoding="utf-8"?>
<ds:datastoreItem xmlns:ds="http://schemas.openxmlformats.org/officeDocument/2006/customXml" ds:itemID="{A7FFD511-312C-4D2B-A1E4-6CF993A2D7EB}"/>
</file>

<file path=customXml/itemProps2.xml><?xml version="1.0" encoding="utf-8"?>
<ds:datastoreItem xmlns:ds="http://schemas.openxmlformats.org/officeDocument/2006/customXml" ds:itemID="{695D1CCB-84F4-4465-8CD7-4A810D340C95}"/>
</file>

<file path=customXml/itemProps3.xml><?xml version="1.0" encoding="utf-8"?>
<ds:datastoreItem xmlns:ds="http://schemas.openxmlformats.org/officeDocument/2006/customXml" ds:itemID="{0EF62BE8-9857-49C1-853B-C7A3648936A4}"/>
</file>

<file path=docProps/app.xml><?xml version="1.0" encoding="utf-8"?>
<Properties xmlns="http://schemas.openxmlformats.org/officeDocument/2006/extended-properties" xmlns:vt="http://schemas.openxmlformats.org/officeDocument/2006/docPropsVTypes">
  <TotalTime>4</TotalTime>
  <Words>1364</Words>
  <Application>Microsoft Office PowerPoint</Application>
  <PresentationFormat>Custom</PresentationFormat>
  <Paragraphs>128</Paragraphs>
  <Slides>13</Slides>
  <Notes>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13</vt:i4>
      </vt:variant>
    </vt:vector>
  </HeadingPairs>
  <TitlesOfParts>
    <vt:vector size="22" baseType="lpstr">
      <vt:lpstr>Calibri</vt:lpstr>
      <vt:lpstr>Arial</vt:lpstr>
      <vt:lpstr>Tahoma</vt:lpstr>
      <vt:lpstr>Calibri (MS) Bold</vt:lpstr>
      <vt:lpstr>Comic Sans</vt:lpstr>
      <vt:lpstr>Calibri (MS) Bold Italics</vt:lpstr>
      <vt:lpstr>Tahoma Bold</vt:lpstr>
      <vt:lpstr>Calibri (MS)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Faith Primary</dc:title>
  <cp:lastModifiedBy>Aileen Murphy</cp:lastModifiedBy>
  <cp:revision>3</cp:revision>
  <dcterms:created xsi:type="dcterms:W3CDTF">2006-08-16T00:00:00Z</dcterms:created>
  <dcterms:modified xsi:type="dcterms:W3CDTF">2023-11-14T15:52:38Z</dcterms:modified>
  <dc:identifier>DAF0Jojj7xs</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0x0101009A8D93F5BFFD5243A1963B60F3485A07</vt:lpwstr>
  </property>
</Properties>
</file>