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47"/>
  </p:notesMasterIdLst>
  <p:sldIdLst>
    <p:sldId id="312" r:id="rId5"/>
    <p:sldId id="263" r:id="rId6"/>
    <p:sldId id="683" r:id="rId7"/>
    <p:sldId id="688" r:id="rId8"/>
    <p:sldId id="687" r:id="rId9"/>
    <p:sldId id="721" r:id="rId10"/>
    <p:sldId id="674" r:id="rId11"/>
    <p:sldId id="729" r:id="rId12"/>
    <p:sldId id="730" r:id="rId13"/>
    <p:sldId id="731" r:id="rId14"/>
    <p:sldId id="732" r:id="rId15"/>
    <p:sldId id="733" r:id="rId16"/>
    <p:sldId id="734" r:id="rId17"/>
    <p:sldId id="256" r:id="rId18"/>
    <p:sldId id="761" r:id="rId19"/>
    <p:sldId id="762" r:id="rId20"/>
    <p:sldId id="738" r:id="rId21"/>
    <p:sldId id="739" r:id="rId22"/>
    <p:sldId id="740" r:id="rId23"/>
    <p:sldId id="741" r:id="rId24"/>
    <p:sldId id="742" r:id="rId25"/>
    <p:sldId id="743" r:id="rId26"/>
    <p:sldId id="744" r:id="rId27"/>
    <p:sldId id="745" r:id="rId28"/>
    <p:sldId id="746" r:id="rId29"/>
    <p:sldId id="747" r:id="rId30"/>
    <p:sldId id="748" r:id="rId31"/>
    <p:sldId id="749" r:id="rId32"/>
    <p:sldId id="750" r:id="rId33"/>
    <p:sldId id="752" r:id="rId34"/>
    <p:sldId id="754" r:id="rId35"/>
    <p:sldId id="756" r:id="rId36"/>
    <p:sldId id="758" r:id="rId37"/>
    <p:sldId id="759" r:id="rId38"/>
    <p:sldId id="760" r:id="rId39"/>
    <p:sldId id="726" r:id="rId40"/>
    <p:sldId id="727" r:id="rId41"/>
    <p:sldId id="692" r:id="rId42"/>
    <p:sldId id="276" r:id="rId43"/>
    <p:sldId id="278" r:id="rId44"/>
    <p:sldId id="277" r:id="rId45"/>
    <p:sldId id="6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E1F0D6-A9A1-4FBB-A47D-0D604D45CB35}">
          <p14:sldIdLst>
            <p14:sldId id="312"/>
            <p14:sldId id="263"/>
            <p14:sldId id="683"/>
            <p14:sldId id="688"/>
            <p14:sldId id="687"/>
            <p14:sldId id="721"/>
            <p14:sldId id="674"/>
            <p14:sldId id="729"/>
            <p14:sldId id="730"/>
            <p14:sldId id="731"/>
            <p14:sldId id="732"/>
            <p14:sldId id="733"/>
            <p14:sldId id="734"/>
            <p14:sldId id="256"/>
            <p14:sldId id="761"/>
            <p14:sldId id="762"/>
            <p14:sldId id="738"/>
            <p14:sldId id="739"/>
            <p14:sldId id="740"/>
            <p14:sldId id="741"/>
            <p14:sldId id="742"/>
            <p14:sldId id="743"/>
            <p14:sldId id="744"/>
            <p14:sldId id="745"/>
            <p14:sldId id="746"/>
            <p14:sldId id="747"/>
            <p14:sldId id="748"/>
            <p14:sldId id="749"/>
            <p14:sldId id="750"/>
            <p14:sldId id="752"/>
            <p14:sldId id="754"/>
            <p14:sldId id="756"/>
            <p14:sldId id="758"/>
            <p14:sldId id="759"/>
            <p14:sldId id="760"/>
            <p14:sldId id="726"/>
            <p14:sldId id="727"/>
            <p14:sldId id="692"/>
            <p14:sldId id="276"/>
            <p14:sldId id="278"/>
            <p14:sldId id="277"/>
            <p14:sldId id="697"/>
          </p14:sldIdLst>
        </p14:section>
        <p14:section name="Untitled Section" id="{BD8BC169-5182-40FB-A60E-48EC0968BB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Monk" initials="HM" lastIdx="1" clrIdx="0">
    <p:extLst>
      <p:ext uri="{19B8F6BF-5375-455C-9EA6-DF929625EA0E}">
        <p15:presenceInfo xmlns:p15="http://schemas.microsoft.com/office/powerpoint/2012/main" userId="S-1-5-21-4239992440-3904881237-2965746330-18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2CB54-36CD-2883-2984-5D6B47DC1360}" v="6" dt="2023-11-21T15:52:27.596"/>
    <p1510:client id="{AE23B915-BD8A-F2B4-CEB3-74F2FFFA24B9}" v="4" dt="2023-11-20T14:17:16.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45" autoAdjust="0"/>
  </p:normalViewPr>
  <p:slideViewPr>
    <p:cSldViewPr snapToGrid="0">
      <p:cViewPr varScale="1">
        <p:scale>
          <a:sx n="45" d="100"/>
          <a:sy n="45" d="100"/>
        </p:scale>
        <p:origin x="1472"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22T08:10:13.669" idx="1">
    <p:pos x="10" y="1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EA3FA-AA0C-4B64-8C96-1811C9D9A1A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B8F39043-405E-4533-BA6B-89015E382F10}">
      <dgm:prSet custT="1"/>
      <dgm:spPr/>
      <dgm:t>
        <a:bodyPr/>
        <a:lstStyle/>
        <a:p>
          <a:r>
            <a:rPr lang="en-GB" sz="1600" b="1" dirty="0">
              <a:solidFill>
                <a:schemeClr val="tx1"/>
              </a:solidFill>
            </a:rPr>
            <a:t>w/b 21.02.22</a:t>
          </a:r>
          <a:r>
            <a:rPr lang="en-GB" sz="1600" dirty="0">
              <a:solidFill>
                <a:schemeClr val="tx1"/>
              </a:solidFill>
            </a:rPr>
            <a:t> </a:t>
          </a:r>
        </a:p>
        <a:p>
          <a:r>
            <a:rPr lang="en-GB" sz="1400" dirty="0">
              <a:solidFill>
                <a:schemeClr val="tx1"/>
              </a:solidFill>
            </a:rPr>
            <a:t>launched to staff and students.  Ideas submitted on </a:t>
          </a:r>
          <a:r>
            <a:rPr lang="en-GB" sz="1400" dirty="0" err="1">
              <a:solidFill>
                <a:schemeClr val="tx1"/>
              </a:solidFill>
            </a:rPr>
            <a:t>microsoft</a:t>
          </a:r>
          <a:r>
            <a:rPr lang="en-GB" sz="1400" dirty="0">
              <a:solidFill>
                <a:schemeClr val="tx1"/>
              </a:solidFill>
            </a:rPr>
            <a:t> form</a:t>
          </a:r>
          <a:endParaRPr lang="en-US" sz="1600" dirty="0">
            <a:solidFill>
              <a:schemeClr val="tx1"/>
            </a:solidFill>
          </a:endParaRPr>
        </a:p>
      </dgm:t>
    </dgm:pt>
    <dgm:pt modelId="{B2DDCA3C-7778-4BA7-A0B9-C87EE88A729B}" type="parTrans" cxnId="{2A06EF9E-B9AD-49DE-867E-8C9E3B7EF38A}">
      <dgm:prSet/>
      <dgm:spPr/>
      <dgm:t>
        <a:bodyPr/>
        <a:lstStyle/>
        <a:p>
          <a:endParaRPr lang="en-US" sz="1600">
            <a:solidFill>
              <a:schemeClr val="tx1"/>
            </a:solidFill>
          </a:endParaRPr>
        </a:p>
      </dgm:t>
    </dgm:pt>
    <dgm:pt modelId="{8A72F01D-C041-45AB-8CE1-71EF5B7355A6}" type="sibTrans" cxnId="{2A06EF9E-B9AD-49DE-867E-8C9E3B7EF38A}">
      <dgm:prSet/>
      <dgm:spPr/>
      <dgm:t>
        <a:bodyPr/>
        <a:lstStyle/>
        <a:p>
          <a:endParaRPr lang="en-US" sz="1600">
            <a:solidFill>
              <a:schemeClr val="tx1"/>
            </a:solidFill>
          </a:endParaRPr>
        </a:p>
      </dgm:t>
    </dgm:pt>
    <dgm:pt modelId="{4DDEF0A3-F862-48D6-B078-54C10720C570}">
      <dgm:prSet custT="1"/>
      <dgm:spPr/>
      <dgm:t>
        <a:bodyPr/>
        <a:lstStyle/>
        <a:p>
          <a:r>
            <a:rPr lang="en-GB" sz="1600">
              <a:solidFill>
                <a:schemeClr val="tx1"/>
              </a:solidFill>
            </a:rPr>
            <a:t>Closing date </a:t>
          </a:r>
          <a:r>
            <a:rPr lang="en-GB" sz="1600" b="1">
              <a:solidFill>
                <a:schemeClr val="tx1"/>
              </a:solidFill>
            </a:rPr>
            <a:t>11.03.22</a:t>
          </a:r>
          <a:endParaRPr lang="en-US" sz="1600">
            <a:solidFill>
              <a:schemeClr val="tx1"/>
            </a:solidFill>
          </a:endParaRPr>
        </a:p>
      </dgm:t>
    </dgm:pt>
    <dgm:pt modelId="{1D6E9CF6-27A3-4CB9-ADF0-587C52AF5BFC}" type="parTrans" cxnId="{6530BB9B-020D-49A2-BDDD-F180B9E738EB}">
      <dgm:prSet/>
      <dgm:spPr/>
      <dgm:t>
        <a:bodyPr/>
        <a:lstStyle/>
        <a:p>
          <a:endParaRPr lang="en-US" sz="1600">
            <a:solidFill>
              <a:schemeClr val="tx1"/>
            </a:solidFill>
          </a:endParaRPr>
        </a:p>
      </dgm:t>
    </dgm:pt>
    <dgm:pt modelId="{FADA47C5-6449-49EC-9588-45F3462565DE}" type="sibTrans" cxnId="{6530BB9B-020D-49A2-BDDD-F180B9E738EB}">
      <dgm:prSet/>
      <dgm:spPr/>
      <dgm:t>
        <a:bodyPr/>
        <a:lstStyle/>
        <a:p>
          <a:endParaRPr lang="en-US" sz="1600">
            <a:solidFill>
              <a:schemeClr val="tx1"/>
            </a:solidFill>
          </a:endParaRPr>
        </a:p>
      </dgm:t>
    </dgm:pt>
    <dgm:pt modelId="{B5BA417B-4178-40C1-A3E0-F168993CC2FB}">
      <dgm:prSet custT="1"/>
      <dgm:spPr/>
      <dgm:t>
        <a:bodyPr/>
        <a:lstStyle/>
        <a:p>
          <a:r>
            <a:rPr lang="en-GB" sz="1600" b="1" dirty="0">
              <a:solidFill>
                <a:schemeClr val="tx1"/>
              </a:solidFill>
            </a:rPr>
            <a:t>w/ b 14.03.22</a:t>
          </a:r>
          <a:r>
            <a:rPr lang="en-GB" sz="1600" dirty="0">
              <a:solidFill>
                <a:schemeClr val="tx1"/>
              </a:solidFill>
            </a:rPr>
            <a:t> </a:t>
          </a:r>
        </a:p>
        <a:p>
          <a:r>
            <a:rPr lang="en-GB" sz="1200" dirty="0">
              <a:solidFill>
                <a:schemeClr val="tx1"/>
              </a:solidFill>
            </a:rPr>
            <a:t>Student council to filter nominations, complete due diligence on suggestions and draw up a shortlist of 5 for each block. </a:t>
          </a:r>
          <a:endParaRPr lang="en-US" sz="1200" dirty="0">
            <a:solidFill>
              <a:schemeClr val="tx1"/>
            </a:solidFill>
          </a:endParaRPr>
        </a:p>
      </dgm:t>
    </dgm:pt>
    <dgm:pt modelId="{AB5D6CA9-2F75-4620-8893-EF0EFD900B53}" type="parTrans" cxnId="{A6EEFA35-6D99-4B97-BFE1-4A46331CB8C0}">
      <dgm:prSet/>
      <dgm:spPr/>
      <dgm:t>
        <a:bodyPr/>
        <a:lstStyle/>
        <a:p>
          <a:endParaRPr lang="en-US" sz="1600">
            <a:solidFill>
              <a:schemeClr val="tx1"/>
            </a:solidFill>
          </a:endParaRPr>
        </a:p>
      </dgm:t>
    </dgm:pt>
    <dgm:pt modelId="{A3E11CD6-6414-4677-857B-966A1887988D}" type="sibTrans" cxnId="{A6EEFA35-6D99-4B97-BFE1-4A46331CB8C0}">
      <dgm:prSet/>
      <dgm:spPr/>
      <dgm:t>
        <a:bodyPr/>
        <a:lstStyle/>
        <a:p>
          <a:endParaRPr lang="en-US" sz="1600">
            <a:solidFill>
              <a:schemeClr val="tx1"/>
            </a:solidFill>
          </a:endParaRPr>
        </a:p>
      </dgm:t>
    </dgm:pt>
    <dgm:pt modelId="{79337594-80A6-4840-A794-7962ADBAACCA}">
      <dgm:prSet custT="1"/>
      <dgm:spPr/>
      <dgm:t>
        <a:bodyPr/>
        <a:lstStyle/>
        <a:p>
          <a:r>
            <a:rPr lang="en-GB" sz="1600" dirty="0">
              <a:solidFill>
                <a:schemeClr val="tx1"/>
              </a:solidFill>
            </a:rPr>
            <a:t>On </a:t>
          </a:r>
          <a:r>
            <a:rPr lang="en-GB" sz="1600" b="1" dirty="0">
              <a:solidFill>
                <a:schemeClr val="tx1"/>
              </a:solidFill>
            </a:rPr>
            <a:t>30.03.22</a:t>
          </a:r>
        </a:p>
        <a:p>
          <a:r>
            <a:rPr lang="en-GB" sz="1600" dirty="0">
              <a:solidFill>
                <a:schemeClr val="tx1"/>
              </a:solidFill>
            </a:rPr>
            <a:t> </a:t>
          </a:r>
          <a:r>
            <a:rPr lang="en-GB" sz="1400" dirty="0" err="1">
              <a:solidFill>
                <a:schemeClr val="tx1"/>
              </a:solidFill>
            </a:rPr>
            <a:t>microsoft</a:t>
          </a:r>
          <a:r>
            <a:rPr lang="en-GB" sz="1400" dirty="0">
              <a:solidFill>
                <a:schemeClr val="tx1"/>
              </a:solidFill>
            </a:rPr>
            <a:t> form shortlist to be sent to all staff and students for voting.</a:t>
          </a:r>
          <a:endParaRPr lang="en-US" sz="1600" dirty="0">
            <a:solidFill>
              <a:schemeClr val="tx1"/>
            </a:solidFill>
          </a:endParaRPr>
        </a:p>
      </dgm:t>
    </dgm:pt>
    <dgm:pt modelId="{596BEADF-29F5-4D7B-8647-6059D1CE7FAE}" type="parTrans" cxnId="{E5727309-CC0F-4CD2-A45B-4ED0500F187F}">
      <dgm:prSet/>
      <dgm:spPr/>
      <dgm:t>
        <a:bodyPr/>
        <a:lstStyle/>
        <a:p>
          <a:endParaRPr lang="en-US" sz="1600">
            <a:solidFill>
              <a:schemeClr val="tx1"/>
            </a:solidFill>
          </a:endParaRPr>
        </a:p>
      </dgm:t>
    </dgm:pt>
    <dgm:pt modelId="{DA2D5D2D-8C91-49EC-AFBD-8E99F9F4A3F7}" type="sibTrans" cxnId="{E5727309-CC0F-4CD2-A45B-4ED0500F187F}">
      <dgm:prSet/>
      <dgm:spPr/>
      <dgm:t>
        <a:bodyPr/>
        <a:lstStyle/>
        <a:p>
          <a:endParaRPr lang="en-US" sz="1600">
            <a:solidFill>
              <a:schemeClr val="tx1"/>
            </a:solidFill>
          </a:endParaRPr>
        </a:p>
      </dgm:t>
    </dgm:pt>
    <dgm:pt modelId="{D47FC9C5-F4B1-422F-A83C-6E1AE393F577}">
      <dgm:prSet custT="1"/>
      <dgm:spPr/>
      <dgm:t>
        <a:bodyPr/>
        <a:lstStyle/>
        <a:p>
          <a:r>
            <a:rPr lang="en-GB" sz="1600">
              <a:solidFill>
                <a:schemeClr val="tx1"/>
              </a:solidFill>
            </a:rPr>
            <a:t>Voting closes on </a:t>
          </a:r>
          <a:r>
            <a:rPr lang="en-GB" sz="1600" b="1">
              <a:solidFill>
                <a:schemeClr val="tx1"/>
              </a:solidFill>
            </a:rPr>
            <a:t>06.04.22</a:t>
          </a:r>
          <a:endParaRPr lang="en-US" sz="1600">
            <a:solidFill>
              <a:schemeClr val="tx1"/>
            </a:solidFill>
          </a:endParaRPr>
        </a:p>
      </dgm:t>
    </dgm:pt>
    <dgm:pt modelId="{B080B112-E26B-4323-85F9-C3FA40CB701B}" type="parTrans" cxnId="{BB2D6CE7-E080-4CFA-9BB6-E4FB4E8666CC}">
      <dgm:prSet/>
      <dgm:spPr/>
      <dgm:t>
        <a:bodyPr/>
        <a:lstStyle/>
        <a:p>
          <a:endParaRPr lang="en-US" sz="1600">
            <a:solidFill>
              <a:schemeClr val="tx1"/>
            </a:solidFill>
          </a:endParaRPr>
        </a:p>
      </dgm:t>
    </dgm:pt>
    <dgm:pt modelId="{0B62BE67-3321-447F-8692-C61200EDE46A}" type="sibTrans" cxnId="{BB2D6CE7-E080-4CFA-9BB6-E4FB4E8666CC}">
      <dgm:prSet/>
      <dgm:spPr/>
      <dgm:t>
        <a:bodyPr/>
        <a:lstStyle/>
        <a:p>
          <a:endParaRPr lang="en-US" sz="1600">
            <a:solidFill>
              <a:schemeClr val="tx1"/>
            </a:solidFill>
          </a:endParaRPr>
        </a:p>
      </dgm:t>
    </dgm:pt>
    <dgm:pt modelId="{CD9E04E1-EB67-4EA4-8684-E822EC00E03E}">
      <dgm:prSet custT="1"/>
      <dgm:spPr/>
      <dgm:t>
        <a:bodyPr/>
        <a:lstStyle/>
        <a:p>
          <a:r>
            <a:rPr lang="en-GB" sz="1600" dirty="0">
              <a:solidFill>
                <a:schemeClr val="tx1"/>
              </a:solidFill>
            </a:rPr>
            <a:t>Results communicated to Mrs Angus for checking.</a:t>
          </a:r>
          <a:br>
            <a:rPr lang="en-GB" sz="1600" dirty="0">
              <a:solidFill>
                <a:schemeClr val="tx1"/>
              </a:solidFill>
            </a:rPr>
          </a:br>
          <a:endParaRPr lang="en-US" sz="1600" dirty="0">
            <a:solidFill>
              <a:schemeClr val="tx1"/>
            </a:solidFill>
          </a:endParaRPr>
        </a:p>
      </dgm:t>
    </dgm:pt>
    <dgm:pt modelId="{8F2F54FF-F7B6-440E-B8B7-58B7099BD686}" type="parTrans" cxnId="{4D93E6FB-A33E-4CB8-B1FA-FC87A49EADA7}">
      <dgm:prSet/>
      <dgm:spPr/>
      <dgm:t>
        <a:bodyPr/>
        <a:lstStyle/>
        <a:p>
          <a:endParaRPr lang="en-US" sz="1600">
            <a:solidFill>
              <a:schemeClr val="tx1"/>
            </a:solidFill>
          </a:endParaRPr>
        </a:p>
      </dgm:t>
    </dgm:pt>
    <dgm:pt modelId="{3122D6AF-6FEA-49FA-BA3B-F41DF82C55B7}" type="sibTrans" cxnId="{4D93E6FB-A33E-4CB8-B1FA-FC87A49EADA7}">
      <dgm:prSet/>
      <dgm:spPr/>
      <dgm:t>
        <a:bodyPr/>
        <a:lstStyle/>
        <a:p>
          <a:endParaRPr lang="en-US" sz="1600">
            <a:solidFill>
              <a:schemeClr val="tx1"/>
            </a:solidFill>
          </a:endParaRPr>
        </a:p>
      </dgm:t>
    </dgm:pt>
    <dgm:pt modelId="{1EB0CDCD-21C9-4BC6-8AD5-FDAC6FC8BBB1}">
      <dgm:prSet custT="1"/>
      <dgm:spPr/>
      <dgm:t>
        <a:bodyPr/>
        <a:lstStyle/>
        <a:p>
          <a:r>
            <a:rPr lang="en-GB" sz="1600" dirty="0">
              <a:solidFill>
                <a:schemeClr val="tx1"/>
              </a:solidFill>
            </a:rPr>
            <a:t>Students and staff informed once decisions signed off by Mrs Angus. </a:t>
          </a:r>
          <a:endParaRPr lang="en-US" sz="1600" dirty="0">
            <a:solidFill>
              <a:schemeClr val="tx1"/>
            </a:solidFill>
          </a:endParaRPr>
        </a:p>
      </dgm:t>
    </dgm:pt>
    <dgm:pt modelId="{BD6794E2-03A8-4D1D-8CA3-D782EE5715D9}" type="parTrans" cxnId="{4F882A7B-A1DE-4724-9E47-B415C0E94653}">
      <dgm:prSet/>
      <dgm:spPr/>
      <dgm:t>
        <a:bodyPr/>
        <a:lstStyle/>
        <a:p>
          <a:endParaRPr lang="en-US" sz="1600">
            <a:solidFill>
              <a:schemeClr val="tx1"/>
            </a:solidFill>
          </a:endParaRPr>
        </a:p>
      </dgm:t>
    </dgm:pt>
    <dgm:pt modelId="{D22F8710-EB50-4A62-BE64-A043589EBCB1}" type="sibTrans" cxnId="{4F882A7B-A1DE-4724-9E47-B415C0E94653}">
      <dgm:prSet/>
      <dgm:spPr/>
      <dgm:t>
        <a:bodyPr/>
        <a:lstStyle/>
        <a:p>
          <a:endParaRPr lang="en-US" sz="1600">
            <a:solidFill>
              <a:schemeClr val="tx1"/>
            </a:solidFill>
          </a:endParaRPr>
        </a:p>
      </dgm:t>
    </dgm:pt>
    <dgm:pt modelId="{41C9B208-4FFD-4633-9BB1-9795182FA84C}" type="pres">
      <dgm:prSet presAssocID="{04AEA3FA-AA0C-4B64-8C96-1811C9D9A1A6}" presName="diagram" presStyleCnt="0">
        <dgm:presLayoutVars>
          <dgm:dir/>
          <dgm:resizeHandles val="exact"/>
        </dgm:presLayoutVars>
      </dgm:prSet>
      <dgm:spPr/>
    </dgm:pt>
    <dgm:pt modelId="{69994E06-9B6A-455B-8A8D-D51776DA7BFD}" type="pres">
      <dgm:prSet presAssocID="{B8F39043-405E-4533-BA6B-89015E382F10}" presName="node" presStyleLbl="node1" presStyleIdx="0" presStyleCnt="7" custScaleX="140548" custScaleY="141888">
        <dgm:presLayoutVars>
          <dgm:bulletEnabled val="1"/>
        </dgm:presLayoutVars>
      </dgm:prSet>
      <dgm:spPr/>
    </dgm:pt>
    <dgm:pt modelId="{086D2942-E228-42BE-B153-3E864EB0BB5E}" type="pres">
      <dgm:prSet presAssocID="{8A72F01D-C041-45AB-8CE1-71EF5B7355A6}" presName="sibTrans" presStyleCnt="0"/>
      <dgm:spPr/>
    </dgm:pt>
    <dgm:pt modelId="{0460C4E3-0FCC-4AC6-9C87-90FC745A26C1}" type="pres">
      <dgm:prSet presAssocID="{4DDEF0A3-F862-48D6-B078-54C10720C570}" presName="node" presStyleLbl="node1" presStyleIdx="1" presStyleCnt="7" custScaleX="112000" custScaleY="112861">
        <dgm:presLayoutVars>
          <dgm:bulletEnabled val="1"/>
        </dgm:presLayoutVars>
      </dgm:prSet>
      <dgm:spPr/>
    </dgm:pt>
    <dgm:pt modelId="{64F78A6A-401A-4561-B26D-EEB16CBFA6E5}" type="pres">
      <dgm:prSet presAssocID="{FADA47C5-6449-49EC-9588-45F3462565DE}" presName="sibTrans" presStyleCnt="0"/>
      <dgm:spPr/>
    </dgm:pt>
    <dgm:pt modelId="{341DD78C-91F7-4A21-B94B-F9212EC366EF}" type="pres">
      <dgm:prSet presAssocID="{B5BA417B-4178-40C1-A3E0-F168993CC2FB}" presName="node" presStyleLbl="node1" presStyleIdx="2" presStyleCnt="7" custScaleX="134070" custScaleY="163592">
        <dgm:presLayoutVars>
          <dgm:bulletEnabled val="1"/>
        </dgm:presLayoutVars>
      </dgm:prSet>
      <dgm:spPr/>
    </dgm:pt>
    <dgm:pt modelId="{E5670679-2288-4EBF-9214-9F86A7881F9D}" type="pres">
      <dgm:prSet presAssocID="{A3E11CD6-6414-4677-857B-966A1887988D}" presName="sibTrans" presStyleCnt="0"/>
      <dgm:spPr/>
    </dgm:pt>
    <dgm:pt modelId="{790073C5-25BF-4E7E-9D07-B911179953D9}" type="pres">
      <dgm:prSet presAssocID="{79337594-80A6-4840-A794-7962ADBAACCA}" presName="node" presStyleLbl="node1" presStyleIdx="3" presStyleCnt="7" custScaleX="128630" custScaleY="177604">
        <dgm:presLayoutVars>
          <dgm:bulletEnabled val="1"/>
        </dgm:presLayoutVars>
      </dgm:prSet>
      <dgm:spPr/>
    </dgm:pt>
    <dgm:pt modelId="{D99E6E6A-62F3-4195-9150-208E21CE8A3D}" type="pres">
      <dgm:prSet presAssocID="{DA2D5D2D-8C91-49EC-AFBD-8E99F9F4A3F7}" presName="sibTrans" presStyleCnt="0"/>
      <dgm:spPr/>
    </dgm:pt>
    <dgm:pt modelId="{103AFFEA-49D0-4EA4-B29E-51573B4BC5B0}" type="pres">
      <dgm:prSet presAssocID="{D47FC9C5-F4B1-422F-A83C-6E1AE393F577}" presName="node" presStyleLbl="node1" presStyleIdx="4" presStyleCnt="7" custScaleX="117168" custScaleY="142655" custLinFactNeighborX="-5866" custLinFactNeighborY="-4190">
        <dgm:presLayoutVars>
          <dgm:bulletEnabled val="1"/>
        </dgm:presLayoutVars>
      </dgm:prSet>
      <dgm:spPr/>
    </dgm:pt>
    <dgm:pt modelId="{E3A624CF-DA87-4D74-8B45-53AD323B1150}" type="pres">
      <dgm:prSet presAssocID="{0B62BE67-3321-447F-8692-C61200EDE46A}" presName="sibTrans" presStyleCnt="0"/>
      <dgm:spPr/>
    </dgm:pt>
    <dgm:pt modelId="{282FB3DB-87F6-481B-BC3D-C3D3AE4F9582}" type="pres">
      <dgm:prSet presAssocID="{CD9E04E1-EB67-4EA4-8684-E822EC00E03E}" presName="node" presStyleLbl="node1" presStyleIdx="5" presStyleCnt="7" custScaleX="120436" custScaleY="137168">
        <dgm:presLayoutVars>
          <dgm:bulletEnabled val="1"/>
        </dgm:presLayoutVars>
      </dgm:prSet>
      <dgm:spPr/>
    </dgm:pt>
    <dgm:pt modelId="{959CBBFC-6E39-4D7E-9B3C-A4FB194DCC51}" type="pres">
      <dgm:prSet presAssocID="{3122D6AF-6FEA-49FA-BA3B-F41DF82C55B7}" presName="sibTrans" presStyleCnt="0"/>
      <dgm:spPr/>
    </dgm:pt>
    <dgm:pt modelId="{F5B0150F-7AAE-4E5A-B217-FB1DAD017811}" type="pres">
      <dgm:prSet presAssocID="{1EB0CDCD-21C9-4BC6-8AD5-FDAC6FC8BBB1}" presName="node" presStyleLbl="node1" presStyleIdx="6" presStyleCnt="7" custScaleX="112406" custScaleY="139967">
        <dgm:presLayoutVars>
          <dgm:bulletEnabled val="1"/>
        </dgm:presLayoutVars>
      </dgm:prSet>
      <dgm:spPr/>
    </dgm:pt>
  </dgm:ptLst>
  <dgm:cxnLst>
    <dgm:cxn modelId="{E5727309-CC0F-4CD2-A45B-4ED0500F187F}" srcId="{04AEA3FA-AA0C-4B64-8C96-1811C9D9A1A6}" destId="{79337594-80A6-4840-A794-7962ADBAACCA}" srcOrd="3" destOrd="0" parTransId="{596BEADF-29F5-4D7B-8647-6059D1CE7FAE}" sibTransId="{DA2D5D2D-8C91-49EC-AFBD-8E99F9F4A3F7}"/>
    <dgm:cxn modelId="{D6432C0A-D006-48C4-AA6C-161C60770401}" type="presOf" srcId="{04AEA3FA-AA0C-4B64-8C96-1811C9D9A1A6}" destId="{41C9B208-4FFD-4633-9BB1-9795182FA84C}" srcOrd="0" destOrd="0" presId="urn:microsoft.com/office/officeart/2005/8/layout/default"/>
    <dgm:cxn modelId="{058A4113-6CA3-4DA0-8C45-D6F916DFEBCA}" type="presOf" srcId="{79337594-80A6-4840-A794-7962ADBAACCA}" destId="{790073C5-25BF-4E7E-9D07-B911179953D9}" srcOrd="0" destOrd="0" presId="urn:microsoft.com/office/officeart/2005/8/layout/default"/>
    <dgm:cxn modelId="{A6EEFA35-6D99-4B97-BFE1-4A46331CB8C0}" srcId="{04AEA3FA-AA0C-4B64-8C96-1811C9D9A1A6}" destId="{B5BA417B-4178-40C1-A3E0-F168993CC2FB}" srcOrd="2" destOrd="0" parTransId="{AB5D6CA9-2F75-4620-8893-EF0EFD900B53}" sibTransId="{A3E11CD6-6414-4677-857B-966A1887988D}"/>
    <dgm:cxn modelId="{55217147-BE4B-4718-AB7C-790EA52110C7}" type="presOf" srcId="{B8F39043-405E-4533-BA6B-89015E382F10}" destId="{69994E06-9B6A-455B-8A8D-D51776DA7BFD}" srcOrd="0" destOrd="0" presId="urn:microsoft.com/office/officeart/2005/8/layout/default"/>
    <dgm:cxn modelId="{2CAF954E-A444-4FBB-8AE4-6E0598CB628B}" type="presOf" srcId="{B5BA417B-4178-40C1-A3E0-F168993CC2FB}" destId="{341DD78C-91F7-4A21-B94B-F9212EC366EF}" srcOrd="0" destOrd="0" presId="urn:microsoft.com/office/officeart/2005/8/layout/default"/>
    <dgm:cxn modelId="{4F882A7B-A1DE-4724-9E47-B415C0E94653}" srcId="{04AEA3FA-AA0C-4B64-8C96-1811C9D9A1A6}" destId="{1EB0CDCD-21C9-4BC6-8AD5-FDAC6FC8BBB1}" srcOrd="6" destOrd="0" parTransId="{BD6794E2-03A8-4D1D-8CA3-D782EE5715D9}" sibTransId="{D22F8710-EB50-4A62-BE64-A043589EBCB1}"/>
    <dgm:cxn modelId="{DA84287C-B4B5-4545-A520-D0DBB1223BAF}" type="presOf" srcId="{CD9E04E1-EB67-4EA4-8684-E822EC00E03E}" destId="{282FB3DB-87F6-481B-BC3D-C3D3AE4F9582}" srcOrd="0" destOrd="0" presId="urn:microsoft.com/office/officeart/2005/8/layout/default"/>
    <dgm:cxn modelId="{F88CE87F-B5A7-4432-A31A-F396D548A39E}" type="presOf" srcId="{4DDEF0A3-F862-48D6-B078-54C10720C570}" destId="{0460C4E3-0FCC-4AC6-9C87-90FC745A26C1}" srcOrd="0" destOrd="0" presId="urn:microsoft.com/office/officeart/2005/8/layout/default"/>
    <dgm:cxn modelId="{6530BB9B-020D-49A2-BDDD-F180B9E738EB}" srcId="{04AEA3FA-AA0C-4B64-8C96-1811C9D9A1A6}" destId="{4DDEF0A3-F862-48D6-B078-54C10720C570}" srcOrd="1" destOrd="0" parTransId="{1D6E9CF6-27A3-4CB9-ADF0-587C52AF5BFC}" sibTransId="{FADA47C5-6449-49EC-9588-45F3462565DE}"/>
    <dgm:cxn modelId="{2A06EF9E-B9AD-49DE-867E-8C9E3B7EF38A}" srcId="{04AEA3FA-AA0C-4B64-8C96-1811C9D9A1A6}" destId="{B8F39043-405E-4533-BA6B-89015E382F10}" srcOrd="0" destOrd="0" parTransId="{B2DDCA3C-7778-4BA7-A0B9-C87EE88A729B}" sibTransId="{8A72F01D-C041-45AB-8CE1-71EF5B7355A6}"/>
    <dgm:cxn modelId="{940218A2-5021-4627-A3E8-CB15BE1E1A52}" type="presOf" srcId="{D47FC9C5-F4B1-422F-A83C-6E1AE393F577}" destId="{103AFFEA-49D0-4EA4-B29E-51573B4BC5B0}" srcOrd="0" destOrd="0" presId="urn:microsoft.com/office/officeart/2005/8/layout/default"/>
    <dgm:cxn modelId="{BB2D6CE7-E080-4CFA-9BB6-E4FB4E8666CC}" srcId="{04AEA3FA-AA0C-4B64-8C96-1811C9D9A1A6}" destId="{D47FC9C5-F4B1-422F-A83C-6E1AE393F577}" srcOrd="4" destOrd="0" parTransId="{B080B112-E26B-4323-85F9-C3FA40CB701B}" sibTransId="{0B62BE67-3321-447F-8692-C61200EDE46A}"/>
    <dgm:cxn modelId="{C7F7E1ED-FD0D-4C86-AAE7-CE825EA53BF0}" type="presOf" srcId="{1EB0CDCD-21C9-4BC6-8AD5-FDAC6FC8BBB1}" destId="{F5B0150F-7AAE-4E5A-B217-FB1DAD017811}" srcOrd="0" destOrd="0" presId="urn:microsoft.com/office/officeart/2005/8/layout/default"/>
    <dgm:cxn modelId="{4D93E6FB-A33E-4CB8-B1FA-FC87A49EADA7}" srcId="{04AEA3FA-AA0C-4B64-8C96-1811C9D9A1A6}" destId="{CD9E04E1-EB67-4EA4-8684-E822EC00E03E}" srcOrd="5" destOrd="0" parTransId="{8F2F54FF-F7B6-440E-B8B7-58B7099BD686}" sibTransId="{3122D6AF-6FEA-49FA-BA3B-F41DF82C55B7}"/>
    <dgm:cxn modelId="{0E7EE070-6CC6-4408-ACFD-4E4EB66BD82B}" type="presParOf" srcId="{41C9B208-4FFD-4633-9BB1-9795182FA84C}" destId="{69994E06-9B6A-455B-8A8D-D51776DA7BFD}" srcOrd="0" destOrd="0" presId="urn:microsoft.com/office/officeart/2005/8/layout/default"/>
    <dgm:cxn modelId="{534D1642-8B05-44F8-8E3B-C1A1DC663805}" type="presParOf" srcId="{41C9B208-4FFD-4633-9BB1-9795182FA84C}" destId="{086D2942-E228-42BE-B153-3E864EB0BB5E}" srcOrd="1" destOrd="0" presId="urn:microsoft.com/office/officeart/2005/8/layout/default"/>
    <dgm:cxn modelId="{66789CF5-5C0D-4719-99E4-06B9B103293D}" type="presParOf" srcId="{41C9B208-4FFD-4633-9BB1-9795182FA84C}" destId="{0460C4E3-0FCC-4AC6-9C87-90FC745A26C1}" srcOrd="2" destOrd="0" presId="urn:microsoft.com/office/officeart/2005/8/layout/default"/>
    <dgm:cxn modelId="{2963AB89-60F1-4FFF-954F-545D483B4D72}" type="presParOf" srcId="{41C9B208-4FFD-4633-9BB1-9795182FA84C}" destId="{64F78A6A-401A-4561-B26D-EEB16CBFA6E5}" srcOrd="3" destOrd="0" presId="urn:microsoft.com/office/officeart/2005/8/layout/default"/>
    <dgm:cxn modelId="{B17E629E-03AC-45FD-9D03-040BBB968145}" type="presParOf" srcId="{41C9B208-4FFD-4633-9BB1-9795182FA84C}" destId="{341DD78C-91F7-4A21-B94B-F9212EC366EF}" srcOrd="4" destOrd="0" presId="urn:microsoft.com/office/officeart/2005/8/layout/default"/>
    <dgm:cxn modelId="{016C59A4-457F-4F7C-BBDC-8BCE1C44E72B}" type="presParOf" srcId="{41C9B208-4FFD-4633-9BB1-9795182FA84C}" destId="{E5670679-2288-4EBF-9214-9F86A7881F9D}" srcOrd="5" destOrd="0" presId="urn:microsoft.com/office/officeart/2005/8/layout/default"/>
    <dgm:cxn modelId="{699EEC0C-3427-4388-A78D-0B037C9BD268}" type="presParOf" srcId="{41C9B208-4FFD-4633-9BB1-9795182FA84C}" destId="{790073C5-25BF-4E7E-9D07-B911179953D9}" srcOrd="6" destOrd="0" presId="urn:microsoft.com/office/officeart/2005/8/layout/default"/>
    <dgm:cxn modelId="{5D90CD93-0C4F-4FD8-92BA-F6EB81DE1006}" type="presParOf" srcId="{41C9B208-4FFD-4633-9BB1-9795182FA84C}" destId="{D99E6E6A-62F3-4195-9150-208E21CE8A3D}" srcOrd="7" destOrd="0" presId="urn:microsoft.com/office/officeart/2005/8/layout/default"/>
    <dgm:cxn modelId="{888A2BB8-0039-4AF1-BC1C-76215240885B}" type="presParOf" srcId="{41C9B208-4FFD-4633-9BB1-9795182FA84C}" destId="{103AFFEA-49D0-4EA4-B29E-51573B4BC5B0}" srcOrd="8" destOrd="0" presId="urn:microsoft.com/office/officeart/2005/8/layout/default"/>
    <dgm:cxn modelId="{B7D28DE1-51E0-46DE-88E2-A92EE615FC38}" type="presParOf" srcId="{41C9B208-4FFD-4633-9BB1-9795182FA84C}" destId="{E3A624CF-DA87-4D74-8B45-53AD323B1150}" srcOrd="9" destOrd="0" presId="urn:microsoft.com/office/officeart/2005/8/layout/default"/>
    <dgm:cxn modelId="{AA3FBBE4-F3E3-43F4-8A31-09066F593DF8}" type="presParOf" srcId="{41C9B208-4FFD-4633-9BB1-9795182FA84C}" destId="{282FB3DB-87F6-481B-BC3D-C3D3AE4F9582}" srcOrd="10" destOrd="0" presId="urn:microsoft.com/office/officeart/2005/8/layout/default"/>
    <dgm:cxn modelId="{CEA47E52-7EBF-4E55-9580-248F2D879D19}" type="presParOf" srcId="{41C9B208-4FFD-4633-9BB1-9795182FA84C}" destId="{959CBBFC-6E39-4D7E-9B3C-A4FB194DCC51}" srcOrd="11" destOrd="0" presId="urn:microsoft.com/office/officeart/2005/8/layout/default"/>
    <dgm:cxn modelId="{5458E5ED-C0DF-4916-8DC1-57C6E8ABD1B4}" type="presParOf" srcId="{41C9B208-4FFD-4633-9BB1-9795182FA84C}" destId="{F5B0150F-7AAE-4E5A-B217-FB1DAD017811}"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94E06-9B6A-455B-8A8D-D51776DA7BFD}">
      <dsp:nvSpPr>
        <dsp:cNvPr id="0" name=""/>
        <dsp:cNvSpPr/>
      </dsp:nvSpPr>
      <dsp:spPr>
        <a:xfrm>
          <a:off x="759731" y="88608"/>
          <a:ext cx="1897948" cy="114962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rPr>
            <a:t>w/b 21.02.22</a:t>
          </a:r>
          <a:r>
            <a:rPr lang="en-GB" sz="1600" kern="1200" dirty="0">
              <a:solidFill>
                <a:schemeClr val="tx1"/>
              </a:solidFill>
            </a:rPr>
            <a:t> </a:t>
          </a:r>
        </a:p>
        <a:p>
          <a:pPr marL="0" lvl="0" indent="0" algn="ctr" defTabSz="711200">
            <a:lnSpc>
              <a:spcPct val="90000"/>
            </a:lnSpc>
            <a:spcBef>
              <a:spcPct val="0"/>
            </a:spcBef>
            <a:spcAft>
              <a:spcPct val="35000"/>
            </a:spcAft>
            <a:buNone/>
          </a:pPr>
          <a:r>
            <a:rPr lang="en-GB" sz="1400" kern="1200" dirty="0">
              <a:solidFill>
                <a:schemeClr val="tx1"/>
              </a:solidFill>
            </a:rPr>
            <a:t>launched to staff and students.  Ideas submitted on </a:t>
          </a:r>
          <a:r>
            <a:rPr lang="en-GB" sz="1400" kern="1200" dirty="0" err="1">
              <a:solidFill>
                <a:schemeClr val="tx1"/>
              </a:solidFill>
            </a:rPr>
            <a:t>microsoft</a:t>
          </a:r>
          <a:r>
            <a:rPr lang="en-GB" sz="1400" kern="1200" dirty="0">
              <a:solidFill>
                <a:schemeClr val="tx1"/>
              </a:solidFill>
            </a:rPr>
            <a:t> form</a:t>
          </a:r>
          <a:endParaRPr lang="en-US" sz="1600" kern="1200" dirty="0">
            <a:solidFill>
              <a:schemeClr val="tx1"/>
            </a:solidFill>
          </a:endParaRPr>
        </a:p>
      </dsp:txBody>
      <dsp:txXfrm>
        <a:off x="759731" y="88608"/>
        <a:ext cx="1897948" cy="1149626"/>
      </dsp:txXfrm>
    </dsp:sp>
    <dsp:sp modelId="{0460C4E3-0FCC-4AC6-9C87-90FC745A26C1}">
      <dsp:nvSpPr>
        <dsp:cNvPr id="0" name=""/>
        <dsp:cNvSpPr/>
      </dsp:nvSpPr>
      <dsp:spPr>
        <a:xfrm>
          <a:off x="2792719" y="206201"/>
          <a:ext cx="1512439" cy="914439"/>
        </a:xfrm>
        <a:prstGeom prst="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rPr>
            <a:t>Closing date </a:t>
          </a:r>
          <a:r>
            <a:rPr lang="en-GB" sz="1600" b="1" kern="1200">
              <a:solidFill>
                <a:schemeClr val="tx1"/>
              </a:solidFill>
            </a:rPr>
            <a:t>11.03.22</a:t>
          </a:r>
          <a:endParaRPr lang="en-US" sz="1600" kern="1200">
            <a:solidFill>
              <a:schemeClr val="tx1"/>
            </a:solidFill>
          </a:endParaRPr>
        </a:p>
      </dsp:txBody>
      <dsp:txXfrm>
        <a:off x="2792719" y="206201"/>
        <a:ext cx="1512439" cy="914439"/>
      </dsp:txXfrm>
    </dsp:sp>
    <dsp:sp modelId="{341DD78C-91F7-4A21-B94B-F9212EC366EF}">
      <dsp:nvSpPr>
        <dsp:cNvPr id="0" name=""/>
        <dsp:cNvSpPr/>
      </dsp:nvSpPr>
      <dsp:spPr>
        <a:xfrm>
          <a:off x="4440197" y="681"/>
          <a:ext cx="1810470" cy="132547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rPr>
            <a:t>w/ b 14.03.22</a:t>
          </a:r>
          <a:r>
            <a:rPr lang="en-GB" sz="1600" kern="1200" dirty="0">
              <a:solidFill>
                <a:schemeClr val="tx1"/>
              </a:solidFill>
            </a:rPr>
            <a:t> </a:t>
          </a:r>
        </a:p>
        <a:p>
          <a:pPr marL="0" lvl="0" indent="0" algn="ctr" defTabSz="711200">
            <a:lnSpc>
              <a:spcPct val="90000"/>
            </a:lnSpc>
            <a:spcBef>
              <a:spcPct val="0"/>
            </a:spcBef>
            <a:spcAft>
              <a:spcPct val="35000"/>
            </a:spcAft>
            <a:buNone/>
          </a:pPr>
          <a:r>
            <a:rPr lang="en-GB" sz="1200" kern="1200" dirty="0">
              <a:solidFill>
                <a:schemeClr val="tx1"/>
              </a:solidFill>
            </a:rPr>
            <a:t>Student council to filter nominations, complete due diligence on suggestions and draw up a shortlist of 5 for each block. </a:t>
          </a:r>
          <a:endParaRPr lang="en-US" sz="1200" kern="1200" dirty="0">
            <a:solidFill>
              <a:schemeClr val="tx1"/>
            </a:solidFill>
          </a:endParaRPr>
        </a:p>
      </dsp:txBody>
      <dsp:txXfrm>
        <a:off x="4440197" y="681"/>
        <a:ext cx="1810470" cy="1325479"/>
      </dsp:txXfrm>
    </dsp:sp>
    <dsp:sp modelId="{790073C5-25BF-4E7E-9D07-B911179953D9}">
      <dsp:nvSpPr>
        <dsp:cNvPr id="0" name=""/>
        <dsp:cNvSpPr/>
      </dsp:nvSpPr>
      <dsp:spPr>
        <a:xfrm>
          <a:off x="70883" y="1461200"/>
          <a:ext cx="1737009" cy="143901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On </a:t>
          </a:r>
          <a:r>
            <a:rPr lang="en-GB" sz="1600" b="1" kern="1200" dirty="0">
              <a:solidFill>
                <a:schemeClr val="tx1"/>
              </a:solidFill>
            </a:rPr>
            <a:t>30.03.22</a:t>
          </a:r>
        </a:p>
        <a:p>
          <a:pPr marL="0" lvl="0" indent="0" algn="ctr" defTabSz="711200">
            <a:lnSpc>
              <a:spcPct val="90000"/>
            </a:lnSpc>
            <a:spcBef>
              <a:spcPct val="0"/>
            </a:spcBef>
            <a:spcAft>
              <a:spcPct val="35000"/>
            </a:spcAft>
            <a:buNone/>
          </a:pPr>
          <a:r>
            <a:rPr lang="en-GB" sz="1600" kern="1200" dirty="0">
              <a:solidFill>
                <a:schemeClr val="tx1"/>
              </a:solidFill>
            </a:rPr>
            <a:t> </a:t>
          </a:r>
          <a:r>
            <a:rPr lang="en-GB" sz="1400" kern="1200" dirty="0" err="1">
              <a:solidFill>
                <a:schemeClr val="tx1"/>
              </a:solidFill>
            </a:rPr>
            <a:t>microsoft</a:t>
          </a:r>
          <a:r>
            <a:rPr lang="en-GB" sz="1400" kern="1200" dirty="0">
              <a:solidFill>
                <a:schemeClr val="tx1"/>
              </a:solidFill>
            </a:rPr>
            <a:t> form shortlist to be sent to all staff and students for voting.</a:t>
          </a:r>
          <a:endParaRPr lang="en-US" sz="1600" kern="1200" dirty="0">
            <a:solidFill>
              <a:schemeClr val="tx1"/>
            </a:solidFill>
          </a:endParaRPr>
        </a:p>
      </dsp:txBody>
      <dsp:txXfrm>
        <a:off x="70883" y="1461200"/>
        <a:ext cx="1737009" cy="1439010"/>
      </dsp:txXfrm>
    </dsp:sp>
    <dsp:sp modelId="{103AFFEA-49D0-4EA4-B29E-51573B4BC5B0}">
      <dsp:nvSpPr>
        <dsp:cNvPr id="0" name=""/>
        <dsp:cNvSpPr/>
      </dsp:nvSpPr>
      <dsp:spPr>
        <a:xfrm>
          <a:off x="1863717" y="1568836"/>
          <a:ext cx="1582227" cy="1155841"/>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rPr>
            <a:t>Voting closes on </a:t>
          </a:r>
          <a:r>
            <a:rPr lang="en-GB" sz="1600" b="1" kern="1200">
              <a:solidFill>
                <a:schemeClr val="tx1"/>
              </a:solidFill>
            </a:rPr>
            <a:t>06.04.22</a:t>
          </a:r>
          <a:endParaRPr lang="en-US" sz="1600" kern="1200">
            <a:solidFill>
              <a:schemeClr val="tx1"/>
            </a:solidFill>
          </a:endParaRPr>
        </a:p>
      </dsp:txBody>
      <dsp:txXfrm>
        <a:off x="1863717" y="1568836"/>
        <a:ext cx="1582227" cy="1155841"/>
      </dsp:txXfrm>
    </dsp:sp>
    <dsp:sp modelId="{282FB3DB-87F6-481B-BC3D-C3D3AE4F9582}">
      <dsp:nvSpPr>
        <dsp:cNvPr id="0" name=""/>
        <dsp:cNvSpPr/>
      </dsp:nvSpPr>
      <dsp:spPr>
        <a:xfrm>
          <a:off x="3660197" y="1625013"/>
          <a:ext cx="1626358" cy="1111383"/>
        </a:xfrm>
        <a:prstGeom prst="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Results communicated to Mrs Angus for checking.</a:t>
          </a:r>
          <a:br>
            <a:rPr lang="en-GB" sz="1600" kern="1200" dirty="0">
              <a:solidFill>
                <a:schemeClr val="tx1"/>
              </a:solidFill>
            </a:rPr>
          </a:br>
          <a:endParaRPr lang="en-US" sz="1600" kern="1200" dirty="0">
            <a:solidFill>
              <a:schemeClr val="tx1"/>
            </a:solidFill>
          </a:endParaRPr>
        </a:p>
      </dsp:txBody>
      <dsp:txXfrm>
        <a:off x="3660197" y="1625013"/>
        <a:ext cx="1626358" cy="1111383"/>
      </dsp:txXfrm>
    </dsp:sp>
    <dsp:sp modelId="{F5B0150F-7AAE-4E5A-B217-FB1DAD017811}">
      <dsp:nvSpPr>
        <dsp:cNvPr id="0" name=""/>
        <dsp:cNvSpPr/>
      </dsp:nvSpPr>
      <dsp:spPr>
        <a:xfrm>
          <a:off x="5421595" y="1613674"/>
          <a:ext cx="1517921" cy="113406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Students and staff informed once decisions signed off by Mrs Angus. </a:t>
          </a:r>
          <a:endParaRPr lang="en-US" sz="1600" kern="1200" dirty="0">
            <a:solidFill>
              <a:schemeClr val="tx1"/>
            </a:solidFill>
          </a:endParaRPr>
        </a:p>
      </dsp:txBody>
      <dsp:txXfrm>
        <a:off x="5421595" y="1613674"/>
        <a:ext cx="1517921" cy="11340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3BDE5-93CB-4122-AD5E-E42CD766D675}" type="datetimeFigureOut">
              <a:rPr lang="en-GB" smtClean="0"/>
              <a:t>21/11/2023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36A4C-28A3-4A46-9EB3-77EF7F89B8A0}" type="slidenum">
              <a:rPr lang="en-GB" smtClean="0"/>
              <a:t>‹#›</a:t>
            </a:fld>
            <a:endParaRPr lang="en-GB"/>
          </a:p>
        </p:txBody>
      </p:sp>
    </p:spTree>
    <p:extLst>
      <p:ext uri="{BB962C8B-B14F-4D97-AF65-F5344CB8AC3E}">
        <p14:creationId xmlns:p14="http://schemas.microsoft.com/office/powerpoint/2010/main" val="197615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oyalhistsoc.org/racerepor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gov.co.uk/topics/politics/articles-reports/2014/07/26/britain-proud-its-empir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CE26ADC-44DC-442F-9AD9-8D4B503341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3A8539A-A04E-4E7B-8097-11C1084D2E73}"/>
              </a:ext>
            </a:extLst>
          </p:cNvPr>
          <p:cNvSpPr>
            <a:spLocks noGrp="1"/>
          </p:cNvSpPr>
          <p:nvPr>
            <p:ph type="body" idx="1"/>
          </p:nvPr>
        </p:nvSpPr>
        <p:spPr/>
        <p:txBody>
          <a:bodyPr/>
          <a:lstStyle/>
          <a:p>
            <a:pPr eaLnBrk="1" fontAlgn="auto" hangingPunct="1">
              <a:lnSpc>
                <a:spcPct val="120000"/>
              </a:lnSpc>
              <a:spcBef>
                <a:spcPts val="0"/>
              </a:spcBef>
              <a:spcAft>
                <a:spcPts val="0"/>
              </a:spcAft>
              <a:defRPr/>
            </a:pPr>
            <a:r>
              <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rPr>
              <a:t>A larger than average sized 11-16 comprehensive with 1200 students on roll.</a:t>
            </a:r>
          </a:p>
          <a:p>
            <a:pPr eaLnBrk="1" fontAlgn="auto" hangingPunct="1">
              <a:lnSpc>
                <a:spcPct val="120000"/>
              </a:lnSpc>
              <a:spcBef>
                <a:spcPts val="0"/>
              </a:spcBef>
              <a:spcAft>
                <a:spcPts val="0"/>
              </a:spcAft>
              <a:defRPr/>
            </a:pPr>
            <a:r>
              <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rPr>
              <a:t>Unique as the only girls‘ non faith state school serving a diverse community in Leicester and Leicestershire. </a:t>
            </a:r>
          </a:p>
          <a:p>
            <a:pPr eaLnBrk="1" fontAlgn="auto" hangingPunct="1">
              <a:spcBef>
                <a:spcPts val="0"/>
              </a:spcBef>
              <a:spcAft>
                <a:spcPts val="0"/>
              </a:spcAft>
              <a:defRPr/>
            </a:pPr>
            <a:r>
              <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rPr>
              <a:t>Committed and enthusiastic staff.</a:t>
            </a:r>
          </a:p>
          <a:p>
            <a:pPr eaLnBrk="1" fontAlgn="auto" hangingPunct="1">
              <a:spcBef>
                <a:spcPts val="0"/>
              </a:spcBef>
              <a:spcAft>
                <a:spcPts val="0"/>
              </a:spcAft>
              <a:defRPr/>
            </a:pPr>
            <a:r>
              <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rPr>
              <a:t>Graded as an Outstanding school by Ofsted in October 2013.</a:t>
            </a:r>
          </a:p>
          <a:p>
            <a:pPr eaLnBrk="1" fontAlgn="auto" hangingPunct="1">
              <a:spcBef>
                <a:spcPts val="0"/>
              </a:spcBef>
              <a:spcAft>
                <a:spcPts val="0"/>
              </a:spcAft>
              <a:defRPr/>
            </a:pPr>
            <a:r>
              <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rPr>
              <a:t>Joined Lionheart Education Trust 2019</a:t>
            </a:r>
          </a:p>
          <a:p>
            <a:pPr>
              <a:defRPr/>
            </a:pPr>
            <a:r>
              <a:rPr lang="en-GB" dirty="0">
                <a:solidFill>
                  <a:srgbClr val="002060"/>
                </a:solidFill>
                <a:latin typeface="Arial" panose="020B0604020202020204" pitchFamily="34" charset="0"/>
                <a:cs typeface="Arial" panose="020B0604020202020204" pitchFamily="34" charset="0"/>
              </a:rPr>
              <a:t>We are experts in how girls learn best (achievement and standards). National research tells us and we know that girls often lack confidence in themselves and suffer low self-esteem.  Girls learn best in single sex schools because they are also more prepared to take educational risks. Research and national results for several years says they achieve better than girls attending mixed schools in all subjects.  </a:t>
            </a:r>
          </a:p>
          <a:p>
            <a:pPr>
              <a:defRPr/>
            </a:pPr>
            <a:r>
              <a:rPr lang="en-GB" dirty="0">
                <a:solidFill>
                  <a:srgbClr val="002060"/>
                </a:solidFill>
                <a:latin typeface="Arial" panose="020B0604020202020204" pitchFamily="34" charset="0"/>
                <a:cs typeface="Arial" panose="020B0604020202020204" pitchFamily="34" charset="0"/>
              </a:rPr>
              <a:t>and we take on board their feedback and suggestions to improve what we offer e.g.  from opinions about our healthy food menus to styles of effective t and l in the classroom.</a:t>
            </a:r>
          </a:p>
          <a:p>
            <a:pPr>
              <a:defRPr/>
            </a:pPr>
            <a:endParaRPr lang="en-GB" dirty="0">
              <a:solidFill>
                <a:srgbClr val="002060"/>
              </a:solidFill>
              <a:latin typeface="Arial" panose="020B0604020202020204" pitchFamily="34" charset="0"/>
              <a:cs typeface="Arial" panose="020B0604020202020204" pitchFamily="34" charset="0"/>
            </a:endParaRPr>
          </a:p>
          <a:p>
            <a:pPr>
              <a:defRPr/>
            </a:pPr>
            <a:r>
              <a:rPr lang="en-GB"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Our staff are caring and committed. They know students well and enjoy good relationships with them both in and out of the classroom.</a:t>
            </a:r>
          </a:p>
          <a:p>
            <a:pPr>
              <a:defRPr/>
            </a:pPr>
            <a:r>
              <a:rPr lang="en-GB"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We encourage students to have a voice, an opinion – we have an active student council and encourage them to tell us what they think about all aspects of college life.</a:t>
            </a:r>
          </a:p>
          <a:p>
            <a:pPr>
              <a:defRPr/>
            </a:pPr>
            <a:r>
              <a:rPr lang="en-GB"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rPr>
              <a:t>We enjoy close links with our feeder primary schools albeit we have 54 of them.</a:t>
            </a:r>
          </a:p>
          <a:p>
            <a:pPr>
              <a:defRPr/>
            </a:pPr>
            <a:endParaRPr lang="en-GB" dirty="0">
              <a:solidFill>
                <a:schemeClr val="tx2">
                  <a:lumMod val="75000"/>
                </a:schemeClr>
              </a:solidFill>
              <a:latin typeface="Verdana" panose="020B0604030504040204" pitchFamily="34" charset="0"/>
              <a:ea typeface="Verdana" panose="020B0604030504040204" pitchFamily="34" charset="0"/>
              <a:cs typeface="Arial" panose="020B0604020202020204" pitchFamily="34" charset="0"/>
            </a:endParaRPr>
          </a:p>
          <a:p>
            <a:pPr>
              <a:defRPr/>
            </a:pPr>
            <a:endParaRPr lang="en-GB" dirty="0">
              <a:solidFill>
                <a:srgbClr val="002060"/>
              </a:solidFill>
              <a:latin typeface="Arial" panose="020B0604020202020204" pitchFamily="34" charset="0"/>
              <a:cs typeface="Arial" panose="020B0604020202020204" pitchFamily="34" charset="0"/>
            </a:endParaRPr>
          </a:p>
          <a:p>
            <a:pPr eaLnBrk="1" hangingPunct="1">
              <a:lnSpc>
                <a:spcPct val="150000"/>
              </a:lnSpc>
              <a:spcBef>
                <a:spcPct val="0"/>
              </a:spcBef>
            </a:pPr>
            <a:r>
              <a:rPr lang="en-GB" altLang="en-US" dirty="0"/>
              <a:t>Successful both academically and personally - </a:t>
            </a:r>
            <a:r>
              <a:rPr lang="en-US" altLang="en-US" dirty="0"/>
              <a:t>High quality teaching and tutoring.  Our students need to be able to talk, write, read well and be numerate – these are the key skills for life</a:t>
            </a:r>
          </a:p>
          <a:p>
            <a:pPr eaLnBrk="1" hangingPunct="1">
              <a:lnSpc>
                <a:spcPct val="150000"/>
              </a:lnSpc>
              <a:spcBef>
                <a:spcPct val="0"/>
              </a:spcBef>
            </a:pPr>
            <a:endParaRPr lang="en-US" altLang="en-US" dirty="0"/>
          </a:p>
          <a:p>
            <a:pPr eaLnBrk="1" hangingPunct="1">
              <a:lnSpc>
                <a:spcPct val="150000"/>
              </a:lnSpc>
              <a:spcBef>
                <a:spcPct val="0"/>
              </a:spcBef>
            </a:pPr>
            <a:r>
              <a:rPr lang="en-US" altLang="en-US" dirty="0"/>
              <a:t>Journey through the 5 years students are with us they must have a strong curriculum which they receive feedback on.  The schemes of learning must identify the opportunities for feedback – at least two per unit of work – in line with the marking and feedback policy and opportunities and strategies to make learning stick.</a:t>
            </a:r>
          </a:p>
          <a:p>
            <a:pPr eaLnBrk="1" hangingPunct="1">
              <a:lnSpc>
                <a:spcPct val="150000"/>
              </a:lnSpc>
              <a:spcBef>
                <a:spcPct val="0"/>
              </a:spcBef>
            </a:pPr>
            <a:endParaRPr lang="en-US" altLang="en-US" dirty="0"/>
          </a:p>
          <a:p>
            <a:pPr eaLnBrk="1" hangingPunct="1">
              <a:lnSpc>
                <a:spcPct val="150000"/>
              </a:lnSpc>
              <a:spcBef>
                <a:spcPct val="0"/>
              </a:spcBef>
            </a:pPr>
            <a:r>
              <a:rPr lang="en-US" altLang="en-US" dirty="0"/>
              <a:t>We must continue to provide the nurture through effective tutoring and pastoral support.</a:t>
            </a:r>
          </a:p>
          <a:p>
            <a:pPr eaLnBrk="1" hangingPunct="1">
              <a:lnSpc>
                <a:spcPct val="150000"/>
              </a:lnSpc>
              <a:spcBef>
                <a:spcPct val="0"/>
              </a:spcBef>
            </a:pPr>
            <a:endParaRPr lang="en-US" altLang="en-US" dirty="0"/>
          </a:p>
          <a:p>
            <a:pPr eaLnBrk="1" hangingPunct="1">
              <a:lnSpc>
                <a:spcPct val="150000"/>
              </a:lnSpc>
              <a:spcBef>
                <a:spcPct val="0"/>
              </a:spcBef>
            </a:pPr>
            <a:r>
              <a:rPr lang="en-US" altLang="en-US" dirty="0"/>
              <a:t>We want to see the progression and growth through both the pastoral and subject teaching curriculums.</a:t>
            </a:r>
          </a:p>
          <a:p>
            <a:pPr eaLnBrk="1" hangingPunct="1">
              <a:spcBef>
                <a:spcPct val="0"/>
              </a:spcBef>
            </a:pPr>
            <a:endParaRPr lang="en-GB" altLang="en-US" dirty="0"/>
          </a:p>
          <a:p>
            <a:pPr eaLnBrk="1" hangingPunct="1">
              <a:spcBef>
                <a:spcPct val="0"/>
              </a:spcBef>
            </a:pPr>
            <a:r>
              <a:rPr lang="en-GB" altLang="en-US" dirty="0"/>
              <a:t>We need to continue to challenge ourselves and our students to be the best versions of themselves and provide them with the opportunity from Year 7 to hit the top grades based on available research.</a:t>
            </a:r>
          </a:p>
          <a:p>
            <a:pPr>
              <a:defRPr/>
            </a:pPr>
            <a:endParaRPr lang="en-GB"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GB" dirty="0">
              <a:solidFill>
                <a:schemeClr val="tx1">
                  <a:lumMod val="75000"/>
                </a:schemeClr>
              </a:solidFill>
              <a:latin typeface="Verdana" panose="020B0604030504040204" pitchFamily="34" charset="0"/>
              <a:ea typeface="Verdana" panose="020B0604030504040204" pitchFamily="34" charset="0"/>
              <a:cs typeface="Arial" panose="020B0604020202020204" pitchFamily="34" charset="0"/>
            </a:endParaRPr>
          </a:p>
          <a:p>
            <a:pPr eaLnBrk="1" fontAlgn="auto" hangingPunct="1">
              <a:spcBef>
                <a:spcPts val="0"/>
              </a:spcBef>
              <a:spcAft>
                <a:spcPts val="0"/>
              </a:spcAft>
              <a:defRPr/>
            </a:pPr>
            <a:endParaRPr lang="en-GB" dirty="0"/>
          </a:p>
        </p:txBody>
      </p:sp>
      <p:sp>
        <p:nvSpPr>
          <p:cNvPr id="7172" name="Slide Number Placeholder 3">
            <a:extLst>
              <a:ext uri="{FF2B5EF4-FFF2-40B4-BE49-F238E27FC236}">
                <a16:creationId xmlns:a16="http://schemas.microsoft.com/office/drawing/2014/main" id="{4B97FE57-4135-4C77-AC68-ADEAD9842A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8EFF04-DCDB-49BD-823F-D4D102950D4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we could make this better – not just victims</a:t>
            </a:r>
          </a:p>
          <a:p>
            <a:endParaRPr lang="en-GB" dirty="0"/>
          </a:p>
        </p:txBody>
      </p:sp>
      <p:sp>
        <p:nvSpPr>
          <p:cNvPr id="4" name="Slide Number Placeholder 3"/>
          <p:cNvSpPr>
            <a:spLocks noGrp="1"/>
          </p:cNvSpPr>
          <p:nvPr>
            <p:ph type="sldNum" sz="quarter" idx="5"/>
          </p:nvPr>
        </p:nvSpPr>
        <p:spPr/>
        <p:txBody>
          <a:bodyPr/>
          <a:lstStyle/>
          <a:p>
            <a:fld id="{84D36A4C-28A3-4A46-9EB3-77EF7F89B8A0}" type="slidenum">
              <a:rPr lang="en-GB" smtClean="0"/>
              <a:t>22</a:t>
            </a:fld>
            <a:endParaRPr lang="en-GB"/>
          </a:p>
        </p:txBody>
      </p:sp>
    </p:spTree>
    <p:extLst>
      <p:ext uri="{BB962C8B-B14F-4D97-AF65-F5344CB8AC3E}">
        <p14:creationId xmlns:p14="http://schemas.microsoft.com/office/powerpoint/2010/main" val="1479988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links to </a:t>
            </a:r>
            <a:r>
              <a:rPr lang="en-GB" dirty="0" err="1"/>
              <a:t>geog</a:t>
            </a:r>
            <a:r>
              <a:rPr lang="en-GB" dirty="0"/>
              <a:t> and citizenship</a:t>
            </a:r>
          </a:p>
        </p:txBody>
      </p:sp>
      <p:sp>
        <p:nvSpPr>
          <p:cNvPr id="4" name="Slide Number Placeholder 3"/>
          <p:cNvSpPr>
            <a:spLocks noGrp="1"/>
          </p:cNvSpPr>
          <p:nvPr>
            <p:ph type="sldNum" sz="quarter" idx="5"/>
          </p:nvPr>
        </p:nvSpPr>
        <p:spPr/>
        <p:txBody>
          <a:bodyPr/>
          <a:lstStyle/>
          <a:p>
            <a:fld id="{84D36A4C-28A3-4A46-9EB3-77EF7F89B8A0}" type="slidenum">
              <a:rPr lang="en-GB" smtClean="0"/>
              <a:t>24</a:t>
            </a:fld>
            <a:endParaRPr lang="en-GB"/>
          </a:p>
        </p:txBody>
      </p:sp>
    </p:spTree>
    <p:extLst>
      <p:ext uri="{BB962C8B-B14F-4D97-AF65-F5344CB8AC3E}">
        <p14:creationId xmlns:p14="http://schemas.microsoft.com/office/powerpoint/2010/main" val="3995328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art and creations. </a:t>
            </a:r>
          </a:p>
          <a:p>
            <a:r>
              <a:rPr lang="en-GB" dirty="0"/>
              <a:t>Voices of not stories about </a:t>
            </a:r>
          </a:p>
        </p:txBody>
      </p:sp>
      <p:sp>
        <p:nvSpPr>
          <p:cNvPr id="4" name="Slide Number Placeholder 3"/>
          <p:cNvSpPr>
            <a:spLocks noGrp="1"/>
          </p:cNvSpPr>
          <p:nvPr>
            <p:ph type="sldNum" sz="quarter" idx="5"/>
          </p:nvPr>
        </p:nvSpPr>
        <p:spPr/>
        <p:txBody>
          <a:bodyPr/>
          <a:lstStyle/>
          <a:p>
            <a:fld id="{84D36A4C-28A3-4A46-9EB3-77EF7F89B8A0}" type="slidenum">
              <a:rPr lang="en-GB" smtClean="0"/>
              <a:t>30</a:t>
            </a:fld>
            <a:endParaRPr lang="en-GB"/>
          </a:p>
        </p:txBody>
      </p:sp>
    </p:spTree>
    <p:extLst>
      <p:ext uri="{BB962C8B-B14F-4D97-AF65-F5344CB8AC3E}">
        <p14:creationId xmlns:p14="http://schemas.microsoft.com/office/powerpoint/2010/main" val="285900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a:t>
            </a:r>
          </a:p>
        </p:txBody>
      </p:sp>
      <p:sp>
        <p:nvSpPr>
          <p:cNvPr id="4" name="Slide Number Placeholder 3"/>
          <p:cNvSpPr>
            <a:spLocks noGrp="1"/>
          </p:cNvSpPr>
          <p:nvPr>
            <p:ph type="sldNum" sz="quarter" idx="5"/>
          </p:nvPr>
        </p:nvSpPr>
        <p:spPr/>
        <p:txBody>
          <a:bodyPr/>
          <a:lstStyle/>
          <a:p>
            <a:fld id="{84D36A4C-28A3-4A46-9EB3-77EF7F89B8A0}" type="slidenum">
              <a:rPr lang="en-GB" smtClean="0"/>
              <a:t>34</a:t>
            </a:fld>
            <a:endParaRPr lang="en-GB"/>
          </a:p>
        </p:txBody>
      </p:sp>
    </p:spTree>
    <p:extLst>
      <p:ext uri="{BB962C8B-B14F-4D97-AF65-F5344CB8AC3E}">
        <p14:creationId xmlns:p14="http://schemas.microsoft.com/office/powerpoint/2010/main" val="356862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0B7A782-CA7E-4DD5-A413-5DB5ED392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1221491-7B46-4DF9-BC3F-C1C374BCE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3796" name="Slide Number Placeholder 3">
            <a:extLst>
              <a:ext uri="{FF2B5EF4-FFF2-40B4-BE49-F238E27FC236}">
                <a16:creationId xmlns:a16="http://schemas.microsoft.com/office/drawing/2014/main" id="{7F0F128A-4DCA-4253-9D4A-7EBDE5D1DA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F1161A-BDF9-429E-9C25-4B62F67A06A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31D1BA5-ECB8-4294-8A03-AE5DE3D3D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461CBDF-BFE9-447D-9FBC-BBB45FA5D4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Example of staff notice board</a:t>
            </a:r>
          </a:p>
        </p:txBody>
      </p:sp>
      <p:sp>
        <p:nvSpPr>
          <p:cNvPr id="35844" name="Slide Number Placeholder 3">
            <a:extLst>
              <a:ext uri="{FF2B5EF4-FFF2-40B4-BE49-F238E27FC236}">
                <a16:creationId xmlns:a16="http://schemas.microsoft.com/office/drawing/2014/main" id="{7F173336-5E84-425D-AAEC-D38905B8D9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837E28-EBE0-4733-934E-E589A80C961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6CFD50E-70D3-4BA6-AE05-AB03D25716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1197781-A2C1-41DB-A3C3-9197FD863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Example of Diversity Ambassadors selection process Slide 22-24</a:t>
            </a:r>
          </a:p>
        </p:txBody>
      </p:sp>
      <p:sp>
        <p:nvSpPr>
          <p:cNvPr id="4" name="Slide Number Placeholder 3">
            <a:extLst>
              <a:ext uri="{FF2B5EF4-FFF2-40B4-BE49-F238E27FC236}">
                <a16:creationId xmlns:a16="http://schemas.microsoft.com/office/drawing/2014/main" id="{1219F5D7-904B-4E87-B8F9-E745335454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7A70F-0B0A-43B7-AB49-5C6153AF8B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F3D7AB6-2836-4E6F-99FF-0F5F62970B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03B328B0-7016-48A7-9257-1751B879B7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Communication with parents, students </a:t>
            </a:r>
          </a:p>
        </p:txBody>
      </p:sp>
      <p:sp>
        <p:nvSpPr>
          <p:cNvPr id="4" name="Slide Number Placeholder 3">
            <a:extLst>
              <a:ext uri="{FF2B5EF4-FFF2-40B4-BE49-F238E27FC236}">
                <a16:creationId xmlns:a16="http://schemas.microsoft.com/office/drawing/2014/main" id="{52223F42-D251-4110-BDF5-4322F92C6D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72E2C-9508-4BF2-AEDF-ABFFB08F1D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8B6EE6F-98D0-4B2E-8AE3-4BBE2F1CDE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177B7FD-CBBA-4874-8466-2B402732F0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5364" name="Slide Number Placeholder 3">
            <a:extLst>
              <a:ext uri="{FF2B5EF4-FFF2-40B4-BE49-F238E27FC236}">
                <a16:creationId xmlns:a16="http://schemas.microsoft.com/office/drawing/2014/main" id="{1FCD171F-F089-4B76-9F86-4FB6371477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A534F3-BEA1-481F-9403-BE9394C4467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7525BA7-3682-4F6D-8E11-646E316AA3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9576F99-FD13-4240-934F-278D6DB7F3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Student council exec- student leadership</a:t>
            </a:r>
          </a:p>
        </p:txBody>
      </p:sp>
      <p:sp>
        <p:nvSpPr>
          <p:cNvPr id="17412" name="Slide Number Placeholder 3">
            <a:extLst>
              <a:ext uri="{FF2B5EF4-FFF2-40B4-BE49-F238E27FC236}">
                <a16:creationId xmlns:a16="http://schemas.microsoft.com/office/drawing/2014/main" id="{EDC50177-F92E-4DC4-BCD4-30D172320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36F6AC-ABE4-425C-9868-41245C7AA9C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D0A532A-08D5-4115-A6AB-1D8547267C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A36C9B4-E5F0-4E29-A588-2BE0A8F8A2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Impact</a:t>
            </a:r>
          </a:p>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6D0DBEF6-7836-4782-BAC7-6F614714A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A621-A380-46D0-8BC6-ED42D075D80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E76D7B6-70D4-432F-B8F7-C69B1D07D0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A928BF5-96C9-45C1-818E-3A945F563073}"/>
              </a:ext>
            </a:extLst>
          </p:cNvPr>
          <p:cNvSpPr>
            <a:spLocks noGrp="1"/>
          </p:cNvSpPr>
          <p:nvPr>
            <p:ph type="body" idx="1"/>
          </p:nvPr>
        </p:nvSpPr>
        <p:spPr/>
        <p:txBody>
          <a:bodyPr/>
          <a:lstStyle/>
          <a:p>
            <a:pPr eaLnBrk="1" fontAlgn="auto" hangingPunct="1">
              <a:spcBef>
                <a:spcPts val="0"/>
              </a:spcBef>
              <a:spcAft>
                <a:spcPts val="0"/>
              </a:spcAft>
              <a:buFont typeface="Wingdings" panose="05000000000000000000" pitchFamily="2" charset="2"/>
              <a:buNone/>
              <a:defRPr/>
            </a:pPr>
            <a:r>
              <a:rPr lang="en-GB" dirty="0"/>
              <a:t>Following on from our achievements from last year, our successes have blossomed so much so in the last academic year, that we could not fit them all onto one slide! </a:t>
            </a:r>
          </a:p>
          <a:p>
            <a:pPr marL="457200" indent="-457200" eaLnBrk="1" fontAlgn="auto" hangingPunct="1">
              <a:spcBef>
                <a:spcPts val="0"/>
              </a:spcBef>
              <a:spcAft>
                <a:spcPts val="0"/>
              </a:spcAft>
              <a:buFont typeface="Wingdings" panose="05000000000000000000" pitchFamily="2" charset="2"/>
              <a:buChar char="v"/>
              <a:defRPr/>
            </a:pPr>
            <a:r>
              <a:rPr lang="en-GB" dirty="0"/>
              <a:t>To ensure that our vision is as successful, cohesive and as far reaching as possible we have employed the following strategy to ensure maximum success this year: At the beginning of the academic year a survey  was sent round to all students about their opinions on diversity and the results of this have been acted on through the actions of our Diversity group</a:t>
            </a:r>
          </a:p>
          <a:p>
            <a:pPr marL="457200" indent="-457200" eaLnBrk="1" fontAlgn="auto" hangingPunct="1">
              <a:spcBef>
                <a:spcPts val="0"/>
              </a:spcBef>
              <a:spcAft>
                <a:spcPts val="0"/>
              </a:spcAft>
              <a:buFont typeface="Wingdings" panose="05000000000000000000" pitchFamily="2" charset="2"/>
              <a:buChar char="v"/>
              <a:defRPr/>
            </a:pPr>
            <a:r>
              <a:rPr lang="en-GB" dirty="0"/>
              <a:t>The group has liaised closely with Student Council Execs to ensure our goals for Diversity and Inclusion is streamlined and thorough</a:t>
            </a:r>
          </a:p>
          <a:p>
            <a:pPr marL="457200" indent="-457200" eaLnBrk="1" fontAlgn="auto" hangingPunct="1">
              <a:spcBef>
                <a:spcPts val="0"/>
              </a:spcBef>
              <a:spcAft>
                <a:spcPts val="0"/>
              </a:spcAft>
              <a:buFont typeface="Wingdings" panose="05000000000000000000" pitchFamily="2" charset="2"/>
              <a:buChar char="v"/>
              <a:defRPr/>
            </a:pPr>
            <a:r>
              <a:rPr lang="en-GB" dirty="0"/>
              <a:t>A democratic voting process was executed in every form group electing a Diversity Ambassador; This has allowed greater representation across the year groups</a:t>
            </a:r>
          </a:p>
          <a:p>
            <a:pPr marL="457200" indent="-457200" eaLnBrk="1" fontAlgn="auto" hangingPunct="1">
              <a:spcBef>
                <a:spcPts val="0"/>
              </a:spcBef>
              <a:spcAft>
                <a:spcPts val="0"/>
              </a:spcAft>
              <a:buFont typeface="Wingdings" panose="05000000000000000000" pitchFamily="2" charset="2"/>
              <a:buChar char="v"/>
              <a:defRPr/>
            </a:pPr>
            <a:r>
              <a:rPr lang="en-GB" dirty="0"/>
              <a:t>DAs have met the Diversity Staff Team every half term and have been updated on our successes and plans going forward</a:t>
            </a:r>
          </a:p>
          <a:p>
            <a:pPr marL="457200" indent="-457200" eaLnBrk="1" fontAlgn="auto" hangingPunct="1">
              <a:spcBef>
                <a:spcPts val="0"/>
              </a:spcBef>
              <a:spcAft>
                <a:spcPts val="0"/>
              </a:spcAft>
              <a:buFont typeface="Wingdings" panose="05000000000000000000" pitchFamily="2" charset="2"/>
              <a:buChar char="v"/>
              <a:defRPr/>
            </a:pPr>
            <a:r>
              <a:rPr lang="en-GB" dirty="0"/>
              <a:t>Every half term, an article has been written in the Student Edit by a DA about our successes of the half term so far so that all students and staff are up to date with how we are practising inclusivity</a:t>
            </a:r>
          </a:p>
          <a:p>
            <a:pPr marL="457200" indent="-457200" eaLnBrk="1" fontAlgn="auto" hangingPunct="1">
              <a:spcBef>
                <a:spcPts val="0"/>
              </a:spcBef>
              <a:spcAft>
                <a:spcPts val="0"/>
              </a:spcAft>
              <a:buFont typeface="Wingdings" panose="05000000000000000000" pitchFamily="2" charset="2"/>
              <a:buChar char="v"/>
              <a:defRPr/>
            </a:pPr>
            <a:endParaRPr lang="en-GB" dirty="0"/>
          </a:p>
          <a:p>
            <a:pPr eaLnBrk="1" fontAlgn="auto" hangingPunct="1">
              <a:spcBef>
                <a:spcPts val="0"/>
              </a:spcBef>
              <a:spcAft>
                <a:spcPts val="0"/>
              </a:spcAft>
              <a:buFont typeface="Wingdings" panose="05000000000000000000" pitchFamily="2" charset="2"/>
              <a:buNone/>
              <a:defRPr/>
            </a:pPr>
            <a:r>
              <a:rPr lang="en-GB" dirty="0"/>
              <a:t>The Das have been eager to create and deliver the following since September: </a:t>
            </a:r>
          </a:p>
          <a:p>
            <a:pPr marL="457200" indent="-457200" eaLnBrk="1" fontAlgn="auto" hangingPunct="1">
              <a:spcBef>
                <a:spcPts val="0"/>
              </a:spcBef>
              <a:spcAft>
                <a:spcPts val="0"/>
              </a:spcAft>
              <a:buFont typeface="Wingdings" panose="05000000000000000000" pitchFamily="2" charset="2"/>
              <a:buChar char="v"/>
              <a:defRPr/>
            </a:pPr>
            <a:r>
              <a:rPr lang="en-GB" dirty="0"/>
              <a:t>To celebrate Diwali, Rangoli patterns in tutor time/displays made </a:t>
            </a:r>
          </a:p>
          <a:p>
            <a:pPr marL="457200" indent="-457200" eaLnBrk="1" fontAlgn="auto" hangingPunct="1">
              <a:spcBef>
                <a:spcPts val="0"/>
              </a:spcBef>
              <a:spcAft>
                <a:spcPts val="0"/>
              </a:spcAft>
              <a:buFont typeface="Wingdings" panose="05000000000000000000" pitchFamily="2" charset="2"/>
              <a:buChar char="v"/>
              <a:defRPr/>
            </a:pPr>
            <a:r>
              <a:rPr lang="en-GB" dirty="0"/>
              <a:t>Das created and delivered on assemblies on Eid, Diwali, Christmas, World Hijab Day, LGBTQ+ month, Ramadan and Hidden illnesses have all been created and delivered by the DA (Pride assembly still to come before the end of year)</a:t>
            </a:r>
          </a:p>
          <a:p>
            <a:pPr marL="457200" indent="-457200" eaLnBrk="1" fontAlgn="auto" hangingPunct="1">
              <a:spcBef>
                <a:spcPts val="0"/>
              </a:spcBef>
              <a:spcAft>
                <a:spcPts val="0"/>
              </a:spcAft>
              <a:buFont typeface="Wingdings" panose="05000000000000000000" pitchFamily="2" charset="2"/>
              <a:buChar char="v"/>
              <a:defRPr/>
            </a:pPr>
            <a:r>
              <a:rPr lang="en-GB" dirty="0"/>
              <a:t>Displays are also being created by students and Meena and displayed in the Main Entrance. You may have seen the one that has been created by the Das and our librarian Mrs Vyas on Ramadan in the Main foyer</a:t>
            </a:r>
          </a:p>
          <a:p>
            <a:pPr marL="457200" indent="-457200" eaLnBrk="1" fontAlgn="auto" hangingPunct="1">
              <a:spcBef>
                <a:spcPts val="0"/>
              </a:spcBef>
              <a:spcAft>
                <a:spcPts val="0"/>
              </a:spcAft>
              <a:buFont typeface="Wingdings" panose="05000000000000000000" pitchFamily="2" charset="2"/>
              <a:buChar char="v"/>
              <a:defRPr/>
            </a:pPr>
            <a:r>
              <a:rPr lang="en-GB" dirty="0"/>
              <a:t>Assemblies and displays are being shared on social media so that all parents/guardians are aware of how we celebrate diversity </a:t>
            </a:r>
          </a:p>
          <a:p>
            <a:pPr marL="457200" indent="-457200" eaLnBrk="1" fontAlgn="auto" hangingPunct="1">
              <a:spcBef>
                <a:spcPts val="0"/>
              </a:spcBef>
              <a:spcAft>
                <a:spcPts val="0"/>
              </a:spcAft>
              <a:buFont typeface="Wingdings" panose="05000000000000000000" pitchFamily="2" charset="2"/>
              <a:buChar char="v"/>
              <a:defRPr/>
            </a:pPr>
            <a:r>
              <a:rPr lang="en-GB" dirty="0"/>
              <a:t>RAN and NLA visited Stephen Lawrence centre in February. Going forward there will be a tutor time programme to observe Stephen Lawrence Day as well activities in the library around this on April 22nd</a:t>
            </a:r>
          </a:p>
          <a:p>
            <a:pPr marL="457200" indent="-457200" eaLnBrk="1" fontAlgn="auto" hangingPunct="1">
              <a:spcBef>
                <a:spcPts val="0"/>
              </a:spcBef>
              <a:spcAft>
                <a:spcPts val="0"/>
              </a:spcAft>
              <a:buFont typeface="Wingdings" panose="05000000000000000000" pitchFamily="2" charset="2"/>
              <a:buChar char="v"/>
              <a:defRPr/>
            </a:pPr>
            <a:r>
              <a:rPr lang="en-GB" dirty="0"/>
              <a:t>Staff Diversity Board has been created with 19 members of staff taking part and celebrating their protected characteristics </a:t>
            </a:r>
          </a:p>
          <a:p>
            <a:pPr marL="457200" indent="-457200" eaLnBrk="1" fontAlgn="auto" hangingPunct="1">
              <a:spcBef>
                <a:spcPts val="0"/>
              </a:spcBef>
              <a:spcAft>
                <a:spcPts val="0"/>
              </a:spcAft>
              <a:buFont typeface="Wingdings" panose="05000000000000000000" pitchFamily="2" charset="2"/>
              <a:buChar char="v"/>
              <a:defRPr/>
            </a:pPr>
            <a:r>
              <a:rPr lang="en-GB" dirty="0"/>
              <a:t>Sub group has been created solely for students identifying with LGBTQ+ and is being run by RBH and RRA</a:t>
            </a:r>
          </a:p>
          <a:p>
            <a:pPr eaLnBrk="1" fontAlgn="auto" hangingPunct="1">
              <a:spcBef>
                <a:spcPts val="0"/>
              </a:spcBef>
              <a:spcAft>
                <a:spcPts val="0"/>
              </a:spcAft>
              <a:defRPr/>
            </a:pPr>
            <a:endParaRPr lang="en-GB" dirty="0"/>
          </a:p>
        </p:txBody>
      </p:sp>
      <p:sp>
        <p:nvSpPr>
          <p:cNvPr id="21508" name="Slide Number Placeholder 3">
            <a:extLst>
              <a:ext uri="{FF2B5EF4-FFF2-40B4-BE49-F238E27FC236}">
                <a16:creationId xmlns:a16="http://schemas.microsoft.com/office/drawing/2014/main" id="{913482B8-BB4D-4F46-A934-3838AA6061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8EB3C3-DE86-448D-AB6E-9D712BA5239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https://www.theguardian.com/global/2020/jan/27/im-used-to-being-the-only-brown-person-in-the-room-why-the-humanities-have-a-diversity-problem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today's interconnected world, the ability to navigate diverse cultural landscapes is 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Humanities education equips students with the knowledge and skills needed to engage with people from different backgrounds and cultures.</a:t>
            </a:r>
          </a:p>
          <a:p>
            <a:pPr fontAlgn="base"/>
            <a:r>
              <a:rPr lang="en-GB" dirty="0">
                <a:solidFill>
                  <a:srgbClr val="121212"/>
                </a:solidFill>
                <a:latin typeface="GuardianTextEgyptian"/>
              </a:rPr>
              <a:t>Can you name a philosopher? If Plato or Aristotle come to mind, but Franz Fanon or Gayatri Spivak do not, like many of us, you may have a case of Eurocentrism – an understanding of the world that centres the west, at the expense of other cultures. </a:t>
            </a:r>
          </a:p>
          <a:p>
            <a:pPr fontAlgn="base"/>
            <a:r>
              <a:rPr lang="en-GB" dirty="0">
                <a:solidFill>
                  <a:srgbClr val="121212"/>
                </a:solidFill>
                <a:latin typeface="GuardianTextEgyptian"/>
              </a:rPr>
              <a:t>Unfortunately in our humanities there is a blind spot.</a:t>
            </a:r>
          </a:p>
          <a:p>
            <a:pPr fontAlgn="base"/>
            <a:r>
              <a:rPr lang="en-GB" dirty="0">
                <a:solidFill>
                  <a:srgbClr val="121212"/>
                </a:solidFill>
                <a:latin typeface="GuardianTextEgyptian"/>
              </a:rPr>
              <a:t> “It’s down to the naive belief that if black or ethnic philosophers were any good, they’d be up there with the rest of them.” </a:t>
            </a:r>
          </a:p>
          <a:p>
            <a:pPr fontAlgn="base"/>
            <a:endParaRPr lang="en-GB" dirty="0">
              <a:solidFill>
                <a:srgbClr val="121212"/>
              </a:solidFill>
              <a:latin typeface="GuardianTextEgyptian"/>
            </a:endParaRPr>
          </a:p>
          <a:p>
            <a:pPr fontAlgn="base"/>
            <a:r>
              <a:rPr lang="en-GB" dirty="0"/>
              <a:t>“I’m used to being the only brown person in the room,” says Dr </a:t>
            </a:r>
            <a:r>
              <a:rPr lang="en-GB" dirty="0" err="1"/>
              <a:t>Shahmima</a:t>
            </a:r>
            <a:r>
              <a:rPr lang="en-GB" dirty="0"/>
              <a:t> Akhtar, a doctoral fellow working with the Royal Historical Society, whose race, ethnicity and equality </a:t>
            </a:r>
            <a:r>
              <a:rPr lang="en-GB" dirty="0">
                <a:hlinkClick r:id="rId3"/>
              </a:rPr>
              <a:t>report</a:t>
            </a:r>
            <a:r>
              <a:rPr lang="en-GB" dirty="0"/>
              <a:t> found history is one of the least diverse subjects in the UK – black historians make up less than 1% of university history staff.</a:t>
            </a:r>
          </a:p>
          <a:p>
            <a:pPr fontAlgn="base"/>
            <a:endParaRPr lang="en-GB" dirty="0"/>
          </a:p>
          <a:p>
            <a:pPr fontAlgn="base"/>
            <a:r>
              <a:rPr lang="en-GB" dirty="0"/>
              <a:t>Akhtar believes the problem in her subject starts in schools, where the history taught is predominantly white and Eurocentric, and is the start of an enduring and implicit bias against history from the perspective of those who are not white.</a:t>
            </a:r>
          </a:p>
          <a:p>
            <a:pPr fontAlgn="base"/>
            <a:r>
              <a:rPr lang="en-GB" dirty="0"/>
              <a:t>“If students never see anyone who looks like them in textbooks, they’ll think the subject’s not for them. They won’t feel welcome. By the time students graduate from a history degree, they may have studied Nazi Germany three or four times,” </a:t>
            </a:r>
          </a:p>
          <a:p>
            <a:pPr fontAlgn="base"/>
            <a:endParaRPr lang="en-GB" dirty="0"/>
          </a:p>
          <a:p>
            <a:pPr fontAlgn="base"/>
            <a:r>
              <a:rPr lang="en-GB" dirty="0"/>
              <a:t>It’s easy for BAME students to feel they aren’t studying their own culture.”</a:t>
            </a:r>
          </a:p>
          <a:p>
            <a:pPr fontAlgn="base"/>
            <a:r>
              <a:rPr lang="en-GB" dirty="0"/>
              <a:t>Ironically, master’s courses allow for more diversity, but by then too many BAME students are no longer in education. </a:t>
            </a:r>
          </a:p>
          <a:p>
            <a:pPr fontAlgn="base"/>
            <a:endParaRPr lang="en-GB" dirty="0"/>
          </a:p>
          <a:p>
            <a:pPr fontAlgn="base"/>
            <a:r>
              <a:rPr lang="en-GB" dirty="0"/>
              <a:t>But we want a society that is cohesive and multicultural, We’re divided on so many levels – history has the power to create that cohesion. </a:t>
            </a:r>
          </a:p>
          <a:p>
            <a:pPr fontAlgn="base"/>
            <a:endParaRPr lang="en-GB" dirty="0"/>
          </a:p>
          <a:p>
            <a:pPr fontAlgn="base"/>
            <a:r>
              <a:rPr lang="en-GB" dirty="0"/>
              <a:t>The </a:t>
            </a:r>
            <a:r>
              <a:rPr lang="en-GB" dirty="0">
                <a:hlinkClick r:id="rId4"/>
              </a:rPr>
              <a:t>2014 YouGov survey</a:t>
            </a:r>
            <a:r>
              <a:rPr lang="en-GB" dirty="0"/>
              <a:t> that found 59% of Britons believe the British empire was something to be proud of!</a:t>
            </a:r>
          </a:p>
          <a:p>
            <a:pPr fontAlgn="base"/>
            <a:endParaRPr lang="en-GB" dirty="0"/>
          </a:p>
          <a:p>
            <a:pPr fontAlgn="base"/>
            <a:r>
              <a:rPr lang="en-GB" dirty="0"/>
              <a:t>Culture shapes our lives as much as politics, Humanities are about human stories, and we are all human. If you don’t have diversity, you don’t have the full human experience.</a:t>
            </a:r>
          </a:p>
          <a:p>
            <a:endParaRPr lang="en-GB" dirty="0"/>
          </a:p>
        </p:txBody>
      </p:sp>
      <p:sp>
        <p:nvSpPr>
          <p:cNvPr id="4" name="Slide Number Placeholder 3"/>
          <p:cNvSpPr>
            <a:spLocks noGrp="1"/>
          </p:cNvSpPr>
          <p:nvPr>
            <p:ph type="sldNum" sz="quarter" idx="5"/>
          </p:nvPr>
        </p:nvSpPr>
        <p:spPr/>
        <p:txBody>
          <a:bodyPr/>
          <a:lstStyle/>
          <a:p>
            <a:fld id="{84D36A4C-28A3-4A46-9EB3-77EF7F89B8A0}" type="slidenum">
              <a:rPr lang="en-GB" smtClean="0"/>
              <a:t>9</a:t>
            </a:fld>
            <a:endParaRPr lang="en-GB"/>
          </a:p>
        </p:txBody>
      </p:sp>
    </p:spTree>
    <p:extLst>
      <p:ext uri="{BB962C8B-B14F-4D97-AF65-F5344CB8AC3E}">
        <p14:creationId xmlns:p14="http://schemas.microsoft.com/office/powerpoint/2010/main" val="426952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tried to be more diverse, we added a topic on Ann Lister dubbed </a:t>
            </a:r>
            <a:r>
              <a:rPr lang="en-GB" sz="1200" b="0" i="0" kern="1200" dirty="0">
                <a:solidFill>
                  <a:schemeClr val="tx1"/>
                </a:solidFill>
                <a:effectLst/>
                <a:latin typeface="+mn-lt"/>
                <a:ea typeface="+mn-ea"/>
                <a:cs typeface="+mn-cs"/>
              </a:rPr>
              <a:t>"the first modern lesbian” when we looked at the industrial revolution. </a:t>
            </a:r>
          </a:p>
          <a:p>
            <a:r>
              <a:rPr lang="en-GB" dirty="0"/>
              <a:t>Felt our diversity was an add on</a:t>
            </a:r>
          </a:p>
          <a:p>
            <a:r>
              <a:rPr lang="en-GB" dirty="0"/>
              <a:t>Felt tokenistic</a:t>
            </a:r>
          </a:p>
          <a:p>
            <a:r>
              <a:rPr lang="en-GB" sz="1200" b="0" i="0" kern="1200" dirty="0">
                <a:solidFill>
                  <a:schemeClr val="tx1"/>
                </a:solidFill>
                <a:effectLst/>
                <a:latin typeface="+mn-lt"/>
                <a:ea typeface="+mn-ea"/>
                <a:cs typeface="+mn-cs"/>
              </a:rPr>
              <a:t>Now we look at empowered women as part of the topic e.g. Match girls strike. We integrate diversity and key figures into our topics. </a:t>
            </a:r>
          </a:p>
          <a:p>
            <a:r>
              <a:rPr lang="en-GB" sz="1200" b="0" i="0" kern="1200" dirty="0">
                <a:solidFill>
                  <a:schemeClr val="tx1"/>
                </a:solidFill>
                <a:effectLst/>
                <a:latin typeface="+mn-lt"/>
                <a:ea typeface="+mn-ea"/>
                <a:cs typeface="+mn-cs"/>
              </a:rPr>
              <a:t>But this is still white </a:t>
            </a:r>
            <a:r>
              <a:rPr lang="en-GB" sz="1200" b="0" i="0" kern="1200" dirty="0" err="1">
                <a:solidFill>
                  <a:schemeClr val="tx1"/>
                </a:solidFill>
                <a:effectLst/>
                <a:latin typeface="+mn-lt"/>
                <a:ea typeface="+mn-ea"/>
                <a:cs typeface="+mn-cs"/>
              </a:rPr>
              <a:t>british</a:t>
            </a:r>
            <a:r>
              <a:rPr lang="en-GB" sz="1200" b="0" i="0" kern="1200" dirty="0">
                <a:solidFill>
                  <a:schemeClr val="tx1"/>
                </a:solidFill>
                <a:effectLst/>
                <a:latin typeface="+mn-lt"/>
                <a:ea typeface="+mn-ea"/>
                <a:cs typeface="+mn-cs"/>
              </a:rPr>
              <a:t> history. We needed to do more. </a:t>
            </a:r>
            <a:endParaRPr lang="en-GB" dirty="0"/>
          </a:p>
        </p:txBody>
      </p:sp>
      <p:sp>
        <p:nvSpPr>
          <p:cNvPr id="4" name="Slide Number Placeholder 3"/>
          <p:cNvSpPr>
            <a:spLocks noGrp="1"/>
          </p:cNvSpPr>
          <p:nvPr>
            <p:ph type="sldNum" sz="quarter" idx="5"/>
          </p:nvPr>
        </p:nvSpPr>
        <p:spPr/>
        <p:txBody>
          <a:bodyPr/>
          <a:lstStyle/>
          <a:p>
            <a:fld id="{84D36A4C-28A3-4A46-9EB3-77EF7F89B8A0}" type="slidenum">
              <a:rPr lang="en-GB" smtClean="0"/>
              <a:t>10</a:t>
            </a:fld>
            <a:endParaRPr lang="en-GB"/>
          </a:p>
        </p:txBody>
      </p:sp>
    </p:spTree>
    <p:extLst>
      <p:ext uri="{BB962C8B-B14F-4D97-AF65-F5344CB8AC3E}">
        <p14:creationId xmlns:p14="http://schemas.microsoft.com/office/powerpoint/2010/main" val="361341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SMO attended the geography hub meeting on diversity in the geography curriculum . Great local training –recommend taking a look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CPD structure and aims</a:t>
            </a:r>
          </a:p>
          <a:p>
            <a:endParaRPr lang="en-GB" dirty="0"/>
          </a:p>
        </p:txBody>
      </p:sp>
      <p:sp>
        <p:nvSpPr>
          <p:cNvPr id="4" name="Slide Number Placeholder 3"/>
          <p:cNvSpPr>
            <a:spLocks noGrp="1"/>
          </p:cNvSpPr>
          <p:nvPr>
            <p:ph type="sldNum" sz="quarter" idx="5"/>
          </p:nvPr>
        </p:nvSpPr>
        <p:spPr/>
        <p:txBody>
          <a:bodyPr/>
          <a:lstStyle/>
          <a:p>
            <a:fld id="{84D36A4C-28A3-4A46-9EB3-77EF7F89B8A0}" type="slidenum">
              <a:rPr lang="en-GB" smtClean="0"/>
              <a:t>13</a:t>
            </a:fld>
            <a:endParaRPr lang="en-GB"/>
          </a:p>
        </p:txBody>
      </p:sp>
    </p:spTree>
    <p:extLst>
      <p:ext uri="{BB962C8B-B14F-4D97-AF65-F5344CB8AC3E}">
        <p14:creationId xmlns:p14="http://schemas.microsoft.com/office/powerpoint/2010/main" val="310651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GB" dirty="0"/>
              <a:t>Why have people migrated to Leicester from other countries?</a:t>
            </a:r>
          </a:p>
          <a:p>
            <a:pPr defTabSz="457200"/>
            <a:r>
              <a:rPr lang="en-GB" sz="1200" dirty="0">
                <a:solidFill>
                  <a:prstClr val="black"/>
                </a:solidFill>
                <a:latin typeface="+mn-lt"/>
              </a:rPr>
              <a:t>The Caribbean – post WW2. Windrush generation. For employment post war – invited by the British Government.</a:t>
            </a:r>
          </a:p>
          <a:p>
            <a:pPr defTabSz="457200"/>
            <a:endParaRPr lang="en-GB" sz="1200" dirty="0">
              <a:solidFill>
                <a:prstClr val="black"/>
              </a:solidFill>
              <a:latin typeface="+mn-lt"/>
            </a:endParaRPr>
          </a:p>
          <a:p>
            <a:pPr defTabSz="457200"/>
            <a:r>
              <a:rPr lang="en-GB" sz="1200" dirty="0">
                <a:solidFill>
                  <a:prstClr val="black"/>
                </a:solidFill>
                <a:latin typeface="+mn-lt"/>
              </a:rPr>
              <a:t>South Asia – mainly from the 1950s onwards. For employment then later due to family links.</a:t>
            </a:r>
          </a:p>
          <a:p>
            <a:pPr defTabSz="457200"/>
            <a:endParaRPr lang="en-GB" sz="1200" dirty="0">
              <a:solidFill>
                <a:prstClr val="black"/>
              </a:solidFill>
              <a:latin typeface="+mn-lt"/>
            </a:endParaRPr>
          </a:p>
          <a:p>
            <a:pPr defTabSz="457200"/>
            <a:r>
              <a:rPr lang="en-GB" sz="1200" dirty="0">
                <a:solidFill>
                  <a:prstClr val="black"/>
                </a:solidFill>
                <a:latin typeface="+mn-lt"/>
              </a:rPr>
              <a:t>Uganda – 1972 Ugandan Asians were forced to leave Uganda. Many moved to Leicester. </a:t>
            </a:r>
          </a:p>
          <a:p>
            <a:pPr defTabSz="457200"/>
            <a:endParaRPr lang="en-GB" sz="1200" dirty="0">
              <a:solidFill>
                <a:prstClr val="black"/>
              </a:solidFill>
              <a:latin typeface="+mn-lt"/>
            </a:endParaRPr>
          </a:p>
          <a:p>
            <a:pPr defTabSz="457200"/>
            <a:r>
              <a:rPr lang="en-GB" sz="1200" dirty="0">
                <a:solidFill>
                  <a:prstClr val="black"/>
                </a:solidFill>
                <a:latin typeface="+mn-lt"/>
              </a:rPr>
              <a:t>Eastern European countries – 1990s onwards. EU migration for employment.</a:t>
            </a:r>
          </a:p>
          <a:p>
            <a:endParaRPr lang="en-GB" dirty="0"/>
          </a:p>
        </p:txBody>
      </p:sp>
      <p:sp>
        <p:nvSpPr>
          <p:cNvPr id="4" name="Slide Number Placeholder 3"/>
          <p:cNvSpPr>
            <a:spLocks noGrp="1"/>
          </p:cNvSpPr>
          <p:nvPr>
            <p:ph type="sldNum" sz="quarter" idx="5"/>
          </p:nvPr>
        </p:nvSpPr>
        <p:spPr/>
        <p:txBody>
          <a:bodyPr/>
          <a:lstStyle/>
          <a:p>
            <a:fld id="{84D36A4C-28A3-4A46-9EB3-77EF7F89B8A0}" type="slidenum">
              <a:rPr lang="en-GB" smtClean="0"/>
              <a:t>14</a:t>
            </a:fld>
            <a:endParaRPr lang="en-GB"/>
          </a:p>
        </p:txBody>
      </p:sp>
    </p:spTree>
    <p:extLst>
      <p:ext uri="{BB962C8B-B14F-4D97-AF65-F5344CB8AC3E}">
        <p14:creationId xmlns:p14="http://schemas.microsoft.com/office/powerpoint/2010/main" val="317322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EB315F2-BCA7-42D4-97ED-1F2F64A52359}"/>
              </a:ext>
            </a:extLst>
          </p:cNvPr>
          <p:cNvSpPr>
            <a:spLocks noGrp="1"/>
          </p:cNvSpPr>
          <p:nvPr>
            <p:ph type="dt" sz="half" idx="10"/>
          </p:nvPr>
        </p:nvSpPr>
        <p:spPr/>
        <p:txBody>
          <a:bodyPr/>
          <a:lstStyle>
            <a:lvl1pPr>
              <a:defRPr/>
            </a:lvl1pPr>
          </a:lstStyle>
          <a:p>
            <a:pPr>
              <a:defRPr/>
            </a:pPr>
            <a:fld id="{9C5ADA60-7860-48BC-AF95-E8815347453B}" type="datetimeFigureOut">
              <a:rPr lang="en-US"/>
              <a:pPr>
                <a:defRPr/>
              </a:pPr>
              <a:t>11/21/2023</a:t>
            </a:fld>
            <a:endParaRPr lang="en-US"/>
          </a:p>
        </p:txBody>
      </p:sp>
      <p:sp>
        <p:nvSpPr>
          <p:cNvPr id="5" name="Footer Placeholder 4">
            <a:extLst>
              <a:ext uri="{FF2B5EF4-FFF2-40B4-BE49-F238E27FC236}">
                <a16:creationId xmlns:a16="http://schemas.microsoft.com/office/drawing/2014/main" id="{DE60D3FA-8472-47EC-B795-7FABE76591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FF1E54-2E23-4717-B97F-301D1C09C314}"/>
              </a:ext>
            </a:extLst>
          </p:cNvPr>
          <p:cNvSpPr>
            <a:spLocks noGrp="1"/>
          </p:cNvSpPr>
          <p:nvPr>
            <p:ph type="sldNum" sz="quarter" idx="12"/>
          </p:nvPr>
        </p:nvSpPr>
        <p:spPr/>
        <p:txBody>
          <a:bodyPr/>
          <a:lstStyle>
            <a:lvl1pPr>
              <a:defRPr/>
            </a:lvl1pPr>
          </a:lstStyle>
          <a:p>
            <a:pPr>
              <a:defRPr/>
            </a:pPr>
            <a:fld id="{A1AFE0B6-5F94-479A-BA8D-7A1CE455545C}" type="slidenum">
              <a:rPr lang="en-US"/>
              <a:pPr>
                <a:defRPr/>
              </a:pPr>
              <a:t>‹#›</a:t>
            </a:fld>
            <a:endParaRPr lang="en-US"/>
          </a:p>
        </p:txBody>
      </p:sp>
    </p:spTree>
    <p:extLst>
      <p:ext uri="{BB962C8B-B14F-4D97-AF65-F5344CB8AC3E}">
        <p14:creationId xmlns:p14="http://schemas.microsoft.com/office/powerpoint/2010/main" val="120953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C2A23-9758-498C-99B0-18E4E76E8D01}"/>
              </a:ext>
            </a:extLst>
          </p:cNvPr>
          <p:cNvSpPr>
            <a:spLocks noGrp="1"/>
          </p:cNvSpPr>
          <p:nvPr>
            <p:ph type="dt" sz="half" idx="10"/>
          </p:nvPr>
        </p:nvSpPr>
        <p:spPr/>
        <p:txBody>
          <a:bodyPr/>
          <a:lstStyle>
            <a:lvl1pPr>
              <a:defRPr/>
            </a:lvl1pPr>
          </a:lstStyle>
          <a:p>
            <a:pPr>
              <a:defRPr/>
            </a:pPr>
            <a:fld id="{479CD671-2495-4C0D-9CFF-32721D3F0A34}" type="datetimeFigureOut">
              <a:rPr lang="en-US"/>
              <a:pPr>
                <a:defRPr/>
              </a:pPr>
              <a:t>11/21/2023</a:t>
            </a:fld>
            <a:endParaRPr lang="en-US"/>
          </a:p>
        </p:txBody>
      </p:sp>
      <p:sp>
        <p:nvSpPr>
          <p:cNvPr id="5" name="Footer Placeholder 4">
            <a:extLst>
              <a:ext uri="{FF2B5EF4-FFF2-40B4-BE49-F238E27FC236}">
                <a16:creationId xmlns:a16="http://schemas.microsoft.com/office/drawing/2014/main" id="{1EC96EDC-A6DA-46DA-BC1E-2ADF3F7646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7D4427-A411-4DD6-BD48-DE6CB03BC3D0}"/>
              </a:ext>
            </a:extLst>
          </p:cNvPr>
          <p:cNvSpPr>
            <a:spLocks noGrp="1"/>
          </p:cNvSpPr>
          <p:nvPr>
            <p:ph type="sldNum" sz="quarter" idx="12"/>
          </p:nvPr>
        </p:nvSpPr>
        <p:spPr/>
        <p:txBody>
          <a:bodyPr/>
          <a:lstStyle>
            <a:lvl1pPr>
              <a:defRPr/>
            </a:lvl1pPr>
          </a:lstStyle>
          <a:p>
            <a:pPr>
              <a:defRPr/>
            </a:pPr>
            <a:fld id="{BAE67D90-0005-4CA8-8B54-82F535A537E6}" type="slidenum">
              <a:rPr lang="en-US"/>
              <a:pPr>
                <a:defRPr/>
              </a:pPr>
              <a:t>‹#›</a:t>
            </a:fld>
            <a:endParaRPr lang="en-US"/>
          </a:p>
        </p:txBody>
      </p:sp>
    </p:spTree>
    <p:extLst>
      <p:ext uri="{BB962C8B-B14F-4D97-AF65-F5344CB8AC3E}">
        <p14:creationId xmlns:p14="http://schemas.microsoft.com/office/powerpoint/2010/main" val="341432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7B5B0-6AFC-436D-AA7E-D11BFA2A4587}"/>
              </a:ext>
            </a:extLst>
          </p:cNvPr>
          <p:cNvSpPr>
            <a:spLocks noGrp="1"/>
          </p:cNvSpPr>
          <p:nvPr>
            <p:ph type="dt" sz="half" idx="10"/>
          </p:nvPr>
        </p:nvSpPr>
        <p:spPr/>
        <p:txBody>
          <a:bodyPr/>
          <a:lstStyle>
            <a:lvl1pPr>
              <a:defRPr/>
            </a:lvl1pPr>
          </a:lstStyle>
          <a:p>
            <a:pPr>
              <a:defRPr/>
            </a:pPr>
            <a:fld id="{6127FF6C-BC60-41FD-9BF7-F7727D1535AE}" type="datetimeFigureOut">
              <a:rPr lang="en-US"/>
              <a:pPr>
                <a:defRPr/>
              </a:pPr>
              <a:t>11/21/2023</a:t>
            </a:fld>
            <a:endParaRPr lang="en-US"/>
          </a:p>
        </p:txBody>
      </p:sp>
      <p:sp>
        <p:nvSpPr>
          <p:cNvPr id="5" name="Footer Placeholder 4">
            <a:extLst>
              <a:ext uri="{FF2B5EF4-FFF2-40B4-BE49-F238E27FC236}">
                <a16:creationId xmlns:a16="http://schemas.microsoft.com/office/drawing/2014/main" id="{717CE422-B5F7-4666-9DCF-C97835310C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7B5632-C8E2-4717-B1F9-0440428520EA}"/>
              </a:ext>
            </a:extLst>
          </p:cNvPr>
          <p:cNvSpPr>
            <a:spLocks noGrp="1"/>
          </p:cNvSpPr>
          <p:nvPr>
            <p:ph type="sldNum" sz="quarter" idx="12"/>
          </p:nvPr>
        </p:nvSpPr>
        <p:spPr/>
        <p:txBody>
          <a:bodyPr/>
          <a:lstStyle>
            <a:lvl1pPr>
              <a:defRPr/>
            </a:lvl1pPr>
          </a:lstStyle>
          <a:p>
            <a:pPr>
              <a:defRPr/>
            </a:pPr>
            <a:fld id="{94E08450-54E1-482D-B790-8F7C67DA5E61}" type="slidenum">
              <a:rPr lang="en-US"/>
              <a:pPr>
                <a:defRPr/>
              </a:pPr>
              <a:t>‹#›</a:t>
            </a:fld>
            <a:endParaRPr lang="en-US"/>
          </a:p>
        </p:txBody>
      </p:sp>
    </p:spTree>
    <p:extLst>
      <p:ext uri="{BB962C8B-B14F-4D97-AF65-F5344CB8AC3E}">
        <p14:creationId xmlns:p14="http://schemas.microsoft.com/office/powerpoint/2010/main" val="90112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40B05-D1AD-482F-8C73-4B343F08D1EE}"/>
              </a:ext>
            </a:extLst>
          </p:cNvPr>
          <p:cNvSpPr>
            <a:spLocks noGrp="1"/>
          </p:cNvSpPr>
          <p:nvPr>
            <p:ph type="dt" sz="half" idx="10"/>
          </p:nvPr>
        </p:nvSpPr>
        <p:spPr/>
        <p:txBody>
          <a:bodyPr/>
          <a:lstStyle>
            <a:lvl1pPr>
              <a:defRPr/>
            </a:lvl1pPr>
          </a:lstStyle>
          <a:p>
            <a:pPr>
              <a:defRPr/>
            </a:pPr>
            <a:fld id="{A20AB283-8ED8-40B3-A07A-BF3D86AB0763}" type="datetimeFigureOut">
              <a:rPr lang="en-US"/>
              <a:pPr>
                <a:defRPr/>
              </a:pPr>
              <a:t>11/21/2023</a:t>
            </a:fld>
            <a:endParaRPr lang="en-US"/>
          </a:p>
        </p:txBody>
      </p:sp>
      <p:sp>
        <p:nvSpPr>
          <p:cNvPr id="5" name="Footer Placeholder 4">
            <a:extLst>
              <a:ext uri="{FF2B5EF4-FFF2-40B4-BE49-F238E27FC236}">
                <a16:creationId xmlns:a16="http://schemas.microsoft.com/office/drawing/2014/main" id="{C6D9D574-42BF-419C-9F7D-06142F84D9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01756C-749C-48B1-8870-216B32C90876}"/>
              </a:ext>
            </a:extLst>
          </p:cNvPr>
          <p:cNvSpPr>
            <a:spLocks noGrp="1"/>
          </p:cNvSpPr>
          <p:nvPr>
            <p:ph type="sldNum" sz="quarter" idx="12"/>
          </p:nvPr>
        </p:nvSpPr>
        <p:spPr/>
        <p:txBody>
          <a:bodyPr/>
          <a:lstStyle>
            <a:lvl1pPr>
              <a:defRPr/>
            </a:lvl1pPr>
          </a:lstStyle>
          <a:p>
            <a:pPr>
              <a:defRPr/>
            </a:pPr>
            <a:fld id="{44078A81-B9E6-4421-AAD9-E609F048EB0B}" type="slidenum">
              <a:rPr lang="en-US"/>
              <a:pPr>
                <a:defRPr/>
              </a:pPr>
              <a:t>‹#›</a:t>
            </a:fld>
            <a:endParaRPr lang="en-US"/>
          </a:p>
        </p:txBody>
      </p:sp>
    </p:spTree>
    <p:extLst>
      <p:ext uri="{BB962C8B-B14F-4D97-AF65-F5344CB8AC3E}">
        <p14:creationId xmlns:p14="http://schemas.microsoft.com/office/powerpoint/2010/main" val="114702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29E93-2CDF-4BA4-899C-541F248E3B6E}"/>
              </a:ext>
            </a:extLst>
          </p:cNvPr>
          <p:cNvSpPr>
            <a:spLocks noGrp="1"/>
          </p:cNvSpPr>
          <p:nvPr>
            <p:ph type="dt" sz="half" idx="10"/>
          </p:nvPr>
        </p:nvSpPr>
        <p:spPr/>
        <p:txBody>
          <a:bodyPr/>
          <a:lstStyle>
            <a:lvl1pPr>
              <a:defRPr/>
            </a:lvl1pPr>
          </a:lstStyle>
          <a:p>
            <a:pPr>
              <a:defRPr/>
            </a:pPr>
            <a:fld id="{79D08380-F14E-4080-8DBC-CB7123419D11}" type="datetimeFigureOut">
              <a:rPr lang="en-US"/>
              <a:pPr>
                <a:defRPr/>
              </a:pPr>
              <a:t>11/21/2023</a:t>
            </a:fld>
            <a:endParaRPr lang="en-US"/>
          </a:p>
        </p:txBody>
      </p:sp>
      <p:sp>
        <p:nvSpPr>
          <p:cNvPr id="5" name="Footer Placeholder 4">
            <a:extLst>
              <a:ext uri="{FF2B5EF4-FFF2-40B4-BE49-F238E27FC236}">
                <a16:creationId xmlns:a16="http://schemas.microsoft.com/office/drawing/2014/main" id="{FC451AB3-9D81-4B6E-ABDF-B9CF628AFF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B253E6-7B44-4CE2-9915-08D267D44A77}"/>
              </a:ext>
            </a:extLst>
          </p:cNvPr>
          <p:cNvSpPr>
            <a:spLocks noGrp="1"/>
          </p:cNvSpPr>
          <p:nvPr>
            <p:ph type="sldNum" sz="quarter" idx="12"/>
          </p:nvPr>
        </p:nvSpPr>
        <p:spPr/>
        <p:txBody>
          <a:bodyPr/>
          <a:lstStyle>
            <a:lvl1pPr>
              <a:defRPr/>
            </a:lvl1pPr>
          </a:lstStyle>
          <a:p>
            <a:pPr>
              <a:defRPr/>
            </a:pPr>
            <a:fld id="{A4E394B9-AE71-4656-B33E-5F0B1BCED5C7}" type="slidenum">
              <a:rPr lang="en-US"/>
              <a:pPr>
                <a:defRPr/>
              </a:pPr>
              <a:t>‹#›</a:t>
            </a:fld>
            <a:endParaRPr lang="en-US"/>
          </a:p>
        </p:txBody>
      </p:sp>
    </p:spTree>
    <p:extLst>
      <p:ext uri="{BB962C8B-B14F-4D97-AF65-F5344CB8AC3E}">
        <p14:creationId xmlns:p14="http://schemas.microsoft.com/office/powerpoint/2010/main" val="125149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9F99EB1-C9EC-4026-8182-63DBD088A0E8}"/>
              </a:ext>
            </a:extLst>
          </p:cNvPr>
          <p:cNvSpPr>
            <a:spLocks noGrp="1"/>
          </p:cNvSpPr>
          <p:nvPr>
            <p:ph type="dt" sz="half" idx="10"/>
          </p:nvPr>
        </p:nvSpPr>
        <p:spPr/>
        <p:txBody>
          <a:bodyPr/>
          <a:lstStyle>
            <a:lvl1pPr>
              <a:defRPr/>
            </a:lvl1pPr>
          </a:lstStyle>
          <a:p>
            <a:pPr>
              <a:defRPr/>
            </a:pPr>
            <a:fld id="{C53D6B38-C480-4D46-9050-7ACE53E22482}" type="datetimeFigureOut">
              <a:rPr lang="en-US"/>
              <a:pPr>
                <a:defRPr/>
              </a:pPr>
              <a:t>11/21/2023</a:t>
            </a:fld>
            <a:endParaRPr lang="en-US"/>
          </a:p>
        </p:txBody>
      </p:sp>
      <p:sp>
        <p:nvSpPr>
          <p:cNvPr id="6" name="Footer Placeholder 4">
            <a:extLst>
              <a:ext uri="{FF2B5EF4-FFF2-40B4-BE49-F238E27FC236}">
                <a16:creationId xmlns:a16="http://schemas.microsoft.com/office/drawing/2014/main" id="{2B571102-82FD-4D64-AD71-4D2F2F86C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6849FD-FB29-41DB-A82C-3FFAE8EA8235}"/>
              </a:ext>
            </a:extLst>
          </p:cNvPr>
          <p:cNvSpPr>
            <a:spLocks noGrp="1"/>
          </p:cNvSpPr>
          <p:nvPr>
            <p:ph type="sldNum" sz="quarter" idx="12"/>
          </p:nvPr>
        </p:nvSpPr>
        <p:spPr/>
        <p:txBody>
          <a:bodyPr/>
          <a:lstStyle>
            <a:lvl1pPr>
              <a:defRPr/>
            </a:lvl1pPr>
          </a:lstStyle>
          <a:p>
            <a:pPr>
              <a:defRPr/>
            </a:pPr>
            <a:fld id="{EAEA5187-DCD9-4391-89D6-20BD20EAE1C0}" type="slidenum">
              <a:rPr lang="en-US"/>
              <a:pPr>
                <a:defRPr/>
              </a:pPr>
              <a:t>‹#›</a:t>
            </a:fld>
            <a:endParaRPr lang="en-US"/>
          </a:p>
        </p:txBody>
      </p:sp>
    </p:spTree>
    <p:extLst>
      <p:ext uri="{BB962C8B-B14F-4D97-AF65-F5344CB8AC3E}">
        <p14:creationId xmlns:p14="http://schemas.microsoft.com/office/powerpoint/2010/main" val="164044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4EF892F-B118-49AC-A1F2-F6236962C22C}"/>
              </a:ext>
            </a:extLst>
          </p:cNvPr>
          <p:cNvSpPr>
            <a:spLocks noGrp="1"/>
          </p:cNvSpPr>
          <p:nvPr>
            <p:ph type="dt" sz="half" idx="10"/>
          </p:nvPr>
        </p:nvSpPr>
        <p:spPr/>
        <p:txBody>
          <a:bodyPr/>
          <a:lstStyle>
            <a:lvl1pPr>
              <a:defRPr/>
            </a:lvl1pPr>
          </a:lstStyle>
          <a:p>
            <a:pPr>
              <a:defRPr/>
            </a:pPr>
            <a:fld id="{608B3FD2-1346-4468-BAFC-079B2715AFD2}" type="datetimeFigureOut">
              <a:rPr lang="en-US"/>
              <a:pPr>
                <a:defRPr/>
              </a:pPr>
              <a:t>11/21/2023</a:t>
            </a:fld>
            <a:endParaRPr lang="en-US"/>
          </a:p>
        </p:txBody>
      </p:sp>
      <p:sp>
        <p:nvSpPr>
          <p:cNvPr id="8" name="Footer Placeholder 4">
            <a:extLst>
              <a:ext uri="{FF2B5EF4-FFF2-40B4-BE49-F238E27FC236}">
                <a16:creationId xmlns:a16="http://schemas.microsoft.com/office/drawing/2014/main" id="{C95594AF-B4A3-49CF-997D-96652A5CC7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E17DAFA-BF9B-461B-8269-908B6FA1E2A3}"/>
              </a:ext>
            </a:extLst>
          </p:cNvPr>
          <p:cNvSpPr>
            <a:spLocks noGrp="1"/>
          </p:cNvSpPr>
          <p:nvPr>
            <p:ph type="sldNum" sz="quarter" idx="12"/>
          </p:nvPr>
        </p:nvSpPr>
        <p:spPr/>
        <p:txBody>
          <a:bodyPr/>
          <a:lstStyle>
            <a:lvl1pPr>
              <a:defRPr/>
            </a:lvl1pPr>
          </a:lstStyle>
          <a:p>
            <a:pPr>
              <a:defRPr/>
            </a:pPr>
            <a:fld id="{4180FD3C-C62D-462D-822C-981784ADC5FA}" type="slidenum">
              <a:rPr lang="en-US"/>
              <a:pPr>
                <a:defRPr/>
              </a:pPr>
              <a:t>‹#›</a:t>
            </a:fld>
            <a:endParaRPr lang="en-US"/>
          </a:p>
        </p:txBody>
      </p:sp>
    </p:spTree>
    <p:extLst>
      <p:ext uri="{BB962C8B-B14F-4D97-AF65-F5344CB8AC3E}">
        <p14:creationId xmlns:p14="http://schemas.microsoft.com/office/powerpoint/2010/main" val="49427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67C2B4-F44F-4F24-89CE-1F4ABCAA27E3}"/>
              </a:ext>
            </a:extLst>
          </p:cNvPr>
          <p:cNvSpPr>
            <a:spLocks noGrp="1"/>
          </p:cNvSpPr>
          <p:nvPr>
            <p:ph type="dt" sz="half" idx="10"/>
          </p:nvPr>
        </p:nvSpPr>
        <p:spPr/>
        <p:txBody>
          <a:bodyPr/>
          <a:lstStyle>
            <a:lvl1pPr>
              <a:defRPr/>
            </a:lvl1pPr>
          </a:lstStyle>
          <a:p>
            <a:pPr>
              <a:defRPr/>
            </a:pPr>
            <a:fld id="{5D822FBC-562B-409F-BA08-32ADC6E20209}" type="datetimeFigureOut">
              <a:rPr lang="en-US"/>
              <a:pPr>
                <a:defRPr/>
              </a:pPr>
              <a:t>11/21/2023</a:t>
            </a:fld>
            <a:endParaRPr lang="en-US"/>
          </a:p>
        </p:txBody>
      </p:sp>
      <p:sp>
        <p:nvSpPr>
          <p:cNvPr id="4" name="Footer Placeholder 4">
            <a:extLst>
              <a:ext uri="{FF2B5EF4-FFF2-40B4-BE49-F238E27FC236}">
                <a16:creationId xmlns:a16="http://schemas.microsoft.com/office/drawing/2014/main" id="{0F05B4FA-A1FD-4798-8F49-B6F2FDA7F4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C59716D-4967-4FD5-8235-FD7BBF2B8AD1}"/>
              </a:ext>
            </a:extLst>
          </p:cNvPr>
          <p:cNvSpPr>
            <a:spLocks noGrp="1"/>
          </p:cNvSpPr>
          <p:nvPr>
            <p:ph type="sldNum" sz="quarter" idx="12"/>
          </p:nvPr>
        </p:nvSpPr>
        <p:spPr/>
        <p:txBody>
          <a:bodyPr/>
          <a:lstStyle>
            <a:lvl1pPr>
              <a:defRPr/>
            </a:lvl1pPr>
          </a:lstStyle>
          <a:p>
            <a:pPr>
              <a:defRPr/>
            </a:pPr>
            <a:fld id="{F05E6763-A190-4315-963F-B4CB5C81CEE5}" type="slidenum">
              <a:rPr lang="en-US"/>
              <a:pPr>
                <a:defRPr/>
              </a:pPr>
              <a:t>‹#›</a:t>
            </a:fld>
            <a:endParaRPr lang="en-US"/>
          </a:p>
        </p:txBody>
      </p:sp>
    </p:spTree>
    <p:extLst>
      <p:ext uri="{BB962C8B-B14F-4D97-AF65-F5344CB8AC3E}">
        <p14:creationId xmlns:p14="http://schemas.microsoft.com/office/powerpoint/2010/main" val="402473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052844-4D96-44DB-A98A-EAA0DA299929}"/>
              </a:ext>
            </a:extLst>
          </p:cNvPr>
          <p:cNvSpPr>
            <a:spLocks noGrp="1"/>
          </p:cNvSpPr>
          <p:nvPr>
            <p:ph type="dt" sz="half" idx="10"/>
          </p:nvPr>
        </p:nvSpPr>
        <p:spPr/>
        <p:txBody>
          <a:bodyPr/>
          <a:lstStyle>
            <a:lvl1pPr>
              <a:defRPr/>
            </a:lvl1pPr>
          </a:lstStyle>
          <a:p>
            <a:pPr>
              <a:defRPr/>
            </a:pPr>
            <a:fld id="{E7162F5A-33FD-49C0-8117-6B5152FB1C3E}" type="datetimeFigureOut">
              <a:rPr lang="en-US"/>
              <a:pPr>
                <a:defRPr/>
              </a:pPr>
              <a:t>11/21/2023</a:t>
            </a:fld>
            <a:endParaRPr lang="en-US"/>
          </a:p>
        </p:txBody>
      </p:sp>
      <p:sp>
        <p:nvSpPr>
          <p:cNvPr id="3" name="Footer Placeholder 4">
            <a:extLst>
              <a:ext uri="{FF2B5EF4-FFF2-40B4-BE49-F238E27FC236}">
                <a16:creationId xmlns:a16="http://schemas.microsoft.com/office/drawing/2014/main" id="{E8214D05-B81E-4586-B6EA-09F09DA60D9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4E1829-052F-427F-9616-1FCF2FB74299}"/>
              </a:ext>
            </a:extLst>
          </p:cNvPr>
          <p:cNvSpPr>
            <a:spLocks noGrp="1"/>
          </p:cNvSpPr>
          <p:nvPr>
            <p:ph type="sldNum" sz="quarter" idx="12"/>
          </p:nvPr>
        </p:nvSpPr>
        <p:spPr/>
        <p:txBody>
          <a:bodyPr/>
          <a:lstStyle>
            <a:lvl1pPr>
              <a:defRPr/>
            </a:lvl1pPr>
          </a:lstStyle>
          <a:p>
            <a:pPr>
              <a:defRPr/>
            </a:pPr>
            <a:fld id="{97D5AA80-0531-4F96-91FF-D511E4F7954B}" type="slidenum">
              <a:rPr lang="en-US"/>
              <a:pPr>
                <a:defRPr/>
              </a:pPr>
              <a:t>‹#›</a:t>
            </a:fld>
            <a:endParaRPr lang="en-US"/>
          </a:p>
        </p:txBody>
      </p:sp>
    </p:spTree>
    <p:extLst>
      <p:ext uri="{BB962C8B-B14F-4D97-AF65-F5344CB8AC3E}">
        <p14:creationId xmlns:p14="http://schemas.microsoft.com/office/powerpoint/2010/main" val="265964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2765B404-1041-4171-9BB7-16934230DC90}"/>
              </a:ext>
            </a:extLst>
          </p:cNvPr>
          <p:cNvSpPr>
            <a:spLocks noGrp="1"/>
          </p:cNvSpPr>
          <p:nvPr>
            <p:ph type="dt" sz="half" idx="10"/>
          </p:nvPr>
        </p:nvSpPr>
        <p:spPr/>
        <p:txBody>
          <a:bodyPr/>
          <a:lstStyle>
            <a:lvl1pPr>
              <a:defRPr/>
            </a:lvl1pPr>
          </a:lstStyle>
          <a:p>
            <a:pPr>
              <a:defRPr/>
            </a:pPr>
            <a:fld id="{E2E66936-4291-4C91-9E47-51B1F6ECABF3}" type="datetimeFigureOut">
              <a:rPr lang="en-US"/>
              <a:pPr>
                <a:defRPr/>
              </a:pPr>
              <a:t>11/21/2023</a:t>
            </a:fld>
            <a:endParaRPr lang="en-US"/>
          </a:p>
        </p:txBody>
      </p:sp>
      <p:sp>
        <p:nvSpPr>
          <p:cNvPr id="6" name="Footer Placeholder 4">
            <a:extLst>
              <a:ext uri="{FF2B5EF4-FFF2-40B4-BE49-F238E27FC236}">
                <a16:creationId xmlns:a16="http://schemas.microsoft.com/office/drawing/2014/main" id="{80080B77-7F69-443C-9BAD-90DE05E089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7D76CA-9868-43C2-B1CA-AF2415C6C54D}"/>
              </a:ext>
            </a:extLst>
          </p:cNvPr>
          <p:cNvSpPr>
            <a:spLocks noGrp="1"/>
          </p:cNvSpPr>
          <p:nvPr>
            <p:ph type="sldNum" sz="quarter" idx="12"/>
          </p:nvPr>
        </p:nvSpPr>
        <p:spPr/>
        <p:txBody>
          <a:bodyPr/>
          <a:lstStyle>
            <a:lvl1pPr>
              <a:defRPr/>
            </a:lvl1pPr>
          </a:lstStyle>
          <a:p>
            <a:pPr>
              <a:defRPr/>
            </a:pPr>
            <a:fld id="{92DF3196-CD3C-48F5-9F81-166AC782FC74}" type="slidenum">
              <a:rPr lang="en-US"/>
              <a:pPr>
                <a:defRPr/>
              </a:pPr>
              <a:t>‹#›</a:t>
            </a:fld>
            <a:endParaRPr lang="en-US"/>
          </a:p>
        </p:txBody>
      </p:sp>
    </p:spTree>
    <p:extLst>
      <p:ext uri="{BB962C8B-B14F-4D97-AF65-F5344CB8AC3E}">
        <p14:creationId xmlns:p14="http://schemas.microsoft.com/office/powerpoint/2010/main" val="6764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92267933-A739-49CD-AE6C-025DB8844A7A}"/>
              </a:ext>
            </a:extLst>
          </p:cNvPr>
          <p:cNvSpPr>
            <a:spLocks noGrp="1"/>
          </p:cNvSpPr>
          <p:nvPr>
            <p:ph type="dt" sz="half" idx="10"/>
          </p:nvPr>
        </p:nvSpPr>
        <p:spPr/>
        <p:txBody>
          <a:bodyPr/>
          <a:lstStyle>
            <a:lvl1pPr>
              <a:defRPr/>
            </a:lvl1pPr>
          </a:lstStyle>
          <a:p>
            <a:pPr>
              <a:defRPr/>
            </a:pPr>
            <a:fld id="{EA190641-955E-420C-BA48-64DAC8404542}" type="datetimeFigureOut">
              <a:rPr lang="en-US"/>
              <a:pPr>
                <a:defRPr/>
              </a:pPr>
              <a:t>11/21/2023</a:t>
            </a:fld>
            <a:endParaRPr lang="en-US"/>
          </a:p>
        </p:txBody>
      </p:sp>
      <p:sp>
        <p:nvSpPr>
          <p:cNvPr id="6" name="Footer Placeholder 4">
            <a:extLst>
              <a:ext uri="{FF2B5EF4-FFF2-40B4-BE49-F238E27FC236}">
                <a16:creationId xmlns:a16="http://schemas.microsoft.com/office/drawing/2014/main" id="{A051DA20-CAF4-49F0-A738-FCF6CB5811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3C105C-748F-4993-8798-735FE93C8673}"/>
              </a:ext>
            </a:extLst>
          </p:cNvPr>
          <p:cNvSpPr>
            <a:spLocks noGrp="1"/>
          </p:cNvSpPr>
          <p:nvPr>
            <p:ph type="sldNum" sz="quarter" idx="12"/>
          </p:nvPr>
        </p:nvSpPr>
        <p:spPr/>
        <p:txBody>
          <a:bodyPr/>
          <a:lstStyle>
            <a:lvl1pPr>
              <a:defRPr/>
            </a:lvl1pPr>
          </a:lstStyle>
          <a:p>
            <a:pPr>
              <a:defRPr/>
            </a:pPr>
            <a:fld id="{68FB972B-3B79-4CC3-878B-33E9B59B652B}" type="slidenum">
              <a:rPr lang="en-US"/>
              <a:pPr>
                <a:defRPr/>
              </a:pPr>
              <a:t>‹#›</a:t>
            </a:fld>
            <a:endParaRPr lang="en-US"/>
          </a:p>
        </p:txBody>
      </p:sp>
    </p:spTree>
    <p:extLst>
      <p:ext uri="{BB962C8B-B14F-4D97-AF65-F5344CB8AC3E}">
        <p14:creationId xmlns:p14="http://schemas.microsoft.com/office/powerpoint/2010/main" val="193957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F3E7070-4528-43D6-9B4A-F468E7B1CC9B}"/>
              </a:ext>
            </a:extLst>
          </p:cNvPr>
          <p:cNvSpPr>
            <a:spLocks noGrp="1" noChangeArrowheads="1"/>
          </p:cNvSpPr>
          <p:nvPr>
            <p:ph type="title"/>
          </p:nvPr>
        </p:nvSpPr>
        <p:spPr bwMode="auto">
          <a:xfrm>
            <a:off x="304800" y="183092"/>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431358A-F017-4AB5-A203-E4299D059BDC}"/>
              </a:ext>
            </a:extLst>
          </p:cNvPr>
          <p:cNvSpPr>
            <a:spLocks noGrp="1" noChangeArrowheads="1"/>
          </p:cNvSpPr>
          <p:nvPr>
            <p:ph type="body" idx="1"/>
          </p:nvPr>
        </p:nvSpPr>
        <p:spPr bwMode="auto">
          <a:xfrm>
            <a:off x="304800" y="1066800"/>
            <a:ext cx="5486400" cy="301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B5BA401-4040-4815-BCA0-87E33347170F}"/>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E38AAF54-A790-412F-9EF6-2DDB6F6CA0E1}" type="datetimeFigureOut">
              <a:rPr lang="en-US"/>
              <a:pPr>
                <a:defRPr/>
              </a:pPr>
              <a:t>11/21/2023</a:t>
            </a:fld>
            <a:endParaRPr lang="en-US"/>
          </a:p>
        </p:txBody>
      </p:sp>
      <p:sp>
        <p:nvSpPr>
          <p:cNvPr id="5" name="Footer Placeholder 4">
            <a:extLst>
              <a:ext uri="{FF2B5EF4-FFF2-40B4-BE49-F238E27FC236}">
                <a16:creationId xmlns:a16="http://schemas.microsoft.com/office/drawing/2014/main" id="{530CE734-A7D0-429F-B54D-0E461F462388}"/>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2BC18E3-6FBA-4C91-9BE1-C584080BB04C}"/>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9BF3C693-F61C-42ED-BC10-FDED126F7086}" type="slidenum">
              <a:rPr lang="en-US"/>
              <a:pPr>
                <a:defRPr/>
              </a:pPr>
              <a:t>‹#›</a:t>
            </a:fld>
            <a:endParaRPr lang="en-US"/>
          </a:p>
        </p:txBody>
      </p:sp>
    </p:spTree>
    <p:extLst>
      <p:ext uri="{BB962C8B-B14F-4D97-AF65-F5344CB8AC3E}">
        <p14:creationId xmlns:p14="http://schemas.microsoft.com/office/powerpoint/2010/main" val="27330124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2933" kern="1200">
          <a:solidFill>
            <a:schemeClr val="tx1"/>
          </a:solidFill>
          <a:latin typeface="+mj-lt"/>
          <a:ea typeface="+mj-ea"/>
          <a:cs typeface="+mj-cs"/>
        </a:defRPr>
      </a:lvl1pPr>
      <a:lvl2pPr algn="ctr" rtl="0" eaLnBrk="0" fontAlgn="base" hangingPunct="0">
        <a:spcBef>
          <a:spcPct val="0"/>
        </a:spcBef>
        <a:spcAft>
          <a:spcPct val="0"/>
        </a:spcAft>
        <a:defRPr sz="2933">
          <a:solidFill>
            <a:schemeClr val="tx1"/>
          </a:solidFill>
          <a:latin typeface="Calibri" panose="020F0502020204030204" pitchFamily="34" charset="0"/>
        </a:defRPr>
      </a:lvl2pPr>
      <a:lvl3pPr algn="ctr" rtl="0" eaLnBrk="0" fontAlgn="base" hangingPunct="0">
        <a:spcBef>
          <a:spcPct val="0"/>
        </a:spcBef>
        <a:spcAft>
          <a:spcPct val="0"/>
        </a:spcAft>
        <a:defRPr sz="2933">
          <a:solidFill>
            <a:schemeClr val="tx1"/>
          </a:solidFill>
          <a:latin typeface="Calibri" panose="020F0502020204030204" pitchFamily="34" charset="0"/>
        </a:defRPr>
      </a:lvl3pPr>
      <a:lvl4pPr algn="ctr" rtl="0" eaLnBrk="0" fontAlgn="base" hangingPunct="0">
        <a:spcBef>
          <a:spcPct val="0"/>
        </a:spcBef>
        <a:spcAft>
          <a:spcPct val="0"/>
        </a:spcAft>
        <a:defRPr sz="2933">
          <a:solidFill>
            <a:schemeClr val="tx1"/>
          </a:solidFill>
          <a:latin typeface="Calibri" panose="020F0502020204030204" pitchFamily="34" charset="0"/>
        </a:defRPr>
      </a:lvl4pPr>
      <a:lvl5pPr algn="ctr" rtl="0" eaLnBrk="0" fontAlgn="base" hangingPunct="0">
        <a:spcBef>
          <a:spcPct val="0"/>
        </a:spcBef>
        <a:spcAft>
          <a:spcPct val="0"/>
        </a:spcAft>
        <a:defRPr sz="2933">
          <a:solidFill>
            <a:schemeClr val="tx1"/>
          </a:solidFill>
          <a:latin typeface="Calibri" panose="020F0502020204030204" pitchFamily="34" charset="0"/>
        </a:defRPr>
      </a:lvl5pPr>
      <a:lvl6pPr marL="304815" algn="ctr" rtl="0" fontAlgn="base">
        <a:spcBef>
          <a:spcPct val="0"/>
        </a:spcBef>
        <a:spcAft>
          <a:spcPct val="0"/>
        </a:spcAft>
        <a:defRPr sz="2933">
          <a:solidFill>
            <a:schemeClr val="tx1"/>
          </a:solidFill>
          <a:latin typeface="Calibri" panose="020F0502020204030204" pitchFamily="34" charset="0"/>
        </a:defRPr>
      </a:lvl6pPr>
      <a:lvl7pPr marL="609630" algn="ctr" rtl="0" fontAlgn="base">
        <a:spcBef>
          <a:spcPct val="0"/>
        </a:spcBef>
        <a:spcAft>
          <a:spcPct val="0"/>
        </a:spcAft>
        <a:defRPr sz="2933">
          <a:solidFill>
            <a:schemeClr val="tx1"/>
          </a:solidFill>
          <a:latin typeface="Calibri" panose="020F0502020204030204" pitchFamily="34" charset="0"/>
        </a:defRPr>
      </a:lvl7pPr>
      <a:lvl8pPr marL="914446" algn="ctr" rtl="0" fontAlgn="base">
        <a:spcBef>
          <a:spcPct val="0"/>
        </a:spcBef>
        <a:spcAft>
          <a:spcPct val="0"/>
        </a:spcAft>
        <a:defRPr sz="2933">
          <a:solidFill>
            <a:schemeClr val="tx1"/>
          </a:solidFill>
          <a:latin typeface="Calibri" panose="020F0502020204030204" pitchFamily="34" charset="0"/>
        </a:defRPr>
      </a:lvl8pPr>
      <a:lvl9pPr marL="1219261" algn="ctr" rtl="0" fontAlgn="base">
        <a:spcBef>
          <a:spcPct val="0"/>
        </a:spcBef>
        <a:spcAft>
          <a:spcPct val="0"/>
        </a:spcAft>
        <a:defRPr sz="2933">
          <a:solidFill>
            <a:schemeClr val="tx1"/>
          </a:solidFill>
          <a:latin typeface="Calibri" panose="020F0502020204030204" pitchFamily="34" charset="0"/>
        </a:defRPr>
      </a:lvl9pPr>
    </p:titleStyle>
    <p:bodyStyle>
      <a:lvl1pPr marL="228611" indent="-228611"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1pPr>
      <a:lvl2pPr marL="495325" indent="-190510" algn="l" rtl="0" eaLnBrk="0" fontAlgn="base" hangingPunct="0">
        <a:spcBef>
          <a:spcPct val="20000"/>
        </a:spcBef>
        <a:spcAft>
          <a:spcPct val="0"/>
        </a:spcAft>
        <a:buFont typeface="Arial" panose="020B0604020202020204" pitchFamily="34" charset="0"/>
        <a:buChar char="–"/>
        <a:defRPr sz="1867" kern="1200">
          <a:solidFill>
            <a:schemeClr val="tx1"/>
          </a:solidFill>
          <a:latin typeface="+mn-lt"/>
          <a:ea typeface="+mn-ea"/>
          <a:cs typeface="+mn-cs"/>
        </a:defRPr>
      </a:lvl2pPr>
      <a:lvl3pPr marL="762038" indent="-15240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rtl="0" eaLnBrk="0" fontAlgn="base" hangingPunct="0">
        <a:spcBef>
          <a:spcPct val="20000"/>
        </a:spcBef>
        <a:spcAft>
          <a:spcPct val="0"/>
        </a:spcAft>
        <a:buFont typeface="Arial" panose="020B0604020202020204" pitchFamily="34" charset="0"/>
        <a:buChar char="–"/>
        <a:defRPr sz="1333" kern="1200">
          <a:solidFill>
            <a:schemeClr val="tx1"/>
          </a:solidFill>
          <a:latin typeface="+mn-lt"/>
          <a:ea typeface="+mn-ea"/>
          <a:cs typeface="+mn-cs"/>
        </a:defRPr>
      </a:lvl4pPr>
      <a:lvl5pPr marL="1371669" indent="-152408" algn="l" rtl="0" eaLnBrk="0" fontAlgn="base" hangingPunct="0">
        <a:spcBef>
          <a:spcPct val="20000"/>
        </a:spcBef>
        <a:spcAft>
          <a:spcPct val="0"/>
        </a:spcAft>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iqmaward.com/iqm-flagship-school/"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iqmaward.com/iqm-centre-of-excellence/"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23.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56.jpg"/><Relationship Id="rId4" Type="http://schemas.openxmlformats.org/officeDocument/2006/relationships/image" Target="../media/image10.jpeg"/><Relationship Id="rId9" Type="http://schemas.openxmlformats.org/officeDocument/2006/relationships/image" Target="../media/image15.jpeg"/></Relationships>
</file>

<file path=ppt/slides/_rels/slide3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57.pn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D8F46B6-6A25-4957-ACC9-90E05C25689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pPr defTabSz="609630">
              <a:defRPr/>
            </a:pPr>
            <a:endParaRPr lang="en-GB" sz="1200">
              <a:solidFill>
                <a:prstClr val="black"/>
              </a:solidFill>
              <a:latin typeface="Calibri"/>
            </a:endParaRPr>
          </a:p>
        </p:txBody>
      </p:sp>
      <p:grpSp>
        <p:nvGrpSpPr>
          <p:cNvPr id="3077" name="Group 3">
            <a:extLst>
              <a:ext uri="{FF2B5EF4-FFF2-40B4-BE49-F238E27FC236}">
                <a16:creationId xmlns:a16="http://schemas.microsoft.com/office/drawing/2014/main" id="{03B069DB-9591-4B54-9109-1510C3982FD0}"/>
              </a:ext>
            </a:extLst>
          </p:cNvPr>
          <p:cNvGrpSpPr>
            <a:grpSpLocks/>
          </p:cNvGrpSpPr>
          <p:nvPr/>
        </p:nvGrpSpPr>
        <p:grpSpPr bwMode="auto">
          <a:xfrm>
            <a:off x="9792759" y="-2645833"/>
            <a:ext cx="4111625" cy="4111625"/>
            <a:chOff x="0" y="0"/>
            <a:chExt cx="812800" cy="812800"/>
          </a:xfrm>
        </p:grpSpPr>
        <p:sp>
          <p:nvSpPr>
            <p:cNvPr id="3098" name="Freeform 4">
              <a:extLst>
                <a:ext uri="{FF2B5EF4-FFF2-40B4-BE49-F238E27FC236}">
                  <a16:creationId xmlns:a16="http://schemas.microsoft.com/office/drawing/2014/main" id="{48D24CB7-86C7-41AB-9191-0F79987E4785}"/>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3099" name="TextBox 5">
              <a:extLst>
                <a:ext uri="{FF2B5EF4-FFF2-40B4-BE49-F238E27FC236}">
                  <a16:creationId xmlns:a16="http://schemas.microsoft.com/office/drawing/2014/main" id="{1E4116A2-C48D-41D7-932C-BE844DC61878}"/>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1775"/>
                </a:lnSpc>
                <a:spcBef>
                  <a:spcPct val="0"/>
                </a:spcBef>
                <a:spcAft>
                  <a:spcPct val="0"/>
                </a:spcAft>
                <a:buNone/>
              </a:pPr>
              <a:endParaRPr lang="en-US" altLang="en-US" sz="1200">
                <a:solidFill>
                  <a:prstClr val="black"/>
                </a:solidFill>
              </a:endParaRPr>
            </a:p>
          </p:txBody>
        </p:sp>
      </p:grpSp>
      <p:grpSp>
        <p:nvGrpSpPr>
          <p:cNvPr id="3078" name="Group 6">
            <a:extLst>
              <a:ext uri="{FF2B5EF4-FFF2-40B4-BE49-F238E27FC236}">
                <a16:creationId xmlns:a16="http://schemas.microsoft.com/office/drawing/2014/main" id="{86380889-34FA-489B-ACE7-1C8864F5910A}"/>
              </a:ext>
            </a:extLst>
          </p:cNvPr>
          <p:cNvGrpSpPr>
            <a:grpSpLocks/>
          </p:cNvGrpSpPr>
          <p:nvPr/>
        </p:nvGrpSpPr>
        <p:grpSpPr bwMode="auto">
          <a:xfrm>
            <a:off x="9257242" y="5933017"/>
            <a:ext cx="3581400" cy="3581400"/>
            <a:chOff x="0" y="0"/>
            <a:chExt cx="812800" cy="812800"/>
          </a:xfrm>
        </p:grpSpPr>
        <p:sp>
          <p:nvSpPr>
            <p:cNvPr id="3096" name="Freeform 7">
              <a:extLst>
                <a:ext uri="{FF2B5EF4-FFF2-40B4-BE49-F238E27FC236}">
                  <a16:creationId xmlns:a16="http://schemas.microsoft.com/office/drawing/2014/main" id="{28DCFCE7-DBA5-4458-9678-C13494748599}"/>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3097" name="TextBox 8">
              <a:extLst>
                <a:ext uri="{FF2B5EF4-FFF2-40B4-BE49-F238E27FC236}">
                  <a16:creationId xmlns:a16="http://schemas.microsoft.com/office/drawing/2014/main" id="{6580CCB6-03AD-415A-A8C3-AAFA939A6548}"/>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1775"/>
                </a:lnSpc>
                <a:spcBef>
                  <a:spcPct val="0"/>
                </a:spcBef>
                <a:spcAft>
                  <a:spcPct val="0"/>
                </a:spcAft>
                <a:buNone/>
              </a:pPr>
              <a:endParaRPr lang="en-US" altLang="en-US" sz="1200">
                <a:solidFill>
                  <a:prstClr val="black"/>
                </a:solidFill>
              </a:endParaRPr>
            </a:p>
          </p:txBody>
        </p:sp>
      </p:grpSp>
      <p:sp>
        <p:nvSpPr>
          <p:cNvPr id="9" name="Freeform 9">
            <a:extLst>
              <a:ext uri="{FF2B5EF4-FFF2-40B4-BE49-F238E27FC236}">
                <a16:creationId xmlns:a16="http://schemas.microsoft.com/office/drawing/2014/main" id="{723DC0CF-6414-4AF9-83F3-7194B8B721D5}"/>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stretch>
              <a:fillRect l="-259585"/>
            </a:stretch>
          </a:blipFill>
        </p:spPr>
        <p:txBody>
          <a:bodyPr/>
          <a:lstStyle/>
          <a:p>
            <a:pPr defTabSz="609630">
              <a:defRPr/>
            </a:pPr>
            <a:endParaRPr lang="en-GB" sz="1200">
              <a:solidFill>
                <a:prstClr val="black"/>
              </a:solidFill>
              <a:latin typeface="Calibri"/>
            </a:endParaRPr>
          </a:p>
        </p:txBody>
      </p:sp>
      <p:grpSp>
        <p:nvGrpSpPr>
          <p:cNvPr id="3082" name="Group 10">
            <a:extLst>
              <a:ext uri="{FF2B5EF4-FFF2-40B4-BE49-F238E27FC236}">
                <a16:creationId xmlns:a16="http://schemas.microsoft.com/office/drawing/2014/main" id="{182DD4DA-FADF-4EE6-8197-89699B2F26A1}"/>
              </a:ext>
            </a:extLst>
          </p:cNvPr>
          <p:cNvGrpSpPr>
            <a:grpSpLocks/>
          </p:cNvGrpSpPr>
          <p:nvPr/>
        </p:nvGrpSpPr>
        <p:grpSpPr bwMode="auto">
          <a:xfrm>
            <a:off x="0" y="685800"/>
            <a:ext cx="1985433" cy="5549900"/>
            <a:chOff x="0" y="0"/>
            <a:chExt cx="3970292" cy="11099823"/>
          </a:xfrm>
        </p:grpSpPr>
        <p:sp>
          <p:nvSpPr>
            <p:cNvPr id="3093" name="Freeform 11">
              <a:hlinkClick r:id="rId4" tooltip="https://iqmaward.com/iqm-centre-of-excellence/"/>
              <a:extLst>
                <a:ext uri="{FF2B5EF4-FFF2-40B4-BE49-F238E27FC236}">
                  <a16:creationId xmlns:a16="http://schemas.microsoft.com/office/drawing/2014/main" id="{7136B2DC-8DD7-4065-B0F7-259B649A2FA4}"/>
                </a:ext>
              </a:extLst>
            </p:cNvPr>
            <p:cNvSpPr>
              <a:spLocks/>
            </p:cNvSpPr>
            <p:nvPr/>
          </p:nvSpPr>
          <p:spPr bwMode="auto">
            <a:xfrm rot="-1079585">
              <a:off x="449508" y="405041"/>
              <a:ext cx="3115744" cy="3115744"/>
            </a:xfrm>
            <a:custGeom>
              <a:avLst/>
              <a:gdLst>
                <a:gd name="T0" fmla="*/ 0 w 3115744"/>
                <a:gd name="T1" fmla="*/ 0 h 3115744"/>
                <a:gd name="T2" fmla="*/ 3115743 w 3115744"/>
                <a:gd name="T3" fmla="*/ 0 h 3115744"/>
                <a:gd name="T4" fmla="*/ 3115743 w 3115744"/>
                <a:gd name="T5" fmla="*/ 3115743 h 3115744"/>
                <a:gd name="T6" fmla="*/ 0 w 3115744"/>
                <a:gd name="T7" fmla="*/ 3115743 h 3115744"/>
                <a:gd name="T8" fmla="*/ 0 w 3115744"/>
                <a:gd name="T9" fmla="*/ 0 h 31157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5744" h="3115744">
                  <a:moveTo>
                    <a:pt x="0" y="0"/>
                  </a:moveTo>
                  <a:lnTo>
                    <a:pt x="3115743" y="0"/>
                  </a:lnTo>
                  <a:lnTo>
                    <a:pt x="3115743" y="3115743"/>
                  </a:lnTo>
                  <a:lnTo>
                    <a:pt x="0" y="31157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3094" name="Freeform 12">
              <a:hlinkClick r:id="rId4" tooltip="https://iqmaward.com/iqm-centre-of-excellence/"/>
              <a:extLst>
                <a:ext uri="{FF2B5EF4-FFF2-40B4-BE49-F238E27FC236}">
                  <a16:creationId xmlns:a16="http://schemas.microsoft.com/office/drawing/2014/main" id="{7A5C78A6-97E4-4F9A-869F-99EA71BA7F60}"/>
                </a:ext>
              </a:extLst>
            </p:cNvPr>
            <p:cNvSpPr>
              <a:spLocks/>
            </p:cNvSpPr>
            <p:nvPr/>
          </p:nvSpPr>
          <p:spPr bwMode="auto">
            <a:xfrm rot="-1079585">
              <a:off x="405041" y="3934786"/>
              <a:ext cx="3115744" cy="3115744"/>
            </a:xfrm>
            <a:custGeom>
              <a:avLst/>
              <a:gdLst>
                <a:gd name="T0" fmla="*/ 0 w 3115744"/>
                <a:gd name="T1" fmla="*/ 0 h 3115744"/>
                <a:gd name="T2" fmla="*/ 3115743 w 3115744"/>
                <a:gd name="T3" fmla="*/ 0 h 3115744"/>
                <a:gd name="T4" fmla="*/ 3115743 w 3115744"/>
                <a:gd name="T5" fmla="*/ 3115743 h 3115744"/>
                <a:gd name="T6" fmla="*/ 0 w 3115744"/>
                <a:gd name="T7" fmla="*/ 3115743 h 3115744"/>
                <a:gd name="T8" fmla="*/ 0 w 3115744"/>
                <a:gd name="T9" fmla="*/ 0 h 31157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5744" h="3115744">
                  <a:moveTo>
                    <a:pt x="0" y="0"/>
                  </a:moveTo>
                  <a:lnTo>
                    <a:pt x="3115743" y="0"/>
                  </a:lnTo>
                  <a:lnTo>
                    <a:pt x="3115743" y="3115743"/>
                  </a:lnTo>
                  <a:lnTo>
                    <a:pt x="0" y="3115743"/>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3095" name="Freeform 13">
              <a:hlinkClick r:id="rId7" tooltip="https://iqmaward.com/iqm-flagship-school/"/>
              <a:extLst>
                <a:ext uri="{FF2B5EF4-FFF2-40B4-BE49-F238E27FC236}">
                  <a16:creationId xmlns:a16="http://schemas.microsoft.com/office/drawing/2014/main" id="{D9B0DBA1-DEFD-4DF0-8D73-FAB2C28EAD36}"/>
                </a:ext>
              </a:extLst>
            </p:cNvPr>
            <p:cNvSpPr>
              <a:spLocks/>
            </p:cNvSpPr>
            <p:nvPr/>
          </p:nvSpPr>
          <p:spPr bwMode="auto">
            <a:xfrm rot="-1079585">
              <a:off x="424108" y="7579039"/>
              <a:ext cx="3115744" cy="3115744"/>
            </a:xfrm>
            <a:custGeom>
              <a:avLst/>
              <a:gdLst>
                <a:gd name="T0" fmla="*/ 0 w 3115744"/>
                <a:gd name="T1" fmla="*/ 0 h 3115744"/>
                <a:gd name="T2" fmla="*/ 3115743 w 3115744"/>
                <a:gd name="T3" fmla="*/ 0 h 3115744"/>
                <a:gd name="T4" fmla="*/ 3115743 w 3115744"/>
                <a:gd name="T5" fmla="*/ 3115744 h 3115744"/>
                <a:gd name="T6" fmla="*/ 0 w 3115744"/>
                <a:gd name="T7" fmla="*/ 3115744 h 3115744"/>
                <a:gd name="T8" fmla="*/ 0 w 3115744"/>
                <a:gd name="T9" fmla="*/ 0 h 31157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5744" h="3115744">
                  <a:moveTo>
                    <a:pt x="0" y="0"/>
                  </a:moveTo>
                  <a:lnTo>
                    <a:pt x="3115743" y="0"/>
                  </a:lnTo>
                  <a:lnTo>
                    <a:pt x="3115743" y="3115744"/>
                  </a:lnTo>
                  <a:lnTo>
                    <a:pt x="0" y="3115744"/>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grpSp>
      <p:sp>
        <p:nvSpPr>
          <p:cNvPr id="14" name="TextBox 14">
            <a:extLst>
              <a:ext uri="{FF2B5EF4-FFF2-40B4-BE49-F238E27FC236}">
                <a16:creationId xmlns:a16="http://schemas.microsoft.com/office/drawing/2014/main" id="{A62B55D8-ACD4-49DD-949A-CFAC240501AD}"/>
              </a:ext>
            </a:extLst>
          </p:cNvPr>
          <p:cNvSpPr txBox="1"/>
          <p:nvPr/>
        </p:nvSpPr>
        <p:spPr>
          <a:xfrm>
            <a:off x="2862792" y="577850"/>
            <a:ext cx="7717367" cy="4048031"/>
          </a:xfrm>
          <a:prstGeom prst="rect">
            <a:avLst/>
          </a:prstGeom>
        </p:spPr>
        <p:txBody>
          <a:bodyPr lIns="0" tIns="0" rIns="0" bIns="0">
            <a:spAutoFit/>
          </a:bodyPr>
          <a:lstStyle/>
          <a:p>
            <a:pPr defTabSz="609630">
              <a:lnSpc>
                <a:spcPts val="8120"/>
              </a:lnSpc>
              <a:defRPr/>
            </a:pPr>
            <a:r>
              <a:rPr lang="en-US" sz="5800" dirty="0">
                <a:solidFill>
                  <a:srgbClr val="000000"/>
                </a:solidFill>
                <a:latin typeface="Tahoma Bold"/>
              </a:rPr>
              <a:t>Embedding Cultural Diversity Across the Formal and Informal Curriculum </a:t>
            </a:r>
          </a:p>
        </p:txBody>
      </p:sp>
      <p:sp>
        <p:nvSpPr>
          <p:cNvPr id="15" name="Freeform 15">
            <a:extLst>
              <a:ext uri="{FF2B5EF4-FFF2-40B4-BE49-F238E27FC236}">
                <a16:creationId xmlns:a16="http://schemas.microsoft.com/office/drawing/2014/main" id="{B609E0D9-A3D0-43CE-B7D5-EB42B8E6317D}"/>
              </a:ext>
            </a:extLst>
          </p:cNvPr>
          <p:cNvSpPr/>
          <p:nvPr/>
        </p:nvSpPr>
        <p:spPr>
          <a:xfrm>
            <a:off x="4282285" y="4929950"/>
            <a:ext cx="1114647" cy="1003589"/>
          </a:xfrm>
          <a:custGeom>
            <a:avLst/>
            <a:gdLst/>
            <a:ahLst/>
            <a:cxnLst/>
            <a:rect l="l" t="t" r="r" b="b"/>
            <a:pathLst>
              <a:path w="1671971" h="1505384">
                <a:moveTo>
                  <a:pt x="0" y="0"/>
                </a:moveTo>
                <a:lnTo>
                  <a:pt x="1671971" y="0"/>
                </a:lnTo>
                <a:lnTo>
                  <a:pt x="1671971" y="1505384"/>
                </a:lnTo>
                <a:lnTo>
                  <a:pt x="0" y="1505384"/>
                </a:lnTo>
                <a:lnTo>
                  <a:pt x="0" y="0"/>
                </a:lnTo>
                <a:close/>
              </a:path>
            </a:pathLst>
          </a:custGeom>
          <a:blipFill>
            <a:blip r:embed="rId9"/>
            <a:stretch>
              <a:fillRect l="-50761" r="-51810" b="-49993"/>
            </a:stretch>
          </a:blipFill>
        </p:spPr>
        <p:txBody>
          <a:bodyPr/>
          <a:lstStyle/>
          <a:p>
            <a:pPr defTabSz="609630">
              <a:defRPr/>
            </a:pPr>
            <a:endParaRPr lang="en-GB" sz="1200">
              <a:solidFill>
                <a:prstClr val="black"/>
              </a:solidFill>
              <a:latin typeface="Calibri"/>
            </a:endParaRPr>
          </a:p>
        </p:txBody>
      </p:sp>
      <p:sp>
        <p:nvSpPr>
          <p:cNvPr id="16" name="TextBox 16">
            <a:extLst>
              <a:ext uri="{FF2B5EF4-FFF2-40B4-BE49-F238E27FC236}">
                <a16:creationId xmlns:a16="http://schemas.microsoft.com/office/drawing/2014/main" id="{B40B18FA-79EB-4FC8-8220-C61AC6C6DDC9}"/>
              </a:ext>
            </a:extLst>
          </p:cNvPr>
          <p:cNvSpPr txBox="1"/>
          <p:nvPr/>
        </p:nvSpPr>
        <p:spPr>
          <a:xfrm>
            <a:off x="5396442" y="5004859"/>
            <a:ext cx="5183717" cy="656783"/>
          </a:xfrm>
          <a:prstGeom prst="rect">
            <a:avLst/>
          </a:prstGeom>
        </p:spPr>
        <p:txBody>
          <a:bodyPr lIns="0" tIns="0" rIns="0" bIns="0">
            <a:spAutoFit/>
          </a:bodyPr>
          <a:lstStyle/>
          <a:p>
            <a:pPr defTabSz="609630">
              <a:lnSpc>
                <a:spcPts val="2706"/>
              </a:lnSpc>
              <a:defRPr/>
            </a:pPr>
            <a:r>
              <a:rPr lang="en-US" sz="1933">
                <a:solidFill>
                  <a:srgbClr val="000000"/>
                </a:solidFill>
                <a:latin typeface="Tahoma"/>
              </a:rPr>
              <a:t>Presented by Nicola Coton and Hannah Monk, </a:t>
            </a:r>
          </a:p>
          <a:p>
            <a:pPr defTabSz="609630">
              <a:lnSpc>
                <a:spcPts val="2706"/>
              </a:lnSpc>
              <a:defRPr/>
            </a:pPr>
            <a:r>
              <a:rPr lang="en-US" sz="1933">
                <a:solidFill>
                  <a:srgbClr val="000000"/>
                </a:solidFill>
                <a:latin typeface="Tahoma"/>
              </a:rPr>
              <a:t>from Sir Jonathan North College</a:t>
            </a:r>
          </a:p>
        </p:txBody>
      </p:sp>
      <p:sp>
        <p:nvSpPr>
          <p:cNvPr id="17" name="TextBox 17">
            <a:extLst>
              <a:ext uri="{FF2B5EF4-FFF2-40B4-BE49-F238E27FC236}">
                <a16:creationId xmlns:a16="http://schemas.microsoft.com/office/drawing/2014/main" id="{9F79E5CB-19AB-4076-B118-0989915E6264}"/>
              </a:ext>
            </a:extLst>
          </p:cNvPr>
          <p:cNvSpPr txBox="1"/>
          <p:nvPr/>
        </p:nvSpPr>
        <p:spPr>
          <a:xfrm>
            <a:off x="1722967" y="6326717"/>
            <a:ext cx="2279650" cy="299184"/>
          </a:xfrm>
          <a:prstGeom prst="rect">
            <a:avLst/>
          </a:prstGeom>
        </p:spPr>
        <p:txBody>
          <a:bodyPr lIns="0" tIns="0" rIns="0" bIns="0">
            <a:spAutoFit/>
          </a:bodyPr>
          <a:lstStyle/>
          <a:p>
            <a:pPr defTabSz="609630">
              <a:lnSpc>
                <a:spcPts val="2612"/>
              </a:lnSpc>
              <a:defRPr/>
            </a:pPr>
            <a:r>
              <a:rPr lang="en-US" sz="1866">
                <a:solidFill>
                  <a:srgbClr val="000000"/>
                </a:solidFill>
                <a:latin typeface="Tahoma"/>
              </a:rPr>
              <a:t>#IQMFamily</a:t>
            </a:r>
          </a:p>
        </p:txBody>
      </p:sp>
      <p:grpSp>
        <p:nvGrpSpPr>
          <p:cNvPr id="3089" name="Group 18">
            <a:extLst>
              <a:ext uri="{FF2B5EF4-FFF2-40B4-BE49-F238E27FC236}">
                <a16:creationId xmlns:a16="http://schemas.microsoft.com/office/drawing/2014/main" id="{7D874F0C-B0A3-4C30-BF58-5CA590C64D7B}"/>
              </a:ext>
            </a:extLst>
          </p:cNvPr>
          <p:cNvGrpSpPr>
            <a:grpSpLocks/>
          </p:cNvGrpSpPr>
          <p:nvPr/>
        </p:nvGrpSpPr>
        <p:grpSpPr bwMode="auto">
          <a:xfrm>
            <a:off x="5396442" y="5857361"/>
            <a:ext cx="4422775" cy="234902"/>
            <a:chOff x="0" y="-28574"/>
            <a:chExt cx="8844784" cy="470304"/>
          </a:xfrm>
        </p:grpSpPr>
        <p:sp>
          <p:nvSpPr>
            <p:cNvPr id="3090" name="TextBox 19">
              <a:extLst>
                <a:ext uri="{FF2B5EF4-FFF2-40B4-BE49-F238E27FC236}">
                  <a16:creationId xmlns:a16="http://schemas.microsoft.com/office/drawing/2014/main" id="{501F4C86-CF9E-4368-8BBC-F82FBA97CEB3}"/>
                </a:ext>
              </a:extLst>
            </p:cNvPr>
            <p:cNvSpPr txBox="1">
              <a:spLocks noChangeArrowheads="1"/>
            </p:cNvSpPr>
            <p:nvPr/>
          </p:nvSpPr>
          <p:spPr bwMode="auto">
            <a:xfrm>
              <a:off x="5925079" y="-28574"/>
              <a:ext cx="490084" cy="32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1400"/>
                </a:lnSpc>
                <a:spcBef>
                  <a:spcPct val="0"/>
                </a:spcBef>
                <a:spcAft>
                  <a:spcPct val="0"/>
                </a:spcAft>
                <a:buNone/>
              </a:pPr>
              <a:r>
                <a:rPr lang="en-US" altLang="en-US" sz="1000">
                  <a:solidFill>
                    <a:srgbClr val="000000"/>
                  </a:solidFill>
                  <a:latin typeface="Tahoma" panose="020B0604030504040204" pitchFamily="34" charset="0"/>
                </a:rPr>
                <a:t>th</a:t>
              </a:r>
            </a:p>
          </p:txBody>
        </p:sp>
        <p:sp>
          <p:nvSpPr>
            <p:cNvPr id="3091" name="TextBox 20">
              <a:extLst>
                <a:ext uri="{FF2B5EF4-FFF2-40B4-BE49-F238E27FC236}">
                  <a16:creationId xmlns:a16="http://schemas.microsoft.com/office/drawing/2014/main" id="{8B3C89D0-6D6C-4388-9513-A117E034E2A2}"/>
                </a:ext>
              </a:extLst>
            </p:cNvPr>
            <p:cNvSpPr txBox="1">
              <a:spLocks noChangeArrowheads="1"/>
            </p:cNvSpPr>
            <p:nvPr/>
          </p:nvSpPr>
          <p:spPr bwMode="auto">
            <a:xfrm>
              <a:off x="0" y="-17218"/>
              <a:ext cx="6351914" cy="45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lnSpc>
                  <a:spcPts val="1959"/>
                </a:lnSpc>
                <a:spcBef>
                  <a:spcPct val="0"/>
                </a:spcBef>
                <a:spcAft>
                  <a:spcPct val="0"/>
                </a:spcAft>
                <a:buNone/>
              </a:pPr>
              <a:r>
                <a:rPr lang="en-US" altLang="en-US" sz="1400">
                  <a:solidFill>
                    <a:srgbClr val="000000"/>
                  </a:solidFill>
                  <a:latin typeface="Tahoma" panose="020B0604030504040204" pitchFamily="34" charset="0"/>
                </a:rPr>
                <a:t>IQM National Inclusion Conference, 27   </a:t>
              </a:r>
            </a:p>
          </p:txBody>
        </p:sp>
        <p:sp>
          <p:nvSpPr>
            <p:cNvPr id="3092" name="TextBox 21">
              <a:extLst>
                <a:ext uri="{FF2B5EF4-FFF2-40B4-BE49-F238E27FC236}">
                  <a16:creationId xmlns:a16="http://schemas.microsoft.com/office/drawing/2014/main" id="{8D659BD1-972E-41A6-8E77-2C519D1B78D2}"/>
                </a:ext>
              </a:extLst>
            </p:cNvPr>
            <p:cNvSpPr txBox="1">
              <a:spLocks noChangeArrowheads="1"/>
            </p:cNvSpPr>
            <p:nvPr/>
          </p:nvSpPr>
          <p:spPr bwMode="auto">
            <a:xfrm>
              <a:off x="6351914" y="-17218"/>
              <a:ext cx="2492870" cy="45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lnSpc>
                  <a:spcPts val="1959"/>
                </a:lnSpc>
                <a:spcBef>
                  <a:spcPct val="0"/>
                </a:spcBef>
                <a:spcAft>
                  <a:spcPct val="0"/>
                </a:spcAft>
                <a:buNone/>
              </a:pPr>
              <a:r>
                <a:rPr lang="en-US" altLang="en-US" sz="1400">
                  <a:solidFill>
                    <a:srgbClr val="000000"/>
                  </a:solidFill>
                  <a:latin typeface="Tahoma" panose="020B0604030504040204" pitchFamily="34" charset="0"/>
                </a:rPr>
                <a:t>November 2023</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D55E-AE87-48E9-87FE-20D8EBF459F2}"/>
              </a:ext>
            </a:extLst>
          </p:cNvPr>
          <p:cNvSpPr>
            <a:spLocks noGrp="1"/>
          </p:cNvSpPr>
          <p:nvPr>
            <p:ph type="ctrTitle"/>
          </p:nvPr>
        </p:nvSpPr>
        <p:spPr>
          <a:xfrm>
            <a:off x="1" y="0"/>
            <a:ext cx="12077204" cy="1353787"/>
          </a:xfrm>
        </p:spPr>
        <p:txBody>
          <a:bodyPr/>
          <a:lstStyle/>
          <a:p>
            <a:r>
              <a:rPr lang="en-GB" b="1" dirty="0"/>
              <a:t>Diversity in the Geography Curriculum </a:t>
            </a:r>
          </a:p>
        </p:txBody>
      </p:sp>
      <p:pic>
        <p:nvPicPr>
          <p:cNvPr id="4" name="Picture 3">
            <a:extLst>
              <a:ext uri="{FF2B5EF4-FFF2-40B4-BE49-F238E27FC236}">
                <a16:creationId xmlns:a16="http://schemas.microsoft.com/office/drawing/2014/main" id="{5BC07BD7-A3D9-41FF-AED8-9E100C031442}"/>
              </a:ext>
            </a:extLst>
          </p:cNvPr>
          <p:cNvPicPr>
            <a:picLocks noChangeAspect="1"/>
          </p:cNvPicPr>
          <p:nvPr/>
        </p:nvPicPr>
        <p:blipFill rotWithShape="1">
          <a:blip r:embed="rId2"/>
          <a:srcRect t="11010"/>
          <a:stretch/>
        </p:blipFill>
        <p:spPr>
          <a:xfrm>
            <a:off x="3123953" y="1562225"/>
            <a:ext cx="5829300" cy="4492459"/>
          </a:xfrm>
          <a:prstGeom prst="rect">
            <a:avLst/>
          </a:prstGeom>
        </p:spPr>
      </p:pic>
      <p:grpSp>
        <p:nvGrpSpPr>
          <p:cNvPr id="5" name="Group 3">
            <a:extLst>
              <a:ext uri="{FF2B5EF4-FFF2-40B4-BE49-F238E27FC236}">
                <a16:creationId xmlns:a16="http://schemas.microsoft.com/office/drawing/2014/main" id="{2552491A-0EE8-45D9-9798-65B15C7FC452}"/>
              </a:ext>
            </a:extLst>
          </p:cNvPr>
          <p:cNvGrpSpPr>
            <a:grpSpLocks/>
          </p:cNvGrpSpPr>
          <p:nvPr/>
        </p:nvGrpSpPr>
        <p:grpSpPr bwMode="auto">
          <a:xfrm>
            <a:off x="7620000" y="6197975"/>
            <a:ext cx="4572000" cy="479425"/>
            <a:chOff x="0" y="0"/>
            <a:chExt cx="1806200" cy="189204"/>
          </a:xfrm>
        </p:grpSpPr>
        <p:sp>
          <p:nvSpPr>
            <p:cNvPr id="6" name="Freeform 4">
              <a:extLst>
                <a:ext uri="{FF2B5EF4-FFF2-40B4-BE49-F238E27FC236}">
                  <a16:creationId xmlns:a16="http://schemas.microsoft.com/office/drawing/2014/main" id="{4713A5D1-65CA-44F6-861D-1916397A0CE5}"/>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7" name="TextBox 5">
              <a:extLst>
                <a:ext uri="{FF2B5EF4-FFF2-40B4-BE49-F238E27FC236}">
                  <a16:creationId xmlns:a16="http://schemas.microsoft.com/office/drawing/2014/main" id="{23681302-E44A-4639-A62B-7915FD52688F}"/>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8" name="TextBox 6">
            <a:extLst>
              <a:ext uri="{FF2B5EF4-FFF2-40B4-BE49-F238E27FC236}">
                <a16:creationId xmlns:a16="http://schemas.microsoft.com/office/drawing/2014/main" id="{F5768E8A-4746-4EEE-A35F-B1142308FDC4}"/>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Tree>
    <p:extLst>
      <p:ext uri="{BB962C8B-B14F-4D97-AF65-F5344CB8AC3E}">
        <p14:creationId xmlns:p14="http://schemas.microsoft.com/office/powerpoint/2010/main" val="193619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73188-61BE-4F4B-8839-72A3D1CA0D96}"/>
              </a:ext>
            </a:extLst>
          </p:cNvPr>
          <p:cNvPicPr>
            <a:picLocks noChangeAspect="1"/>
          </p:cNvPicPr>
          <p:nvPr/>
        </p:nvPicPr>
        <p:blipFill>
          <a:blip r:embed="rId2"/>
          <a:stretch>
            <a:fillRect/>
          </a:stretch>
        </p:blipFill>
        <p:spPr>
          <a:xfrm>
            <a:off x="1220790" y="670929"/>
            <a:ext cx="10275147" cy="5812997"/>
          </a:xfrm>
          <a:prstGeom prst="rect">
            <a:avLst/>
          </a:prstGeom>
        </p:spPr>
      </p:pic>
      <p:sp>
        <p:nvSpPr>
          <p:cNvPr id="5" name="Rectangle 4">
            <a:extLst>
              <a:ext uri="{FF2B5EF4-FFF2-40B4-BE49-F238E27FC236}">
                <a16:creationId xmlns:a16="http://schemas.microsoft.com/office/drawing/2014/main" id="{EB7950C1-DAEA-4EEC-922C-85F7F0D9545D}"/>
              </a:ext>
            </a:extLst>
          </p:cNvPr>
          <p:cNvSpPr/>
          <p:nvPr/>
        </p:nvSpPr>
        <p:spPr>
          <a:xfrm>
            <a:off x="767612" y="174119"/>
            <a:ext cx="11055928" cy="461665"/>
          </a:xfrm>
          <a:prstGeom prst="rect">
            <a:avLst/>
          </a:prstGeom>
        </p:spPr>
        <p:txBody>
          <a:bodyPr wrap="square">
            <a:spAutoFit/>
          </a:bodyPr>
          <a:lstStyle/>
          <a:p>
            <a:pPr algn="ctr"/>
            <a:r>
              <a:rPr lang="en-GB" sz="2400" b="0" i="0" dirty="0">
                <a:solidFill>
                  <a:srgbClr val="000000"/>
                </a:solidFill>
                <a:effectLst/>
                <a:latin typeface="Calibri" panose="020F0502020204030204" pitchFamily="34" charset="0"/>
              </a:rPr>
              <a:t>KS3 curriculum maps which show we cover a wide range of countries around the world.</a:t>
            </a:r>
            <a:endParaRPr lang="en-GB" sz="2400" dirty="0"/>
          </a:p>
        </p:txBody>
      </p:sp>
    </p:spTree>
    <p:extLst>
      <p:ext uri="{BB962C8B-B14F-4D97-AF65-F5344CB8AC3E}">
        <p14:creationId xmlns:p14="http://schemas.microsoft.com/office/powerpoint/2010/main" val="90645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112F4D-46D9-41FC-8273-315A3A8450B2}"/>
              </a:ext>
            </a:extLst>
          </p:cNvPr>
          <p:cNvPicPr>
            <a:picLocks noChangeAspect="1"/>
          </p:cNvPicPr>
          <p:nvPr/>
        </p:nvPicPr>
        <p:blipFill>
          <a:blip r:embed="rId3"/>
          <a:stretch>
            <a:fillRect/>
          </a:stretch>
        </p:blipFill>
        <p:spPr>
          <a:xfrm>
            <a:off x="285008" y="1170051"/>
            <a:ext cx="8870867" cy="3881437"/>
          </a:xfrm>
          <a:prstGeom prst="rect">
            <a:avLst/>
          </a:prstGeom>
        </p:spPr>
      </p:pic>
      <p:sp>
        <p:nvSpPr>
          <p:cNvPr id="2" name="TextBox 1">
            <a:extLst>
              <a:ext uri="{FF2B5EF4-FFF2-40B4-BE49-F238E27FC236}">
                <a16:creationId xmlns:a16="http://schemas.microsoft.com/office/drawing/2014/main" id="{E593F23A-42A8-4662-A9FC-77E34E455154}"/>
              </a:ext>
            </a:extLst>
          </p:cNvPr>
          <p:cNvSpPr txBox="1"/>
          <p:nvPr/>
        </p:nvSpPr>
        <p:spPr>
          <a:xfrm>
            <a:off x="285008" y="261257"/>
            <a:ext cx="8870867" cy="646331"/>
          </a:xfrm>
          <a:prstGeom prst="rect">
            <a:avLst/>
          </a:prstGeom>
          <a:solidFill>
            <a:schemeClr val="tx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dirty="0"/>
              <a:t>Diversity in the Curriculum CPD session </a:t>
            </a:r>
          </a:p>
        </p:txBody>
      </p:sp>
    </p:spTree>
    <p:extLst>
      <p:ext uri="{BB962C8B-B14F-4D97-AF65-F5344CB8AC3E}">
        <p14:creationId xmlns:p14="http://schemas.microsoft.com/office/powerpoint/2010/main" val="177170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C783-73A0-456F-9180-5146728FB0D7}"/>
              </a:ext>
            </a:extLst>
          </p:cNvPr>
          <p:cNvSpPr>
            <a:spLocks noGrp="1"/>
          </p:cNvSpPr>
          <p:nvPr>
            <p:ph type="title"/>
          </p:nvPr>
        </p:nvSpPr>
        <p:spPr>
          <a:xfrm>
            <a:off x="0" y="245608"/>
            <a:ext cx="5715000" cy="1325563"/>
          </a:xfrm>
        </p:spPr>
        <p:txBody>
          <a:bodyPr>
            <a:normAutofit/>
          </a:bodyPr>
          <a:lstStyle/>
          <a:p>
            <a:r>
              <a:rPr lang="en-GB" sz="4800" b="1" dirty="0">
                <a:solidFill>
                  <a:srgbClr val="0070C0"/>
                </a:solidFill>
              </a:rPr>
              <a:t>In KS4 we look at…</a:t>
            </a:r>
          </a:p>
        </p:txBody>
      </p:sp>
      <p:sp>
        <p:nvSpPr>
          <p:cNvPr id="3" name="Content Placeholder 2">
            <a:extLst>
              <a:ext uri="{FF2B5EF4-FFF2-40B4-BE49-F238E27FC236}">
                <a16:creationId xmlns:a16="http://schemas.microsoft.com/office/drawing/2014/main" id="{EDC6E89D-D1E3-4E4D-98F9-6B86078949B5}"/>
              </a:ext>
            </a:extLst>
          </p:cNvPr>
          <p:cNvSpPr>
            <a:spLocks noGrp="1"/>
          </p:cNvSpPr>
          <p:nvPr>
            <p:ph idx="1"/>
          </p:nvPr>
        </p:nvSpPr>
        <p:spPr>
          <a:xfrm>
            <a:off x="386938" y="1571171"/>
            <a:ext cx="6488875" cy="4883872"/>
          </a:xfrm>
        </p:spPr>
        <p:txBody>
          <a:bodyPr>
            <a:normAutofit/>
          </a:bodyPr>
          <a:lstStyle/>
          <a:p>
            <a:pPr fontAlgn="base"/>
            <a:r>
              <a:rPr lang="en-GB" b="1" dirty="0"/>
              <a:t>How is the UK’s cultural influence changing?</a:t>
            </a:r>
          </a:p>
          <a:p>
            <a:pPr fontAlgn="base"/>
            <a:endParaRPr lang="en-GB" b="1" dirty="0"/>
          </a:p>
          <a:p>
            <a:pPr fontAlgn="base"/>
            <a:r>
              <a:rPr lang="en-GB" b="1" dirty="0"/>
              <a:t>How is multiculturalism positive for the UK?</a:t>
            </a:r>
            <a:br>
              <a:rPr lang="en-GB" b="1" dirty="0"/>
            </a:br>
            <a:endParaRPr lang="en-GB" dirty="0"/>
          </a:p>
          <a:p>
            <a:pPr fontAlgn="base"/>
            <a:r>
              <a:rPr lang="en-GB" b="1" dirty="0"/>
              <a:t>How has ethnicity influenced UK food?</a:t>
            </a:r>
            <a:br>
              <a:rPr lang="en-GB" b="1" dirty="0"/>
            </a:br>
            <a:endParaRPr lang="en-GB" dirty="0"/>
          </a:p>
          <a:p>
            <a:pPr fontAlgn="base"/>
            <a:r>
              <a:rPr lang="en-GB" b="1" dirty="0"/>
              <a:t>How are ethnic groups contributing to cultural life of the UK?</a:t>
            </a:r>
            <a:br>
              <a:rPr lang="en-GB" dirty="0"/>
            </a:br>
            <a:endParaRPr lang="en-GB" dirty="0"/>
          </a:p>
          <a:p>
            <a:pPr fontAlgn="base"/>
            <a:r>
              <a:rPr lang="en-GB" b="1" dirty="0"/>
              <a:t>How has ethnicity improved the UK?</a:t>
            </a:r>
            <a:br>
              <a:rPr lang="en-GB" b="1" dirty="0"/>
            </a:br>
            <a:endParaRPr lang="en-GB" dirty="0"/>
          </a:p>
          <a:p>
            <a:pPr marL="0" indent="0" fontAlgn="base">
              <a:buNone/>
            </a:pPr>
            <a:r>
              <a:rPr lang="en-GB" b="1" dirty="0"/>
              <a:t>We look at the different areas in Leicester and the ethnic diversity in these areas</a:t>
            </a:r>
          </a:p>
        </p:txBody>
      </p:sp>
      <p:sp>
        <p:nvSpPr>
          <p:cNvPr id="5" name="AutoShape 4" descr="https://ukc-powerpoint.officeapps.live.com/pods/GetClipboardImage.ashx?Id=32aa5c29-8882-404e-9dd9-290c17c7d5e3&amp;DC=GUK5&amp;pkey=bf9e0ca2-808b-45d9-80ca-f7f3594ea63c&amp;wdwaccluster=GUK5">
            <a:extLst>
              <a:ext uri="{FF2B5EF4-FFF2-40B4-BE49-F238E27FC236}">
                <a16:creationId xmlns:a16="http://schemas.microsoft.com/office/drawing/2014/main" id="{8A5B0280-201D-4775-8761-7AC123FEB0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https://ukc-powerpoint.officeapps.live.com/pods/GetClipboardImage.ashx?Id=32aa5c29-8882-404e-9dd9-290c17c7d5e3&amp;DC=GUK5&amp;pkey=bf9e0ca2-808b-45d9-80ca-f7f3594ea63c&amp;wdwaccluster=GUK5">
            <a:extLst>
              <a:ext uri="{FF2B5EF4-FFF2-40B4-BE49-F238E27FC236}">
                <a16:creationId xmlns:a16="http://schemas.microsoft.com/office/drawing/2014/main" id="{02386985-9E47-466B-9271-D19F5049F62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s://ukc-powerpoint.officeapps.live.com/pods/GetClipboardImage.ashx?Id=a9e69844-4ce6-4d97-ae77-1531badb49c2&amp;DC=GUK5&amp;pkey=634aac30-1367-4933-aed5-5cbeaf62c265&amp;wdwaccluster=GUK5">
            <a:extLst>
              <a:ext uri="{FF2B5EF4-FFF2-40B4-BE49-F238E27FC236}">
                <a16:creationId xmlns:a16="http://schemas.microsoft.com/office/drawing/2014/main" id="{9D67F43E-C38B-4F10-B046-08B103CE81F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B081700D-29F3-485D-9032-25A45F94D70D}"/>
              </a:ext>
            </a:extLst>
          </p:cNvPr>
          <p:cNvPicPr>
            <a:picLocks noChangeAspect="1"/>
          </p:cNvPicPr>
          <p:nvPr/>
        </p:nvPicPr>
        <p:blipFill>
          <a:blip r:embed="rId3"/>
          <a:stretch>
            <a:fillRect/>
          </a:stretch>
        </p:blipFill>
        <p:spPr>
          <a:xfrm>
            <a:off x="6814570" y="0"/>
            <a:ext cx="5377430" cy="6858000"/>
          </a:xfrm>
          <a:prstGeom prst="rect">
            <a:avLst/>
          </a:prstGeom>
        </p:spPr>
      </p:pic>
    </p:spTree>
    <p:extLst>
      <p:ext uri="{BB962C8B-B14F-4D97-AF65-F5344CB8AC3E}">
        <p14:creationId xmlns:p14="http://schemas.microsoft.com/office/powerpoint/2010/main" val="3634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36AD3-1B78-4E41-9E57-BB4F4CA5E977}"/>
              </a:ext>
            </a:extLst>
          </p:cNvPr>
          <p:cNvPicPr>
            <a:picLocks noChangeAspect="1"/>
          </p:cNvPicPr>
          <p:nvPr/>
        </p:nvPicPr>
        <p:blipFill>
          <a:blip r:embed="rId2"/>
          <a:stretch>
            <a:fillRect/>
          </a:stretch>
        </p:blipFill>
        <p:spPr>
          <a:xfrm>
            <a:off x="834500" y="328474"/>
            <a:ext cx="10324731" cy="6098959"/>
          </a:xfrm>
          <a:prstGeom prst="rect">
            <a:avLst/>
          </a:prstGeom>
        </p:spPr>
      </p:pic>
    </p:spTree>
    <p:extLst>
      <p:ext uri="{BB962C8B-B14F-4D97-AF65-F5344CB8AC3E}">
        <p14:creationId xmlns:p14="http://schemas.microsoft.com/office/powerpoint/2010/main" val="42188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FA5B2-8719-4133-80DF-46EC10A832E3}"/>
              </a:ext>
            </a:extLst>
          </p:cNvPr>
          <p:cNvPicPr>
            <a:picLocks noChangeAspect="1"/>
          </p:cNvPicPr>
          <p:nvPr/>
        </p:nvPicPr>
        <p:blipFill rotWithShape="1">
          <a:blip r:embed="rId2"/>
          <a:srcRect t="11909" b="7574"/>
          <a:stretch/>
        </p:blipFill>
        <p:spPr>
          <a:xfrm>
            <a:off x="1597891" y="1162975"/>
            <a:ext cx="9156016" cy="5521910"/>
          </a:xfrm>
          <a:prstGeom prst="rect">
            <a:avLst/>
          </a:prstGeom>
        </p:spPr>
      </p:pic>
      <p:sp>
        <p:nvSpPr>
          <p:cNvPr id="5" name="Rectangle 4">
            <a:extLst>
              <a:ext uri="{FF2B5EF4-FFF2-40B4-BE49-F238E27FC236}">
                <a16:creationId xmlns:a16="http://schemas.microsoft.com/office/drawing/2014/main" id="{5F794F37-A430-4490-95E2-C6AE4CDD77FF}"/>
              </a:ext>
            </a:extLst>
          </p:cNvPr>
          <p:cNvSpPr/>
          <p:nvPr/>
        </p:nvSpPr>
        <p:spPr>
          <a:xfrm>
            <a:off x="9188388" y="1242874"/>
            <a:ext cx="1136341"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6" name="Rectangle 5">
            <a:extLst>
              <a:ext uri="{FF2B5EF4-FFF2-40B4-BE49-F238E27FC236}">
                <a16:creationId xmlns:a16="http://schemas.microsoft.com/office/drawing/2014/main" id="{9D803615-8380-4DDD-9AF6-2AADF456B4F7}"/>
              </a:ext>
            </a:extLst>
          </p:cNvPr>
          <p:cNvSpPr/>
          <p:nvPr/>
        </p:nvSpPr>
        <p:spPr>
          <a:xfrm>
            <a:off x="6455546" y="1945689"/>
            <a:ext cx="1410070"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7" name="Rectangle 6">
            <a:extLst>
              <a:ext uri="{FF2B5EF4-FFF2-40B4-BE49-F238E27FC236}">
                <a16:creationId xmlns:a16="http://schemas.microsoft.com/office/drawing/2014/main" id="{E1FB0AAC-A07F-496C-A86E-DEF90DD1A7B6}"/>
              </a:ext>
            </a:extLst>
          </p:cNvPr>
          <p:cNvSpPr/>
          <p:nvPr/>
        </p:nvSpPr>
        <p:spPr>
          <a:xfrm>
            <a:off x="7785717" y="2985856"/>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8" name="Rectangle 7">
            <a:extLst>
              <a:ext uri="{FF2B5EF4-FFF2-40B4-BE49-F238E27FC236}">
                <a16:creationId xmlns:a16="http://schemas.microsoft.com/office/drawing/2014/main" id="{36E3EC09-D4EE-4E87-A20F-DDF2B6CF097F}"/>
              </a:ext>
            </a:extLst>
          </p:cNvPr>
          <p:cNvSpPr/>
          <p:nvPr/>
        </p:nvSpPr>
        <p:spPr>
          <a:xfrm>
            <a:off x="5340659" y="3438617"/>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9" name="Rectangle 8">
            <a:extLst>
              <a:ext uri="{FF2B5EF4-FFF2-40B4-BE49-F238E27FC236}">
                <a16:creationId xmlns:a16="http://schemas.microsoft.com/office/drawing/2014/main" id="{50FD6DA7-0C39-4D6E-ABE2-0FC6CF4689BB}"/>
              </a:ext>
            </a:extLst>
          </p:cNvPr>
          <p:cNvSpPr/>
          <p:nvPr/>
        </p:nvSpPr>
        <p:spPr>
          <a:xfrm>
            <a:off x="6762565" y="4026023"/>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10" name="Rectangle 9">
            <a:extLst>
              <a:ext uri="{FF2B5EF4-FFF2-40B4-BE49-F238E27FC236}">
                <a16:creationId xmlns:a16="http://schemas.microsoft.com/office/drawing/2014/main" id="{B9EB8B38-D074-4409-828B-91296D61CE21}"/>
              </a:ext>
            </a:extLst>
          </p:cNvPr>
          <p:cNvSpPr/>
          <p:nvPr/>
        </p:nvSpPr>
        <p:spPr>
          <a:xfrm>
            <a:off x="5311807" y="4705164"/>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11" name="Rectangle 10">
            <a:extLst>
              <a:ext uri="{FF2B5EF4-FFF2-40B4-BE49-F238E27FC236}">
                <a16:creationId xmlns:a16="http://schemas.microsoft.com/office/drawing/2014/main" id="{9A5AC910-8F03-4E62-8E25-753FA3BE0871}"/>
              </a:ext>
            </a:extLst>
          </p:cNvPr>
          <p:cNvSpPr/>
          <p:nvPr/>
        </p:nvSpPr>
        <p:spPr>
          <a:xfrm>
            <a:off x="6549502" y="5384305"/>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sp>
        <p:nvSpPr>
          <p:cNvPr id="12" name="Rectangle 11">
            <a:extLst>
              <a:ext uri="{FF2B5EF4-FFF2-40B4-BE49-F238E27FC236}">
                <a16:creationId xmlns:a16="http://schemas.microsoft.com/office/drawing/2014/main" id="{E4F77A05-C160-44E2-B02F-83FF6D4F0C30}"/>
              </a:ext>
            </a:extLst>
          </p:cNvPr>
          <p:cNvSpPr/>
          <p:nvPr/>
        </p:nvSpPr>
        <p:spPr>
          <a:xfrm>
            <a:off x="6549502" y="6106357"/>
            <a:ext cx="1819922" cy="452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i="1" dirty="0">
                <a:solidFill>
                  <a:schemeClr val="tx1"/>
                </a:solidFill>
              </a:rPr>
              <a:t>Where?</a:t>
            </a:r>
          </a:p>
        </p:txBody>
      </p:sp>
      <p:pic>
        <p:nvPicPr>
          <p:cNvPr id="13" name="Picture 12">
            <a:extLst>
              <a:ext uri="{FF2B5EF4-FFF2-40B4-BE49-F238E27FC236}">
                <a16:creationId xmlns:a16="http://schemas.microsoft.com/office/drawing/2014/main" id="{6889FBF4-5A61-4750-AF23-1BBC22050FC4}"/>
              </a:ext>
            </a:extLst>
          </p:cNvPr>
          <p:cNvPicPr>
            <a:picLocks noChangeAspect="1"/>
          </p:cNvPicPr>
          <p:nvPr/>
        </p:nvPicPr>
        <p:blipFill rotWithShape="1">
          <a:blip r:embed="rId2"/>
          <a:srcRect l="81237" t="69449" r="3346" b="11630"/>
          <a:stretch/>
        </p:blipFill>
        <p:spPr>
          <a:xfrm>
            <a:off x="9342356" y="5384305"/>
            <a:ext cx="1411551" cy="1297621"/>
          </a:xfrm>
          <a:prstGeom prst="rect">
            <a:avLst/>
          </a:prstGeom>
        </p:spPr>
      </p:pic>
      <p:sp>
        <p:nvSpPr>
          <p:cNvPr id="14" name="TextBox 13">
            <a:extLst>
              <a:ext uri="{FF2B5EF4-FFF2-40B4-BE49-F238E27FC236}">
                <a16:creationId xmlns:a16="http://schemas.microsoft.com/office/drawing/2014/main" id="{965727C2-2362-4A6E-912A-DDC18B5EFBDC}"/>
              </a:ext>
            </a:extLst>
          </p:cNvPr>
          <p:cNvSpPr txBox="1"/>
          <p:nvPr/>
        </p:nvSpPr>
        <p:spPr>
          <a:xfrm>
            <a:off x="187911" y="318116"/>
            <a:ext cx="11816178" cy="646331"/>
          </a:xfrm>
          <a:prstGeom prst="rect">
            <a:avLst/>
          </a:prstGeom>
          <a:noFill/>
        </p:spPr>
        <p:txBody>
          <a:bodyPr wrap="square" rtlCol="0">
            <a:spAutoFit/>
          </a:bodyPr>
          <a:lstStyle/>
          <a:p>
            <a:pPr algn="ctr"/>
            <a:r>
              <a:rPr lang="en-GB" sz="3600" b="1" dirty="0">
                <a:solidFill>
                  <a:srgbClr val="FF0000"/>
                </a:solidFill>
              </a:rPr>
              <a:t>Can you recognise where the following dishes are from?</a:t>
            </a:r>
          </a:p>
        </p:txBody>
      </p:sp>
    </p:spTree>
    <p:extLst>
      <p:ext uri="{BB962C8B-B14F-4D97-AF65-F5344CB8AC3E}">
        <p14:creationId xmlns:p14="http://schemas.microsoft.com/office/powerpoint/2010/main" val="17371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ppt_x"/>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1"/>
                                        </p:tgtEl>
                                        <p:attrNameLst>
                                          <p:attrName>ppt_x</p:attrName>
                                        </p:attrNameLst>
                                      </p:cBhvr>
                                      <p:tavLst>
                                        <p:tav tm="0">
                                          <p:val>
                                            <p:strVal val="ppt_x"/>
                                          </p:val>
                                        </p:tav>
                                        <p:tav tm="100000">
                                          <p:val>
                                            <p:strVal val="ppt_x"/>
                                          </p:val>
                                        </p:tav>
                                      </p:tavLst>
                                    </p:anim>
                                    <p:anim calcmode="lin" valueType="num">
                                      <p:cBhvr additive="base">
                                        <p:cTn id="55" dur="500"/>
                                        <p:tgtEl>
                                          <p:spTgt spid="11"/>
                                        </p:tgtEl>
                                        <p:attrNameLst>
                                          <p:attrName>ppt_y</p:attrName>
                                        </p:attrNameLst>
                                      </p:cBhvr>
                                      <p:tavLst>
                                        <p:tav tm="0">
                                          <p:val>
                                            <p:strVal val="ppt_y"/>
                                          </p:val>
                                        </p:tav>
                                        <p:tav tm="100000">
                                          <p:val>
                                            <p:strVal val="1+ppt_h/2"/>
                                          </p:val>
                                        </p:tav>
                                      </p:tavLst>
                                    </p:anim>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ppt_x"/>
                                          </p:val>
                                        </p:tav>
                                      </p:tavLst>
                                    </p:anim>
                                    <p:anim calcmode="lin" valueType="num">
                                      <p:cBhvr additive="base">
                                        <p:cTn id="61" dur="500"/>
                                        <p:tgtEl>
                                          <p:spTgt spid="12"/>
                                        </p:tgtEl>
                                        <p:attrNameLst>
                                          <p:attrName>ppt_y</p:attrName>
                                        </p:attrNameLst>
                                      </p:cBhvr>
                                      <p:tavLst>
                                        <p:tav tm="0">
                                          <p:val>
                                            <p:strVal val="ppt_y"/>
                                          </p:val>
                                        </p:tav>
                                        <p:tav tm="100000">
                                          <p:val>
                                            <p:strVal val="1+ppt_h/2"/>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3D23D-2D8F-4687-BE62-31D7E2936D70}"/>
              </a:ext>
            </a:extLst>
          </p:cNvPr>
          <p:cNvSpPr>
            <a:spLocks noGrp="1"/>
          </p:cNvSpPr>
          <p:nvPr>
            <p:ph idx="1"/>
          </p:nvPr>
        </p:nvSpPr>
        <p:spPr>
          <a:xfrm>
            <a:off x="256309" y="744970"/>
            <a:ext cx="2477655" cy="4351338"/>
          </a:xfrm>
        </p:spPr>
        <p:txBody>
          <a:bodyPr/>
          <a:lstStyle/>
          <a:p>
            <a:pPr marL="0" indent="0">
              <a:buNone/>
            </a:pPr>
            <a:r>
              <a:rPr lang="en-GB" dirty="0"/>
              <a:t>Within this topic is a power point that we use all about food!  </a:t>
            </a:r>
          </a:p>
          <a:p>
            <a:pPr marL="0" indent="0">
              <a:buNone/>
            </a:pPr>
            <a:endParaRPr lang="en-GB" dirty="0"/>
          </a:p>
          <a:p>
            <a:pPr marL="0" indent="0">
              <a:buNone/>
            </a:pPr>
            <a:r>
              <a:rPr lang="en-GB" dirty="0"/>
              <a:t>Something our students can access and try locally</a:t>
            </a:r>
          </a:p>
        </p:txBody>
      </p:sp>
      <p:pic>
        <p:nvPicPr>
          <p:cNvPr id="5" name="Picture 4">
            <a:extLst>
              <a:ext uri="{FF2B5EF4-FFF2-40B4-BE49-F238E27FC236}">
                <a16:creationId xmlns:a16="http://schemas.microsoft.com/office/drawing/2014/main" id="{156F8040-9AC2-4313-B515-D09DF29C708E}"/>
              </a:ext>
            </a:extLst>
          </p:cNvPr>
          <p:cNvPicPr>
            <a:picLocks noChangeAspect="1"/>
          </p:cNvPicPr>
          <p:nvPr/>
        </p:nvPicPr>
        <p:blipFill>
          <a:blip r:embed="rId2"/>
          <a:stretch>
            <a:fillRect/>
          </a:stretch>
        </p:blipFill>
        <p:spPr>
          <a:xfrm>
            <a:off x="3035984" y="0"/>
            <a:ext cx="9156016" cy="6858000"/>
          </a:xfrm>
          <a:prstGeom prst="rect">
            <a:avLst/>
          </a:prstGeom>
        </p:spPr>
      </p:pic>
    </p:spTree>
    <p:extLst>
      <p:ext uri="{BB962C8B-B14F-4D97-AF65-F5344CB8AC3E}">
        <p14:creationId xmlns:p14="http://schemas.microsoft.com/office/powerpoint/2010/main" val="3158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D55E-AE87-48E9-87FE-20D8EBF459F2}"/>
              </a:ext>
            </a:extLst>
          </p:cNvPr>
          <p:cNvSpPr>
            <a:spLocks noGrp="1"/>
          </p:cNvSpPr>
          <p:nvPr>
            <p:ph type="ctrTitle"/>
          </p:nvPr>
        </p:nvSpPr>
        <p:spPr>
          <a:xfrm>
            <a:off x="0" y="0"/>
            <a:ext cx="12192000" cy="1187532"/>
          </a:xfrm>
        </p:spPr>
        <p:txBody>
          <a:bodyPr/>
          <a:lstStyle/>
          <a:p>
            <a:r>
              <a:rPr lang="en-GB" b="1" dirty="0"/>
              <a:t>Diversity in the History Curriculum </a:t>
            </a:r>
          </a:p>
        </p:txBody>
      </p:sp>
      <p:pic>
        <p:nvPicPr>
          <p:cNvPr id="3" name="Picture 2">
            <a:extLst>
              <a:ext uri="{FF2B5EF4-FFF2-40B4-BE49-F238E27FC236}">
                <a16:creationId xmlns:a16="http://schemas.microsoft.com/office/drawing/2014/main" id="{47677DCA-9528-492E-96CF-AB1B9F3967B2}"/>
              </a:ext>
            </a:extLst>
          </p:cNvPr>
          <p:cNvPicPr>
            <a:picLocks noChangeAspect="1"/>
          </p:cNvPicPr>
          <p:nvPr/>
        </p:nvPicPr>
        <p:blipFill>
          <a:blip r:embed="rId2"/>
          <a:stretch>
            <a:fillRect/>
          </a:stretch>
        </p:blipFill>
        <p:spPr>
          <a:xfrm>
            <a:off x="2286000" y="1524000"/>
            <a:ext cx="7620000" cy="3810000"/>
          </a:xfrm>
          <a:prstGeom prst="rect">
            <a:avLst/>
          </a:prstGeom>
        </p:spPr>
      </p:pic>
      <p:grpSp>
        <p:nvGrpSpPr>
          <p:cNvPr id="4" name="Group 3">
            <a:extLst>
              <a:ext uri="{FF2B5EF4-FFF2-40B4-BE49-F238E27FC236}">
                <a16:creationId xmlns:a16="http://schemas.microsoft.com/office/drawing/2014/main" id="{0389CB6A-4FBB-49E9-9D0D-6EAA0681733E}"/>
              </a:ext>
            </a:extLst>
          </p:cNvPr>
          <p:cNvGrpSpPr>
            <a:grpSpLocks/>
          </p:cNvGrpSpPr>
          <p:nvPr/>
        </p:nvGrpSpPr>
        <p:grpSpPr bwMode="auto">
          <a:xfrm>
            <a:off x="7620000" y="6213319"/>
            <a:ext cx="4572000" cy="479425"/>
            <a:chOff x="0" y="0"/>
            <a:chExt cx="1806200" cy="189204"/>
          </a:xfrm>
        </p:grpSpPr>
        <p:sp>
          <p:nvSpPr>
            <p:cNvPr id="5" name="Freeform 4">
              <a:extLst>
                <a:ext uri="{FF2B5EF4-FFF2-40B4-BE49-F238E27FC236}">
                  <a16:creationId xmlns:a16="http://schemas.microsoft.com/office/drawing/2014/main" id="{350E0AAF-59B4-4FCD-9386-E9C14232F2A3}"/>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6" name="TextBox 5">
              <a:extLst>
                <a:ext uri="{FF2B5EF4-FFF2-40B4-BE49-F238E27FC236}">
                  <a16:creationId xmlns:a16="http://schemas.microsoft.com/office/drawing/2014/main" id="{6707841C-9356-4D92-A315-9794544DF90E}"/>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7" name="TextBox 6">
            <a:extLst>
              <a:ext uri="{FF2B5EF4-FFF2-40B4-BE49-F238E27FC236}">
                <a16:creationId xmlns:a16="http://schemas.microsoft.com/office/drawing/2014/main" id="{C4327141-CF69-4D6C-B69E-FF6826860775}"/>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Tree>
    <p:extLst>
      <p:ext uri="{BB962C8B-B14F-4D97-AF65-F5344CB8AC3E}">
        <p14:creationId xmlns:p14="http://schemas.microsoft.com/office/powerpoint/2010/main" val="1358866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47DEB-FB00-4A52-A7AE-006090D576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C2684CF-21A0-4FB4-9987-273230A0F01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04510A5-85A6-4095-9A9C-281EE607B9A5}"/>
              </a:ext>
            </a:extLst>
          </p:cNvPr>
          <p:cNvPicPr>
            <a:picLocks noChangeAspect="1"/>
          </p:cNvPicPr>
          <p:nvPr/>
        </p:nvPicPr>
        <p:blipFill>
          <a:blip r:embed="rId2"/>
          <a:stretch>
            <a:fillRect/>
          </a:stretch>
        </p:blipFill>
        <p:spPr>
          <a:xfrm>
            <a:off x="406400" y="225794"/>
            <a:ext cx="11819892" cy="6452097"/>
          </a:xfrm>
          <a:prstGeom prst="rect">
            <a:avLst/>
          </a:prstGeom>
        </p:spPr>
      </p:pic>
      <p:sp>
        <p:nvSpPr>
          <p:cNvPr id="5" name="Oval 4">
            <a:extLst>
              <a:ext uri="{FF2B5EF4-FFF2-40B4-BE49-F238E27FC236}">
                <a16:creationId xmlns:a16="http://schemas.microsoft.com/office/drawing/2014/main" id="{1DFE6CE2-1C2D-487E-8AD7-34802F431FDB}"/>
              </a:ext>
            </a:extLst>
          </p:cNvPr>
          <p:cNvSpPr/>
          <p:nvPr/>
        </p:nvSpPr>
        <p:spPr>
          <a:xfrm>
            <a:off x="4202545" y="3823855"/>
            <a:ext cx="2225964" cy="8497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1B83C93-0E14-4F4A-8341-10BEFD3D541B}"/>
              </a:ext>
            </a:extLst>
          </p:cNvPr>
          <p:cNvSpPr/>
          <p:nvPr/>
        </p:nvSpPr>
        <p:spPr>
          <a:xfrm>
            <a:off x="4202545" y="4651592"/>
            <a:ext cx="2225964" cy="8497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BB9518F-9CC0-4197-8995-EB6260EEA97C}"/>
              </a:ext>
            </a:extLst>
          </p:cNvPr>
          <p:cNvSpPr txBox="1"/>
          <p:nvPr/>
        </p:nvSpPr>
        <p:spPr>
          <a:xfrm>
            <a:off x="0" y="92364"/>
            <a:ext cx="341745" cy="646331"/>
          </a:xfrm>
          <a:prstGeom prst="rect">
            <a:avLst/>
          </a:prstGeom>
          <a:noFill/>
        </p:spPr>
        <p:txBody>
          <a:bodyPr wrap="square" rtlCol="0">
            <a:spAutoFit/>
          </a:bodyPr>
          <a:lstStyle/>
          <a:p>
            <a:r>
              <a:rPr lang="en-GB" dirty="0"/>
              <a:t>y7</a:t>
            </a:r>
          </a:p>
        </p:txBody>
      </p:sp>
    </p:spTree>
    <p:extLst>
      <p:ext uri="{BB962C8B-B14F-4D97-AF65-F5344CB8AC3E}">
        <p14:creationId xmlns:p14="http://schemas.microsoft.com/office/powerpoint/2010/main" val="423850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B3F8-B382-4149-8D38-0AA898FA1FD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CAA7CF-35D4-4C7C-9B81-BB275D09947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020E360-1271-4B53-8A75-78371555004E}"/>
              </a:ext>
            </a:extLst>
          </p:cNvPr>
          <p:cNvPicPr>
            <a:picLocks noChangeAspect="1"/>
          </p:cNvPicPr>
          <p:nvPr/>
        </p:nvPicPr>
        <p:blipFill>
          <a:blip r:embed="rId2"/>
          <a:stretch>
            <a:fillRect/>
          </a:stretch>
        </p:blipFill>
        <p:spPr>
          <a:xfrm>
            <a:off x="838200" y="232460"/>
            <a:ext cx="10231278" cy="6725589"/>
          </a:xfrm>
          <a:prstGeom prst="rect">
            <a:avLst/>
          </a:prstGeom>
        </p:spPr>
      </p:pic>
      <p:sp>
        <p:nvSpPr>
          <p:cNvPr id="5" name="Oval 4">
            <a:extLst>
              <a:ext uri="{FF2B5EF4-FFF2-40B4-BE49-F238E27FC236}">
                <a16:creationId xmlns:a16="http://schemas.microsoft.com/office/drawing/2014/main" id="{F83562D9-9E84-47F6-8B7B-466E146409E0}"/>
              </a:ext>
            </a:extLst>
          </p:cNvPr>
          <p:cNvSpPr/>
          <p:nvPr/>
        </p:nvSpPr>
        <p:spPr>
          <a:xfrm>
            <a:off x="1708726" y="2714192"/>
            <a:ext cx="222596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30E08C8-5EB5-4CB9-8F37-9044413F39E8}"/>
              </a:ext>
            </a:extLst>
          </p:cNvPr>
          <p:cNvSpPr/>
          <p:nvPr/>
        </p:nvSpPr>
        <p:spPr>
          <a:xfrm>
            <a:off x="1708726" y="2096654"/>
            <a:ext cx="2225964" cy="48260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DC9E995-6345-46C8-AA0E-F8051940B8C7}"/>
              </a:ext>
            </a:extLst>
          </p:cNvPr>
          <p:cNvSpPr/>
          <p:nvPr/>
        </p:nvSpPr>
        <p:spPr>
          <a:xfrm>
            <a:off x="1556326" y="763226"/>
            <a:ext cx="222596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36E7D15-D43D-4EC2-AE1D-832E389F2573}"/>
              </a:ext>
            </a:extLst>
          </p:cNvPr>
          <p:cNvSpPr/>
          <p:nvPr/>
        </p:nvSpPr>
        <p:spPr>
          <a:xfrm>
            <a:off x="1824180" y="5092556"/>
            <a:ext cx="222596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AA295B3-1AC3-42E8-910B-AFB274468F4B}"/>
              </a:ext>
            </a:extLst>
          </p:cNvPr>
          <p:cNvSpPr/>
          <p:nvPr/>
        </p:nvSpPr>
        <p:spPr>
          <a:xfrm>
            <a:off x="1856505" y="5691567"/>
            <a:ext cx="3029531" cy="933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481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F7B0F93-A9BF-4EEB-B138-946CE2F7500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defTabSz="609630">
              <a:defRPr/>
            </a:pPr>
            <a:endParaRPr lang="en-GB" sz="1200">
              <a:solidFill>
                <a:prstClr val="black"/>
              </a:solidFill>
              <a:latin typeface="Calibri"/>
            </a:endParaRPr>
          </a:p>
        </p:txBody>
      </p:sp>
      <p:grpSp>
        <p:nvGrpSpPr>
          <p:cNvPr id="6149" name="Group 3">
            <a:extLst>
              <a:ext uri="{FF2B5EF4-FFF2-40B4-BE49-F238E27FC236}">
                <a16:creationId xmlns:a16="http://schemas.microsoft.com/office/drawing/2014/main" id="{6D8B1542-BD81-4BE2-BA21-EC704CEF3194}"/>
              </a:ext>
            </a:extLst>
          </p:cNvPr>
          <p:cNvGrpSpPr>
            <a:grpSpLocks/>
          </p:cNvGrpSpPr>
          <p:nvPr/>
        </p:nvGrpSpPr>
        <p:grpSpPr bwMode="auto">
          <a:xfrm>
            <a:off x="7620000" y="6197975"/>
            <a:ext cx="4572000" cy="479425"/>
            <a:chOff x="0" y="0"/>
            <a:chExt cx="1806200" cy="189204"/>
          </a:xfrm>
        </p:grpSpPr>
        <p:sp>
          <p:nvSpPr>
            <p:cNvPr id="6152" name="Freeform 4">
              <a:extLst>
                <a:ext uri="{FF2B5EF4-FFF2-40B4-BE49-F238E27FC236}">
                  <a16:creationId xmlns:a16="http://schemas.microsoft.com/office/drawing/2014/main" id="{05E986B4-C3FC-4D20-A6A9-6D22BA9EC9E3}"/>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6153" name="TextBox 5">
              <a:extLst>
                <a:ext uri="{FF2B5EF4-FFF2-40B4-BE49-F238E27FC236}">
                  <a16:creationId xmlns:a16="http://schemas.microsoft.com/office/drawing/2014/main" id="{45F01945-8822-4361-B020-221AFBAB2535}"/>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6150" name="TextBox 6">
            <a:extLst>
              <a:ext uri="{FF2B5EF4-FFF2-40B4-BE49-F238E27FC236}">
                <a16:creationId xmlns:a16="http://schemas.microsoft.com/office/drawing/2014/main" id="{29CBE3DD-0BC0-4585-BD83-3AD9F0D53907}"/>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
        <p:nvSpPr>
          <p:cNvPr id="7" name="Content Placeholder 5">
            <a:extLst>
              <a:ext uri="{FF2B5EF4-FFF2-40B4-BE49-F238E27FC236}">
                <a16:creationId xmlns:a16="http://schemas.microsoft.com/office/drawing/2014/main" id="{1E7C00CD-ADEF-48E8-8E4D-B8CC21118AFB}"/>
              </a:ext>
            </a:extLst>
          </p:cNvPr>
          <p:cNvSpPr txBox="1">
            <a:spLocks/>
          </p:cNvSpPr>
          <p:nvPr/>
        </p:nvSpPr>
        <p:spPr>
          <a:xfrm>
            <a:off x="331848" y="1355349"/>
            <a:ext cx="4192649" cy="1498023"/>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defRPr/>
            </a:pPr>
            <a:endParaRPr lang="en-GB" dirty="0">
              <a:solidFill>
                <a:prstClr val="black"/>
              </a:solidFill>
              <a:latin typeface="Calibri"/>
            </a:endParaRPr>
          </a:p>
          <a:p>
            <a:pPr marL="0" indent="0" algn="ctr" defTabSz="609630">
              <a:buNone/>
              <a:defRPr/>
            </a:pPr>
            <a:r>
              <a:rPr lang="en-GB" sz="7667" dirty="0">
                <a:solidFill>
                  <a:prstClr val="black"/>
                </a:solidFill>
                <a:latin typeface="Calibri"/>
              </a:rPr>
              <a:t>Creating </a:t>
            </a:r>
            <a:r>
              <a:rPr lang="en-GB" sz="7667" b="1" dirty="0">
                <a:solidFill>
                  <a:prstClr val="black"/>
                </a:solidFill>
                <a:latin typeface="Calibri"/>
              </a:rPr>
              <a:t>‘good </a:t>
            </a:r>
            <a:r>
              <a:rPr lang="en-GB" sz="9200" b="1" dirty="0">
                <a:solidFill>
                  <a:prstClr val="black"/>
                </a:solidFill>
                <a:latin typeface="Calibri"/>
              </a:rPr>
              <a:t>people</a:t>
            </a:r>
            <a:r>
              <a:rPr lang="en-GB" sz="9200" dirty="0">
                <a:solidFill>
                  <a:prstClr val="black"/>
                </a:solidFill>
                <a:latin typeface="Calibri"/>
              </a:rPr>
              <a:t>’ by aiming for excellence in everything we do.</a:t>
            </a:r>
            <a:endParaRPr lang="en-GB" sz="15934" dirty="0">
              <a:solidFill>
                <a:srgbClr val="00B0F0"/>
              </a:solidFill>
              <a:latin typeface="Calibri"/>
            </a:endParaRPr>
          </a:p>
          <a:p>
            <a:pPr marL="495325" lvl="1" indent="-190510" defTabSz="609630">
              <a:lnSpc>
                <a:spcPct val="150000"/>
              </a:lnSpc>
              <a:defRPr/>
            </a:pPr>
            <a:endParaRPr lang="en-GB" sz="1467"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8" name="Title 4">
            <a:extLst>
              <a:ext uri="{FF2B5EF4-FFF2-40B4-BE49-F238E27FC236}">
                <a16:creationId xmlns:a16="http://schemas.microsoft.com/office/drawing/2014/main" id="{D6F9F0BB-C7E2-411D-A2EE-A526F9AD0FC6}"/>
              </a:ext>
            </a:extLst>
          </p:cNvPr>
          <p:cNvSpPr txBox="1">
            <a:spLocks noChangeArrowheads="1"/>
          </p:cNvSpPr>
          <p:nvPr/>
        </p:nvSpPr>
        <p:spPr bwMode="auto">
          <a:xfrm>
            <a:off x="331849" y="3202965"/>
            <a:ext cx="4192649" cy="452070"/>
          </a:xfrm>
          <a:prstGeom prst="rect">
            <a:avLst/>
          </a:prstGeom>
          <a:solidFill>
            <a:schemeClr val="accent1">
              <a:lumMod val="60000"/>
              <a:lumOff val="40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400" dirty="0">
                <a:solidFill>
                  <a:prstClr val="black"/>
                </a:solidFill>
              </a:rPr>
              <a:t>Our direction</a:t>
            </a:r>
          </a:p>
        </p:txBody>
      </p:sp>
      <p:sp>
        <p:nvSpPr>
          <p:cNvPr id="9" name="Content Placeholder 5">
            <a:extLst>
              <a:ext uri="{FF2B5EF4-FFF2-40B4-BE49-F238E27FC236}">
                <a16:creationId xmlns:a16="http://schemas.microsoft.com/office/drawing/2014/main" id="{65515F74-EB5D-4680-88EE-7A7FAF1E599F}"/>
              </a:ext>
            </a:extLst>
          </p:cNvPr>
          <p:cNvSpPr txBox="1">
            <a:spLocks/>
          </p:cNvSpPr>
          <p:nvPr/>
        </p:nvSpPr>
        <p:spPr>
          <a:xfrm>
            <a:off x="714336" y="3716249"/>
            <a:ext cx="3600477" cy="279215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lnSpc>
                <a:spcPct val="150000"/>
              </a:lnSpc>
              <a:defRPr/>
            </a:pPr>
            <a:r>
              <a:rPr lang="en-GB" sz="3600" dirty="0">
                <a:solidFill>
                  <a:prstClr val="black"/>
                </a:solidFill>
                <a:latin typeface="Verdana" panose="020B0604030504040204" pitchFamily="34" charset="0"/>
                <a:ea typeface="Verdana" panose="020B0604030504040204" pitchFamily="34" charset="0"/>
              </a:rPr>
              <a:t>S</a:t>
            </a:r>
            <a:r>
              <a:rPr lang="en-GB" sz="3000" dirty="0">
                <a:solidFill>
                  <a:prstClr val="black"/>
                </a:solidFill>
                <a:latin typeface="Verdana" panose="020B0604030504040204" pitchFamily="34" charset="0"/>
                <a:ea typeface="Verdana" panose="020B0604030504040204" pitchFamily="34" charset="0"/>
              </a:rPr>
              <a:t>uccessful</a:t>
            </a:r>
          </a:p>
          <a:p>
            <a:pPr marL="228611" indent="-228611" defTabSz="609630">
              <a:lnSpc>
                <a:spcPct val="150000"/>
              </a:lnSpc>
              <a:defRPr/>
            </a:pPr>
            <a:r>
              <a:rPr lang="en-GB" sz="3600" dirty="0">
                <a:solidFill>
                  <a:prstClr val="black"/>
                </a:solidFill>
                <a:latin typeface="Verdana" panose="020B0604030504040204" pitchFamily="34" charset="0"/>
                <a:ea typeface="Verdana" panose="020B0604030504040204" pitchFamily="34" charset="0"/>
              </a:rPr>
              <a:t>J</a:t>
            </a:r>
            <a:r>
              <a:rPr lang="en-GB" sz="3000" dirty="0">
                <a:solidFill>
                  <a:prstClr val="black"/>
                </a:solidFill>
                <a:latin typeface="Verdana" panose="020B0604030504040204" pitchFamily="34" charset="0"/>
                <a:ea typeface="Verdana" panose="020B0604030504040204" pitchFamily="34" charset="0"/>
              </a:rPr>
              <a:t>ourney</a:t>
            </a:r>
          </a:p>
          <a:p>
            <a:pPr marL="228611" indent="-228611" defTabSz="609630">
              <a:lnSpc>
                <a:spcPct val="150000"/>
              </a:lnSpc>
              <a:defRPr/>
            </a:pPr>
            <a:r>
              <a:rPr lang="en-GB" sz="3600" dirty="0">
                <a:solidFill>
                  <a:prstClr val="black"/>
                </a:solidFill>
                <a:latin typeface="Verdana" panose="020B0604030504040204" pitchFamily="34" charset="0"/>
                <a:ea typeface="Verdana" panose="020B0604030504040204" pitchFamily="34" charset="0"/>
              </a:rPr>
              <a:t>N</a:t>
            </a:r>
            <a:r>
              <a:rPr lang="en-GB" sz="3000" dirty="0">
                <a:solidFill>
                  <a:prstClr val="black"/>
                </a:solidFill>
                <a:latin typeface="Verdana" panose="020B0604030504040204" pitchFamily="34" charset="0"/>
                <a:ea typeface="Verdana" panose="020B0604030504040204" pitchFamily="34" charset="0"/>
              </a:rPr>
              <a:t>urtured</a:t>
            </a:r>
          </a:p>
          <a:p>
            <a:pPr marL="228611" indent="-228611" defTabSz="609630">
              <a:lnSpc>
                <a:spcPct val="150000"/>
              </a:lnSpc>
              <a:defRPr/>
            </a:pPr>
            <a:r>
              <a:rPr lang="en-GB" sz="3600" dirty="0">
                <a:solidFill>
                  <a:prstClr val="black"/>
                </a:solidFill>
                <a:latin typeface="Verdana" panose="020B0604030504040204" pitchFamily="34" charset="0"/>
                <a:ea typeface="Verdana" panose="020B0604030504040204" pitchFamily="34" charset="0"/>
              </a:rPr>
              <a:t>G</a:t>
            </a:r>
            <a:r>
              <a:rPr lang="en-GB" sz="3000" dirty="0">
                <a:solidFill>
                  <a:prstClr val="black"/>
                </a:solidFill>
                <a:latin typeface="Verdana" panose="020B0604030504040204" pitchFamily="34" charset="0"/>
                <a:ea typeface="Verdana" panose="020B0604030504040204" pitchFamily="34" charset="0"/>
              </a:rPr>
              <a:t>rowth</a:t>
            </a:r>
          </a:p>
          <a:p>
            <a:pPr marL="228611" indent="-228611" defTabSz="609630">
              <a:lnSpc>
                <a:spcPct val="150000"/>
              </a:lnSpc>
              <a:defRPr/>
            </a:pPr>
            <a:r>
              <a:rPr lang="en-GB" sz="3600" dirty="0">
                <a:solidFill>
                  <a:prstClr val="black"/>
                </a:solidFill>
                <a:latin typeface="Verdana" panose="020B0604030504040204" pitchFamily="34" charset="0"/>
                <a:ea typeface="Verdana" panose="020B0604030504040204" pitchFamily="34" charset="0"/>
              </a:rPr>
              <a:t>C</a:t>
            </a:r>
            <a:r>
              <a:rPr lang="en-GB" sz="3000" dirty="0">
                <a:solidFill>
                  <a:prstClr val="black"/>
                </a:solidFill>
                <a:latin typeface="Verdana" panose="020B0604030504040204" pitchFamily="34" charset="0"/>
                <a:ea typeface="Verdana" panose="020B0604030504040204" pitchFamily="34" charset="0"/>
              </a:rPr>
              <a:t>hallenged</a:t>
            </a:r>
            <a:endParaRPr lang="en-GB" sz="1100"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10" name="Title 4">
            <a:extLst>
              <a:ext uri="{FF2B5EF4-FFF2-40B4-BE49-F238E27FC236}">
                <a16:creationId xmlns:a16="http://schemas.microsoft.com/office/drawing/2014/main" id="{7FBE120B-743B-4338-9F9E-C28D75581C17}"/>
              </a:ext>
            </a:extLst>
          </p:cNvPr>
          <p:cNvSpPr txBox="1">
            <a:spLocks noChangeArrowheads="1"/>
          </p:cNvSpPr>
          <p:nvPr/>
        </p:nvSpPr>
        <p:spPr bwMode="auto">
          <a:xfrm>
            <a:off x="331848" y="646637"/>
            <a:ext cx="4192649" cy="452070"/>
          </a:xfrm>
          <a:prstGeom prst="rect">
            <a:avLst/>
          </a:prstGeom>
          <a:solidFill>
            <a:schemeClr val="accent1">
              <a:lumMod val="60000"/>
              <a:lumOff val="40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400" dirty="0">
                <a:solidFill>
                  <a:prstClr val="black"/>
                </a:solidFill>
              </a:rPr>
              <a:t>Our aim</a:t>
            </a:r>
          </a:p>
        </p:txBody>
      </p:sp>
      <p:pic>
        <p:nvPicPr>
          <p:cNvPr id="11" name="Content Placeholder 5">
            <a:extLst>
              <a:ext uri="{FF2B5EF4-FFF2-40B4-BE49-F238E27FC236}">
                <a16:creationId xmlns:a16="http://schemas.microsoft.com/office/drawing/2014/main" id="{F356AF5E-97BD-4A7E-A4FB-5E786CA98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94566" y="1355349"/>
            <a:ext cx="4725060" cy="2162520"/>
          </a:xfrm>
          <a:prstGeom prst="rect">
            <a:avLst/>
          </a:prstGeom>
        </p:spPr>
      </p:pic>
      <p:sp>
        <p:nvSpPr>
          <p:cNvPr id="12" name="Title 4">
            <a:extLst>
              <a:ext uri="{FF2B5EF4-FFF2-40B4-BE49-F238E27FC236}">
                <a16:creationId xmlns:a16="http://schemas.microsoft.com/office/drawing/2014/main" id="{255B6B43-2961-4221-98BA-5B2E4E6EA4F1}"/>
              </a:ext>
            </a:extLst>
          </p:cNvPr>
          <p:cNvSpPr txBox="1">
            <a:spLocks noChangeArrowheads="1"/>
          </p:cNvSpPr>
          <p:nvPr/>
        </p:nvSpPr>
        <p:spPr bwMode="auto">
          <a:xfrm>
            <a:off x="6994566" y="616906"/>
            <a:ext cx="4192649" cy="452070"/>
          </a:xfrm>
          <a:prstGeom prst="rect">
            <a:avLst/>
          </a:prstGeom>
          <a:solidFill>
            <a:schemeClr val="accent1">
              <a:lumMod val="60000"/>
              <a:lumOff val="40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400" dirty="0">
                <a:solidFill>
                  <a:prstClr val="black"/>
                </a:solidFill>
              </a:rPr>
              <a:t>Our values</a:t>
            </a:r>
          </a:p>
        </p:txBody>
      </p:sp>
      <p:sp>
        <p:nvSpPr>
          <p:cNvPr id="13" name="Content Placeholder 5">
            <a:extLst>
              <a:ext uri="{FF2B5EF4-FFF2-40B4-BE49-F238E27FC236}">
                <a16:creationId xmlns:a16="http://schemas.microsoft.com/office/drawing/2014/main" id="{0438660B-03C7-4384-A94C-53D5A4636CA0}"/>
              </a:ext>
            </a:extLst>
          </p:cNvPr>
          <p:cNvSpPr txBox="1">
            <a:spLocks/>
          </p:cNvSpPr>
          <p:nvPr/>
        </p:nvSpPr>
        <p:spPr>
          <a:xfrm>
            <a:off x="757767" y="1471084"/>
            <a:ext cx="10594975" cy="4706409"/>
          </a:xfrm>
          <a:prstGeom prst="rect">
            <a:avLst/>
          </a:prstGeom>
          <a:solidFill>
            <a:schemeClr val="accent1">
              <a:lumMod val="60000"/>
              <a:lumOff val="4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None/>
              <a:defRPr/>
            </a:pPr>
            <a:r>
              <a:rPr lang="en-GB" sz="4000" dirty="0">
                <a:solidFill>
                  <a:prstClr val="black"/>
                </a:solidFill>
                <a:latin typeface="Calibri"/>
              </a:rPr>
              <a:t>to be </a:t>
            </a:r>
            <a:r>
              <a:rPr lang="en-GB" sz="5750" dirty="0">
                <a:solidFill>
                  <a:srgbClr val="4BACC6">
                    <a:lumMod val="75000"/>
                  </a:srgbClr>
                </a:solidFill>
                <a:latin typeface="Calibri"/>
              </a:rPr>
              <a:t>successful, independent</a:t>
            </a:r>
            <a:r>
              <a:rPr lang="en-GB" sz="5750" dirty="0">
                <a:solidFill>
                  <a:prstClr val="black"/>
                </a:solidFill>
                <a:latin typeface="Calibri"/>
              </a:rPr>
              <a:t>, </a:t>
            </a:r>
            <a:r>
              <a:rPr lang="en-GB" sz="5750" dirty="0">
                <a:solidFill>
                  <a:srgbClr val="4BACC6">
                    <a:lumMod val="75000"/>
                  </a:srgbClr>
                </a:solidFill>
                <a:latin typeface="Calibri"/>
              </a:rPr>
              <a:t>adaptable</a:t>
            </a:r>
            <a:r>
              <a:rPr lang="en-GB" sz="5750" dirty="0">
                <a:solidFill>
                  <a:prstClr val="black"/>
                </a:solidFill>
                <a:latin typeface="Calibri"/>
              </a:rPr>
              <a:t> </a:t>
            </a:r>
            <a:r>
              <a:rPr lang="en-GB" sz="4000" dirty="0">
                <a:solidFill>
                  <a:prstClr val="black"/>
                </a:solidFill>
                <a:latin typeface="Calibri"/>
              </a:rPr>
              <a:t>young </a:t>
            </a:r>
            <a:r>
              <a:rPr lang="en-GB" sz="5750" dirty="0">
                <a:solidFill>
                  <a:srgbClr val="4BACC6">
                    <a:lumMod val="75000"/>
                  </a:srgbClr>
                </a:solidFill>
                <a:latin typeface="Calibri"/>
              </a:rPr>
              <a:t>learners</a:t>
            </a:r>
            <a:r>
              <a:rPr lang="en-GB" sz="4000" dirty="0">
                <a:solidFill>
                  <a:prstClr val="black"/>
                </a:solidFill>
                <a:latin typeface="Calibri"/>
              </a:rPr>
              <a:t> who are able to </a:t>
            </a:r>
            <a:r>
              <a:rPr lang="en-GB" sz="5750" dirty="0">
                <a:solidFill>
                  <a:srgbClr val="4BACC6">
                    <a:lumMod val="75000"/>
                  </a:srgbClr>
                </a:solidFill>
                <a:latin typeface="Calibri"/>
              </a:rPr>
              <a:t>embrace challenges </a:t>
            </a:r>
            <a:r>
              <a:rPr lang="en-GB" sz="4000" dirty="0">
                <a:solidFill>
                  <a:prstClr val="black"/>
                </a:solidFill>
                <a:latin typeface="Calibri"/>
              </a:rPr>
              <a:t>and to be </a:t>
            </a:r>
            <a:r>
              <a:rPr lang="en-GB" sz="5750" dirty="0">
                <a:solidFill>
                  <a:srgbClr val="4BACC6">
                    <a:lumMod val="75000"/>
                  </a:srgbClr>
                </a:solidFill>
                <a:latin typeface="Calibri"/>
              </a:rPr>
              <a:t>responsible citizens</a:t>
            </a:r>
          </a:p>
          <a:p>
            <a:pPr marL="228611" indent="-228611" defTabSz="609630">
              <a:lnSpc>
                <a:spcPct val="150000"/>
              </a:lnSpc>
              <a:defRPr/>
            </a:pPr>
            <a:endParaRPr lang="en-GB" sz="1100"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F755-2DCF-49A9-BD25-07523B84EE2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59FAD2CC-7FCD-4781-A8F3-B00C14DB0049}"/>
              </a:ext>
            </a:extLst>
          </p:cNvPr>
          <p:cNvPicPr>
            <a:picLocks noChangeAspect="1"/>
          </p:cNvPicPr>
          <p:nvPr/>
        </p:nvPicPr>
        <p:blipFill>
          <a:blip r:embed="rId2"/>
          <a:stretch>
            <a:fillRect/>
          </a:stretch>
        </p:blipFill>
        <p:spPr>
          <a:xfrm>
            <a:off x="768504" y="197839"/>
            <a:ext cx="11122620" cy="5270088"/>
          </a:xfrm>
          <a:prstGeom prst="rect">
            <a:avLst/>
          </a:prstGeom>
        </p:spPr>
      </p:pic>
      <p:sp>
        <p:nvSpPr>
          <p:cNvPr id="6" name="Content Placeholder 5">
            <a:extLst>
              <a:ext uri="{FF2B5EF4-FFF2-40B4-BE49-F238E27FC236}">
                <a16:creationId xmlns:a16="http://schemas.microsoft.com/office/drawing/2014/main" id="{4114FD42-42F9-4C85-92AD-E480A1F2129F}"/>
              </a:ext>
            </a:extLst>
          </p:cNvPr>
          <p:cNvSpPr>
            <a:spLocks noGrp="1"/>
          </p:cNvSpPr>
          <p:nvPr>
            <p:ph idx="1"/>
          </p:nvPr>
        </p:nvSpPr>
        <p:spPr>
          <a:xfrm>
            <a:off x="838200" y="3269672"/>
            <a:ext cx="7197436" cy="17179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TextBox 7">
            <a:extLst>
              <a:ext uri="{FF2B5EF4-FFF2-40B4-BE49-F238E27FC236}">
                <a16:creationId xmlns:a16="http://schemas.microsoft.com/office/drawing/2014/main" id="{7C0770A5-E8B3-41B1-9E2A-1C4E7EF17993}"/>
              </a:ext>
            </a:extLst>
          </p:cNvPr>
          <p:cNvSpPr txBox="1"/>
          <p:nvPr/>
        </p:nvSpPr>
        <p:spPr>
          <a:xfrm>
            <a:off x="665018" y="5635213"/>
            <a:ext cx="11305309" cy="369332"/>
          </a:xfrm>
          <a:prstGeom prst="rect">
            <a:avLst/>
          </a:prstGeom>
          <a:noFill/>
        </p:spPr>
        <p:txBody>
          <a:bodyPr wrap="square" rtlCol="0">
            <a:spAutoFit/>
          </a:bodyPr>
          <a:lstStyle/>
          <a:p>
            <a:r>
              <a:rPr lang="en-GB" dirty="0"/>
              <a:t>Teaching them to recognise ingrained sexism in historical accounts and to question and analyse it. </a:t>
            </a:r>
          </a:p>
        </p:txBody>
      </p:sp>
    </p:spTree>
    <p:extLst>
      <p:ext uri="{BB962C8B-B14F-4D97-AF65-F5344CB8AC3E}">
        <p14:creationId xmlns:p14="http://schemas.microsoft.com/office/powerpoint/2010/main" val="1593329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A17A-6BAA-4F1B-A5C8-ED4D4867D9B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E335418-E350-45E3-A37B-D1582E72D593}"/>
              </a:ext>
            </a:extLst>
          </p:cNvPr>
          <p:cNvSpPr>
            <a:spLocks noGrp="1"/>
          </p:cNvSpPr>
          <p:nvPr>
            <p:ph idx="1"/>
          </p:nvPr>
        </p:nvSpPr>
        <p:spPr>
          <a:xfrm>
            <a:off x="838200" y="5966238"/>
            <a:ext cx="10515600" cy="450870"/>
          </a:xfrm>
        </p:spPr>
        <p:txBody>
          <a:bodyPr>
            <a:normAutofit/>
          </a:bodyPr>
          <a:lstStyle/>
          <a:p>
            <a:pPr marL="0" indent="0">
              <a:buNone/>
            </a:pPr>
            <a:r>
              <a:rPr lang="en-GB" dirty="0"/>
              <a:t>A rebranding of historical ideas?</a:t>
            </a:r>
          </a:p>
        </p:txBody>
      </p:sp>
      <p:pic>
        <p:nvPicPr>
          <p:cNvPr id="4" name="Picture 3">
            <a:extLst>
              <a:ext uri="{FF2B5EF4-FFF2-40B4-BE49-F238E27FC236}">
                <a16:creationId xmlns:a16="http://schemas.microsoft.com/office/drawing/2014/main" id="{5AE067C7-4E41-484A-A572-1F3B974AACA7}"/>
              </a:ext>
            </a:extLst>
          </p:cNvPr>
          <p:cNvPicPr>
            <a:picLocks noChangeAspect="1"/>
          </p:cNvPicPr>
          <p:nvPr/>
        </p:nvPicPr>
        <p:blipFill>
          <a:blip r:embed="rId2"/>
          <a:stretch>
            <a:fillRect/>
          </a:stretch>
        </p:blipFill>
        <p:spPr>
          <a:xfrm>
            <a:off x="708891" y="567872"/>
            <a:ext cx="11143086" cy="5195619"/>
          </a:xfrm>
          <a:prstGeom prst="rect">
            <a:avLst/>
          </a:prstGeom>
        </p:spPr>
      </p:pic>
    </p:spTree>
    <p:extLst>
      <p:ext uri="{BB962C8B-B14F-4D97-AF65-F5344CB8AC3E}">
        <p14:creationId xmlns:p14="http://schemas.microsoft.com/office/powerpoint/2010/main" val="373254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E9DC-2593-4257-97EE-5AB35E81FA8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C989DF8-C889-43A7-BBB9-7F85DB27D481}"/>
              </a:ext>
            </a:extLst>
          </p:cNvPr>
          <p:cNvSpPr>
            <a:spLocks noGrp="1"/>
          </p:cNvSpPr>
          <p:nvPr>
            <p:ph idx="1"/>
          </p:nvPr>
        </p:nvSpPr>
        <p:spPr>
          <a:xfrm>
            <a:off x="912091" y="5605240"/>
            <a:ext cx="10515600" cy="887635"/>
          </a:xfrm>
        </p:spPr>
        <p:txBody>
          <a:bodyPr>
            <a:normAutofit/>
          </a:bodyPr>
          <a:lstStyle/>
          <a:p>
            <a:pPr marL="0" indent="0">
              <a:buNone/>
            </a:pPr>
            <a:r>
              <a:rPr lang="en-GB" dirty="0"/>
              <a:t>Devotion to black history</a:t>
            </a:r>
          </a:p>
        </p:txBody>
      </p:sp>
      <p:pic>
        <p:nvPicPr>
          <p:cNvPr id="4" name="Picture 3">
            <a:extLst>
              <a:ext uri="{FF2B5EF4-FFF2-40B4-BE49-F238E27FC236}">
                <a16:creationId xmlns:a16="http://schemas.microsoft.com/office/drawing/2014/main" id="{6196A935-6CD6-4A77-A726-627831845E8C}"/>
              </a:ext>
            </a:extLst>
          </p:cNvPr>
          <p:cNvPicPr>
            <a:picLocks noChangeAspect="1"/>
          </p:cNvPicPr>
          <p:nvPr/>
        </p:nvPicPr>
        <p:blipFill>
          <a:blip r:embed="rId3"/>
          <a:stretch>
            <a:fillRect/>
          </a:stretch>
        </p:blipFill>
        <p:spPr>
          <a:xfrm>
            <a:off x="1222455" y="183215"/>
            <a:ext cx="9192908" cy="5106113"/>
          </a:xfrm>
          <a:prstGeom prst="rect">
            <a:avLst/>
          </a:prstGeom>
        </p:spPr>
      </p:pic>
      <p:sp>
        <p:nvSpPr>
          <p:cNvPr id="5" name="Oval 4">
            <a:extLst>
              <a:ext uri="{FF2B5EF4-FFF2-40B4-BE49-F238E27FC236}">
                <a16:creationId xmlns:a16="http://schemas.microsoft.com/office/drawing/2014/main" id="{8ECEF9D8-D377-45E3-8E83-2ADFCE26E651}"/>
              </a:ext>
            </a:extLst>
          </p:cNvPr>
          <p:cNvSpPr/>
          <p:nvPr/>
        </p:nvSpPr>
        <p:spPr>
          <a:xfrm>
            <a:off x="1944253" y="946150"/>
            <a:ext cx="222596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708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9EF9DC-9882-4F03-8CE7-392A23BA7112}"/>
              </a:ext>
            </a:extLst>
          </p:cNvPr>
          <p:cNvSpPr>
            <a:spLocks noGrp="1"/>
          </p:cNvSpPr>
          <p:nvPr>
            <p:ph idx="1"/>
          </p:nvPr>
        </p:nvSpPr>
        <p:spPr>
          <a:xfrm>
            <a:off x="404091" y="5510934"/>
            <a:ext cx="10515600" cy="4351338"/>
          </a:xfrm>
        </p:spPr>
        <p:txBody>
          <a:bodyPr/>
          <a:lstStyle/>
          <a:p>
            <a:pPr marL="0" indent="0">
              <a:buNone/>
            </a:pPr>
            <a:r>
              <a:rPr lang="en-GB" dirty="0"/>
              <a:t>Thematic approach so connections can be made about the issues of colonisation, the contributions of women etc. The same themes are followed in WW2</a:t>
            </a:r>
          </a:p>
        </p:txBody>
      </p:sp>
      <p:pic>
        <p:nvPicPr>
          <p:cNvPr id="4" name="Picture 3">
            <a:extLst>
              <a:ext uri="{FF2B5EF4-FFF2-40B4-BE49-F238E27FC236}">
                <a16:creationId xmlns:a16="http://schemas.microsoft.com/office/drawing/2014/main" id="{3781683F-EC64-4E83-AA7F-8FAFC3C1E780}"/>
              </a:ext>
            </a:extLst>
          </p:cNvPr>
          <p:cNvPicPr>
            <a:picLocks noChangeAspect="1"/>
          </p:cNvPicPr>
          <p:nvPr/>
        </p:nvPicPr>
        <p:blipFill>
          <a:blip r:embed="rId2"/>
          <a:stretch>
            <a:fillRect/>
          </a:stretch>
        </p:blipFill>
        <p:spPr>
          <a:xfrm>
            <a:off x="2517575" y="187096"/>
            <a:ext cx="9059539" cy="3277057"/>
          </a:xfrm>
          <a:prstGeom prst="rect">
            <a:avLst/>
          </a:prstGeom>
        </p:spPr>
      </p:pic>
      <p:pic>
        <p:nvPicPr>
          <p:cNvPr id="5" name="Picture 4">
            <a:extLst>
              <a:ext uri="{FF2B5EF4-FFF2-40B4-BE49-F238E27FC236}">
                <a16:creationId xmlns:a16="http://schemas.microsoft.com/office/drawing/2014/main" id="{864C24D5-4AA5-4EF7-A81A-010E34F29901}"/>
              </a:ext>
            </a:extLst>
          </p:cNvPr>
          <p:cNvPicPr>
            <a:picLocks noChangeAspect="1"/>
          </p:cNvPicPr>
          <p:nvPr/>
        </p:nvPicPr>
        <p:blipFill>
          <a:blip r:embed="rId3"/>
          <a:stretch>
            <a:fillRect/>
          </a:stretch>
        </p:blipFill>
        <p:spPr>
          <a:xfrm>
            <a:off x="2517575" y="3429000"/>
            <a:ext cx="9059539" cy="1781424"/>
          </a:xfrm>
          <a:prstGeom prst="rect">
            <a:avLst/>
          </a:prstGeom>
        </p:spPr>
      </p:pic>
      <p:sp>
        <p:nvSpPr>
          <p:cNvPr id="6" name="Oval 5">
            <a:extLst>
              <a:ext uri="{FF2B5EF4-FFF2-40B4-BE49-F238E27FC236}">
                <a16:creationId xmlns:a16="http://schemas.microsoft.com/office/drawing/2014/main" id="{640C32F4-0983-43D4-A570-DAF9652C4779}"/>
              </a:ext>
            </a:extLst>
          </p:cNvPr>
          <p:cNvSpPr/>
          <p:nvPr/>
        </p:nvSpPr>
        <p:spPr>
          <a:xfrm>
            <a:off x="3089562" y="2711914"/>
            <a:ext cx="222596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B7FB8C7-4FEB-4438-900B-573AEFCBA7FD}"/>
              </a:ext>
            </a:extLst>
          </p:cNvPr>
          <p:cNvSpPr/>
          <p:nvPr/>
        </p:nvSpPr>
        <p:spPr>
          <a:xfrm>
            <a:off x="3154217" y="4294240"/>
            <a:ext cx="2406074" cy="6016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9893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CBA90-DBE5-4521-8C06-E55249537B27}"/>
              </a:ext>
            </a:extLst>
          </p:cNvPr>
          <p:cNvPicPr>
            <a:picLocks noChangeAspect="1"/>
          </p:cNvPicPr>
          <p:nvPr/>
        </p:nvPicPr>
        <p:blipFill>
          <a:blip r:embed="rId3"/>
          <a:stretch>
            <a:fillRect/>
          </a:stretch>
        </p:blipFill>
        <p:spPr>
          <a:xfrm>
            <a:off x="2454495" y="263030"/>
            <a:ext cx="9259592" cy="5020376"/>
          </a:xfrm>
          <a:prstGeom prst="rect">
            <a:avLst/>
          </a:prstGeom>
        </p:spPr>
      </p:pic>
      <p:sp>
        <p:nvSpPr>
          <p:cNvPr id="5" name="Oval 4">
            <a:extLst>
              <a:ext uri="{FF2B5EF4-FFF2-40B4-BE49-F238E27FC236}">
                <a16:creationId xmlns:a16="http://schemas.microsoft.com/office/drawing/2014/main" id="{9265BF65-5421-49F9-9E95-FDC6E7D31C44}"/>
              </a:ext>
            </a:extLst>
          </p:cNvPr>
          <p:cNvSpPr/>
          <p:nvPr/>
        </p:nvSpPr>
        <p:spPr>
          <a:xfrm>
            <a:off x="2904835" y="979055"/>
            <a:ext cx="4447310" cy="7019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F4D1DB2-4102-47C6-A156-863D58801699}"/>
              </a:ext>
            </a:extLst>
          </p:cNvPr>
          <p:cNvSpPr/>
          <p:nvPr/>
        </p:nvSpPr>
        <p:spPr>
          <a:xfrm>
            <a:off x="2904835" y="3232728"/>
            <a:ext cx="4447310" cy="22167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8431CAF-8349-435B-B716-F897E850C545}"/>
              </a:ext>
            </a:extLst>
          </p:cNvPr>
          <p:cNvSpPr txBox="1"/>
          <p:nvPr/>
        </p:nvSpPr>
        <p:spPr>
          <a:xfrm>
            <a:off x="1182255" y="5541818"/>
            <a:ext cx="9259592" cy="369332"/>
          </a:xfrm>
          <a:prstGeom prst="rect">
            <a:avLst/>
          </a:prstGeom>
          <a:noFill/>
        </p:spPr>
        <p:txBody>
          <a:bodyPr wrap="square" rtlCol="0">
            <a:spAutoFit/>
          </a:bodyPr>
          <a:lstStyle/>
          <a:p>
            <a:r>
              <a:rPr lang="en-GB" dirty="0"/>
              <a:t>We hope our students feel seen </a:t>
            </a:r>
          </a:p>
        </p:txBody>
      </p:sp>
    </p:spTree>
    <p:extLst>
      <p:ext uri="{BB962C8B-B14F-4D97-AF65-F5344CB8AC3E}">
        <p14:creationId xmlns:p14="http://schemas.microsoft.com/office/powerpoint/2010/main" val="1985553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AD4E-6917-472E-9664-E74F346FAA1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A9AE1D2-9409-462B-A19B-5DFC1F1C0EB3}"/>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CB3DFB49-743E-4E44-8BFA-13C4C7C45289}"/>
              </a:ext>
            </a:extLst>
          </p:cNvPr>
          <p:cNvPicPr>
            <a:picLocks noChangeAspect="1"/>
          </p:cNvPicPr>
          <p:nvPr/>
        </p:nvPicPr>
        <p:blipFill>
          <a:blip r:embed="rId2"/>
          <a:stretch>
            <a:fillRect/>
          </a:stretch>
        </p:blipFill>
        <p:spPr>
          <a:xfrm>
            <a:off x="406400" y="365124"/>
            <a:ext cx="11567701" cy="5934075"/>
          </a:xfrm>
          <a:prstGeom prst="rect">
            <a:avLst/>
          </a:prstGeom>
        </p:spPr>
      </p:pic>
      <p:sp>
        <p:nvSpPr>
          <p:cNvPr id="5" name="Oval 4">
            <a:extLst>
              <a:ext uri="{FF2B5EF4-FFF2-40B4-BE49-F238E27FC236}">
                <a16:creationId xmlns:a16="http://schemas.microsoft.com/office/drawing/2014/main" id="{79D37384-8FD7-4045-BEF9-014DBFF8C8C7}"/>
              </a:ext>
            </a:extLst>
          </p:cNvPr>
          <p:cNvSpPr/>
          <p:nvPr/>
        </p:nvSpPr>
        <p:spPr>
          <a:xfrm>
            <a:off x="1742940" y="374793"/>
            <a:ext cx="4447310" cy="7019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74B8691-8C79-492B-880A-5278DCDCC974}"/>
              </a:ext>
            </a:extLst>
          </p:cNvPr>
          <p:cNvSpPr/>
          <p:nvPr/>
        </p:nvSpPr>
        <p:spPr>
          <a:xfrm>
            <a:off x="315921" y="3538247"/>
            <a:ext cx="7479569" cy="26387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2613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D55E-AE87-48E9-87FE-20D8EBF459F2}"/>
              </a:ext>
            </a:extLst>
          </p:cNvPr>
          <p:cNvSpPr>
            <a:spLocks noGrp="1"/>
          </p:cNvSpPr>
          <p:nvPr>
            <p:ph type="ctrTitle"/>
          </p:nvPr>
        </p:nvSpPr>
        <p:spPr>
          <a:xfrm>
            <a:off x="1524000" y="291090"/>
            <a:ext cx="9144000" cy="1133949"/>
          </a:xfrm>
        </p:spPr>
        <p:txBody>
          <a:bodyPr/>
          <a:lstStyle/>
          <a:p>
            <a:r>
              <a:rPr lang="en-GB" b="1" dirty="0"/>
              <a:t>Diversity in the RS Curriculum </a:t>
            </a:r>
          </a:p>
        </p:txBody>
      </p:sp>
      <p:pic>
        <p:nvPicPr>
          <p:cNvPr id="3" name="Picture 2">
            <a:extLst>
              <a:ext uri="{FF2B5EF4-FFF2-40B4-BE49-F238E27FC236}">
                <a16:creationId xmlns:a16="http://schemas.microsoft.com/office/drawing/2014/main" id="{FAABA80E-EC15-465E-8072-4AEAC46C20DF}"/>
              </a:ext>
            </a:extLst>
          </p:cNvPr>
          <p:cNvPicPr>
            <a:picLocks noChangeAspect="1"/>
          </p:cNvPicPr>
          <p:nvPr/>
        </p:nvPicPr>
        <p:blipFill>
          <a:blip r:embed="rId2"/>
          <a:stretch>
            <a:fillRect/>
          </a:stretch>
        </p:blipFill>
        <p:spPr>
          <a:xfrm>
            <a:off x="1860714" y="2041071"/>
            <a:ext cx="8091303" cy="3445329"/>
          </a:xfrm>
          <a:prstGeom prst="rect">
            <a:avLst/>
          </a:prstGeom>
        </p:spPr>
      </p:pic>
      <p:grpSp>
        <p:nvGrpSpPr>
          <p:cNvPr id="4" name="Group 3">
            <a:extLst>
              <a:ext uri="{FF2B5EF4-FFF2-40B4-BE49-F238E27FC236}">
                <a16:creationId xmlns:a16="http://schemas.microsoft.com/office/drawing/2014/main" id="{48B9A6D7-BF2C-41A8-AF31-2DC5EF3B4D7A}"/>
              </a:ext>
            </a:extLst>
          </p:cNvPr>
          <p:cNvGrpSpPr>
            <a:grpSpLocks/>
          </p:cNvGrpSpPr>
          <p:nvPr/>
        </p:nvGrpSpPr>
        <p:grpSpPr bwMode="auto">
          <a:xfrm>
            <a:off x="7620000" y="6197975"/>
            <a:ext cx="4572000" cy="479425"/>
            <a:chOff x="0" y="0"/>
            <a:chExt cx="1806200" cy="189204"/>
          </a:xfrm>
        </p:grpSpPr>
        <p:sp>
          <p:nvSpPr>
            <p:cNvPr id="5" name="Freeform 4">
              <a:extLst>
                <a:ext uri="{FF2B5EF4-FFF2-40B4-BE49-F238E27FC236}">
                  <a16:creationId xmlns:a16="http://schemas.microsoft.com/office/drawing/2014/main" id="{3034177E-A698-4EA6-BD74-1AFBCBEF8042}"/>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6" name="TextBox 5">
              <a:extLst>
                <a:ext uri="{FF2B5EF4-FFF2-40B4-BE49-F238E27FC236}">
                  <a16:creationId xmlns:a16="http://schemas.microsoft.com/office/drawing/2014/main" id="{41BA1F25-E028-4AD9-A89E-3C9ECA597428}"/>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7" name="TextBox 6">
            <a:extLst>
              <a:ext uri="{FF2B5EF4-FFF2-40B4-BE49-F238E27FC236}">
                <a16:creationId xmlns:a16="http://schemas.microsoft.com/office/drawing/2014/main" id="{1469EDEC-4986-4FBA-A4EB-408164E726E5}"/>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Tree>
    <p:extLst>
      <p:ext uri="{BB962C8B-B14F-4D97-AF65-F5344CB8AC3E}">
        <p14:creationId xmlns:p14="http://schemas.microsoft.com/office/powerpoint/2010/main" val="321876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0FA1-E196-4E84-A6CF-08C5E6F9561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F58BBF2-05E7-47AE-BAC1-A4625A8395D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E442E6D-B526-49EC-9C81-AF9957A0132F}"/>
              </a:ext>
            </a:extLst>
          </p:cNvPr>
          <p:cNvPicPr>
            <a:picLocks noChangeAspect="1"/>
          </p:cNvPicPr>
          <p:nvPr/>
        </p:nvPicPr>
        <p:blipFill>
          <a:blip r:embed="rId2"/>
          <a:stretch>
            <a:fillRect/>
          </a:stretch>
        </p:blipFill>
        <p:spPr>
          <a:xfrm>
            <a:off x="124691" y="82970"/>
            <a:ext cx="11942618" cy="6692060"/>
          </a:xfrm>
          <a:prstGeom prst="rect">
            <a:avLst/>
          </a:prstGeom>
        </p:spPr>
      </p:pic>
    </p:spTree>
    <p:extLst>
      <p:ext uri="{BB962C8B-B14F-4D97-AF65-F5344CB8AC3E}">
        <p14:creationId xmlns:p14="http://schemas.microsoft.com/office/powerpoint/2010/main" val="102049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1DA955-819D-409D-B420-C490A384A030}"/>
              </a:ext>
            </a:extLst>
          </p:cNvPr>
          <p:cNvSpPr>
            <a:spLocks noGrp="1"/>
          </p:cNvSpPr>
          <p:nvPr>
            <p:ph idx="1"/>
          </p:nvPr>
        </p:nvSpPr>
        <p:spPr>
          <a:xfrm>
            <a:off x="0" y="297572"/>
            <a:ext cx="1681018" cy="4351338"/>
          </a:xfrm>
        </p:spPr>
        <p:txBody>
          <a:bodyPr/>
          <a:lstStyle/>
          <a:p>
            <a:pPr marL="0" indent="0">
              <a:buNone/>
            </a:pPr>
            <a:r>
              <a:rPr lang="en-GB" dirty="0"/>
              <a:t>Presence of secular views</a:t>
            </a:r>
          </a:p>
        </p:txBody>
      </p:sp>
      <p:pic>
        <p:nvPicPr>
          <p:cNvPr id="4" name="Picture 3">
            <a:extLst>
              <a:ext uri="{FF2B5EF4-FFF2-40B4-BE49-F238E27FC236}">
                <a16:creationId xmlns:a16="http://schemas.microsoft.com/office/drawing/2014/main" id="{217C0105-7DAC-4F0F-AEFA-4C21E4732853}"/>
              </a:ext>
            </a:extLst>
          </p:cNvPr>
          <p:cNvPicPr>
            <a:picLocks noChangeAspect="1"/>
          </p:cNvPicPr>
          <p:nvPr/>
        </p:nvPicPr>
        <p:blipFill>
          <a:blip r:embed="rId2"/>
          <a:stretch>
            <a:fillRect/>
          </a:stretch>
        </p:blipFill>
        <p:spPr>
          <a:xfrm>
            <a:off x="1764169" y="168261"/>
            <a:ext cx="10012172" cy="6392167"/>
          </a:xfrm>
          <a:prstGeom prst="rect">
            <a:avLst/>
          </a:prstGeom>
        </p:spPr>
      </p:pic>
    </p:spTree>
    <p:extLst>
      <p:ext uri="{BB962C8B-B14F-4D97-AF65-F5344CB8AC3E}">
        <p14:creationId xmlns:p14="http://schemas.microsoft.com/office/powerpoint/2010/main" val="263287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A890-91BB-4560-A4C9-0040E0E289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6565B07-8645-445F-B7A7-612B8BB7714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E6C01F6-7435-4C80-A53A-D0414002C851}"/>
              </a:ext>
            </a:extLst>
          </p:cNvPr>
          <p:cNvPicPr>
            <a:picLocks noChangeAspect="1"/>
          </p:cNvPicPr>
          <p:nvPr/>
        </p:nvPicPr>
        <p:blipFill>
          <a:blip r:embed="rId2"/>
          <a:stretch>
            <a:fillRect/>
          </a:stretch>
        </p:blipFill>
        <p:spPr>
          <a:xfrm>
            <a:off x="0" y="5354"/>
            <a:ext cx="12192000" cy="6852646"/>
          </a:xfrm>
          <a:prstGeom prst="rect">
            <a:avLst/>
          </a:prstGeom>
        </p:spPr>
      </p:pic>
    </p:spTree>
    <p:extLst>
      <p:ext uri="{BB962C8B-B14F-4D97-AF65-F5344CB8AC3E}">
        <p14:creationId xmlns:p14="http://schemas.microsoft.com/office/powerpoint/2010/main" val="424507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9694380-BC90-4B39-AEBC-9C89D4C59C8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defTabSz="609630">
              <a:defRPr/>
            </a:pPr>
            <a:endParaRPr lang="en-GB" sz="1200" dirty="0">
              <a:solidFill>
                <a:prstClr val="black"/>
              </a:solidFill>
              <a:latin typeface="Calibri"/>
            </a:endParaRPr>
          </a:p>
        </p:txBody>
      </p:sp>
      <p:grpSp>
        <p:nvGrpSpPr>
          <p:cNvPr id="14341" name="Group 3">
            <a:extLst>
              <a:ext uri="{FF2B5EF4-FFF2-40B4-BE49-F238E27FC236}">
                <a16:creationId xmlns:a16="http://schemas.microsoft.com/office/drawing/2014/main" id="{17B08244-2D62-44FC-965F-F4F2BA5E4AD1}"/>
              </a:ext>
            </a:extLst>
          </p:cNvPr>
          <p:cNvGrpSpPr>
            <a:grpSpLocks/>
          </p:cNvGrpSpPr>
          <p:nvPr/>
        </p:nvGrpSpPr>
        <p:grpSpPr bwMode="auto">
          <a:xfrm>
            <a:off x="7620000" y="6220883"/>
            <a:ext cx="4572000" cy="479425"/>
            <a:chOff x="0" y="0"/>
            <a:chExt cx="1806200" cy="189204"/>
          </a:xfrm>
        </p:grpSpPr>
        <p:sp>
          <p:nvSpPr>
            <p:cNvPr id="14346" name="Freeform 4">
              <a:extLst>
                <a:ext uri="{FF2B5EF4-FFF2-40B4-BE49-F238E27FC236}">
                  <a16:creationId xmlns:a16="http://schemas.microsoft.com/office/drawing/2014/main" id="{F41F6E41-D2D1-4189-9417-52923212F4F1}"/>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14347" name="TextBox 5">
              <a:extLst>
                <a:ext uri="{FF2B5EF4-FFF2-40B4-BE49-F238E27FC236}">
                  <a16:creationId xmlns:a16="http://schemas.microsoft.com/office/drawing/2014/main" id="{73DBB109-AFB5-4E86-87C2-5CFC006CF217}"/>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14342" name="TextBox 6">
            <a:extLst>
              <a:ext uri="{FF2B5EF4-FFF2-40B4-BE49-F238E27FC236}">
                <a16:creationId xmlns:a16="http://schemas.microsoft.com/office/drawing/2014/main" id="{49E16E0C-6CD3-444D-B185-D80CC92C5FC3}"/>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sp>
        <p:nvSpPr>
          <p:cNvPr id="14343" name="Rectangle 6">
            <a:extLst>
              <a:ext uri="{FF2B5EF4-FFF2-40B4-BE49-F238E27FC236}">
                <a16:creationId xmlns:a16="http://schemas.microsoft.com/office/drawing/2014/main" id="{82427A1A-3D0B-49A0-ADDC-387111119008}"/>
              </a:ext>
            </a:extLst>
          </p:cNvPr>
          <p:cNvSpPr>
            <a:spLocks noChangeArrowheads="1"/>
          </p:cNvSpPr>
          <p:nvPr/>
        </p:nvSpPr>
        <p:spPr bwMode="auto">
          <a:xfrm>
            <a:off x="508000" y="637117"/>
            <a:ext cx="10964333"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175" indent="-3175" defTabSz="609630" fontAlgn="base">
              <a:lnSpc>
                <a:spcPct val="107000"/>
              </a:lnSpc>
              <a:spcBef>
                <a:spcPct val="0"/>
              </a:spcBef>
              <a:spcAft>
                <a:spcPct val="0"/>
              </a:spcAft>
              <a:buNone/>
            </a:pPr>
            <a:r>
              <a:rPr lang="en-GB" altLang="en-US" sz="2400" b="1">
                <a:solidFill>
                  <a:srgbClr val="000000"/>
                </a:solidFill>
                <a:latin typeface="Cambria" panose="02040503050406030204" pitchFamily="18" charset="0"/>
                <a:ea typeface="Cambria" panose="02040503050406030204" pitchFamily="18" charset="0"/>
                <a:cs typeface="Cambria" panose="02040503050406030204" pitchFamily="18" charset="0"/>
              </a:rPr>
              <a:t>Priorities: </a:t>
            </a:r>
          </a:p>
          <a:p>
            <a:pPr marL="3175" indent="-3175" defTabSz="609630" fontAlgn="base">
              <a:lnSpc>
                <a:spcPct val="107000"/>
              </a:lnSpc>
              <a:spcBef>
                <a:spcPct val="0"/>
              </a:spcBef>
              <a:spcAft>
                <a:spcPct val="0"/>
              </a:spcAft>
              <a:buNone/>
            </a:pPr>
            <a:r>
              <a:rPr lang="en-GB" altLang="en-US" sz="2400">
                <a:solidFill>
                  <a:srgbClr val="000000"/>
                </a:solidFill>
                <a:latin typeface="Cambria" panose="02040503050406030204" pitchFamily="18" charset="0"/>
                <a:ea typeface="Cambria" panose="02040503050406030204" pitchFamily="18" charset="0"/>
                <a:cs typeface="Cambria" panose="02040503050406030204" pitchFamily="18" charset="0"/>
              </a:rPr>
              <a:t>To continue to promote holistic development across the school to support all students to become</a:t>
            </a:r>
            <a:r>
              <a:rPr lang="en-GB" altLang="en-US" sz="2400" b="1">
                <a:solidFill>
                  <a:srgbClr val="000000"/>
                </a:solidFill>
                <a:latin typeface="Cambria" panose="02040503050406030204" pitchFamily="18" charset="0"/>
                <a:ea typeface="Cambria" panose="02040503050406030204" pitchFamily="18" charset="0"/>
                <a:cs typeface="Cambria" panose="02040503050406030204" pitchFamily="18" charset="0"/>
              </a:rPr>
              <a:t> good people. </a:t>
            </a:r>
            <a:endParaRPr lang="en-GB" altLang="en-US" sz="2400">
              <a:solidFill>
                <a:srgbClr val="000000"/>
              </a:solidFill>
              <a:latin typeface="Cambria" panose="02040503050406030204" pitchFamily="18" charset="0"/>
              <a:ea typeface="Cambria" panose="02040503050406030204" pitchFamily="18" charset="0"/>
              <a:cs typeface="Cambria" panose="02040503050406030204" pitchFamily="18" charset="0"/>
            </a:endParaRPr>
          </a:p>
        </p:txBody>
      </p:sp>
      <p:sp>
        <p:nvSpPr>
          <p:cNvPr id="8" name="TextBox 7">
            <a:extLst>
              <a:ext uri="{FF2B5EF4-FFF2-40B4-BE49-F238E27FC236}">
                <a16:creationId xmlns:a16="http://schemas.microsoft.com/office/drawing/2014/main" id="{A461AA2F-1598-405F-A909-445608115D14}"/>
              </a:ext>
            </a:extLst>
          </p:cNvPr>
          <p:cNvSpPr txBox="1"/>
          <p:nvPr/>
        </p:nvSpPr>
        <p:spPr>
          <a:xfrm>
            <a:off x="508000" y="2634192"/>
            <a:ext cx="9029700" cy="2965364"/>
          </a:xfrm>
          <a:prstGeom prst="rect">
            <a:avLst/>
          </a:prstGeom>
          <a:noFill/>
        </p:spPr>
        <p:txBody>
          <a:bodyPr>
            <a:spAutoFit/>
          </a:bodyPr>
          <a:lstStyle/>
          <a:p>
            <a:pPr marL="285764" indent="-285764" defTabSz="609630">
              <a:buFont typeface="Arial" panose="020B0604020202020204" pitchFamily="34" charset="0"/>
              <a:buChar char="•"/>
              <a:defRPr/>
            </a:pPr>
            <a:r>
              <a:rPr lang="en-GB" sz="2667" dirty="0">
                <a:solidFill>
                  <a:srgbClr val="222F42"/>
                </a:solidFill>
                <a:latin typeface="Calibri"/>
              </a:rPr>
              <a:t>Ensure the curriculum is reflective of the diversity of the College</a:t>
            </a:r>
          </a:p>
          <a:p>
            <a:pPr defTabSz="609630">
              <a:defRPr/>
            </a:pPr>
            <a:endParaRPr lang="en-GB" sz="2667" dirty="0">
              <a:solidFill>
                <a:srgbClr val="222F42"/>
              </a:solidFill>
              <a:latin typeface="Calibri"/>
            </a:endParaRPr>
          </a:p>
          <a:p>
            <a:pPr marL="285764" indent="-285764" defTabSz="609630">
              <a:buFont typeface="Arial" panose="020B0604020202020204" pitchFamily="34" charset="0"/>
              <a:buChar char="•"/>
              <a:defRPr/>
            </a:pPr>
            <a:r>
              <a:rPr lang="en-GB" sz="2667" dirty="0">
                <a:solidFill>
                  <a:srgbClr val="222F42"/>
                </a:solidFill>
                <a:latin typeface="Calibri"/>
              </a:rPr>
              <a:t>Promote diversity within the personal development curriculum and across the school</a:t>
            </a:r>
          </a:p>
          <a:p>
            <a:pPr defTabSz="609630">
              <a:defRPr/>
            </a:pPr>
            <a:br>
              <a:rPr lang="en-GB" sz="2667" dirty="0">
                <a:solidFill>
                  <a:srgbClr val="222F42"/>
                </a:solidFill>
                <a:latin typeface="Calibri"/>
              </a:rPr>
            </a:br>
            <a:endParaRPr lang="en-GB" sz="2667" dirty="0">
              <a:solidFill>
                <a:srgbClr val="222F42"/>
              </a:solidFill>
              <a:latin typeface="Calibri"/>
            </a:endParaRPr>
          </a:p>
        </p:txBody>
      </p:sp>
      <p:pic>
        <p:nvPicPr>
          <p:cNvPr id="9" name="Picture 7">
            <a:extLst>
              <a:ext uri="{FF2B5EF4-FFF2-40B4-BE49-F238E27FC236}">
                <a16:creationId xmlns:a16="http://schemas.microsoft.com/office/drawing/2014/main" id="{0F0A2B2C-039F-4E26-B8F6-32A2A26000B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l="15622" t="24812" r="58537" b="7246"/>
          <a:stretch>
            <a:fillRect/>
          </a:stretch>
        </p:blipFill>
        <p:spPr bwMode="auto">
          <a:xfrm>
            <a:off x="8471766" y="3429000"/>
            <a:ext cx="2962661" cy="21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0CFF1-344C-4DB2-B265-F80AB23E2D51}"/>
              </a:ext>
            </a:extLst>
          </p:cNvPr>
          <p:cNvPicPr>
            <a:picLocks noChangeAspect="1"/>
          </p:cNvPicPr>
          <p:nvPr/>
        </p:nvPicPr>
        <p:blipFill rotWithShape="1">
          <a:blip r:embed="rId3"/>
          <a:srcRect t="22323"/>
          <a:stretch/>
        </p:blipFill>
        <p:spPr>
          <a:xfrm>
            <a:off x="70596" y="1555668"/>
            <a:ext cx="12121404" cy="5202784"/>
          </a:xfrm>
          <a:prstGeom prst="rect">
            <a:avLst/>
          </a:prstGeom>
        </p:spPr>
      </p:pic>
      <p:sp>
        <p:nvSpPr>
          <p:cNvPr id="5" name="TextBox 4">
            <a:extLst>
              <a:ext uri="{FF2B5EF4-FFF2-40B4-BE49-F238E27FC236}">
                <a16:creationId xmlns:a16="http://schemas.microsoft.com/office/drawing/2014/main" id="{8379BB58-AE43-4828-9D3B-31FD82173975}"/>
              </a:ext>
            </a:extLst>
          </p:cNvPr>
          <p:cNvSpPr txBox="1"/>
          <p:nvPr/>
        </p:nvSpPr>
        <p:spPr>
          <a:xfrm>
            <a:off x="380010" y="296883"/>
            <a:ext cx="5985164" cy="1446550"/>
          </a:xfrm>
          <a:prstGeom prst="rect">
            <a:avLst/>
          </a:prstGeom>
          <a:noFill/>
        </p:spPr>
        <p:txBody>
          <a:bodyPr wrap="square" rtlCol="0">
            <a:spAutoFit/>
          </a:bodyPr>
          <a:lstStyle/>
          <a:p>
            <a:r>
              <a:rPr lang="en-GB" sz="4400" b="1" dirty="0"/>
              <a:t>Twenty-first century Muslim</a:t>
            </a:r>
          </a:p>
        </p:txBody>
      </p:sp>
    </p:spTree>
    <p:extLst>
      <p:ext uri="{BB962C8B-B14F-4D97-AF65-F5344CB8AC3E}">
        <p14:creationId xmlns:p14="http://schemas.microsoft.com/office/powerpoint/2010/main" val="114188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D55E-AE87-48E9-87FE-20D8EBF459F2}"/>
              </a:ext>
            </a:extLst>
          </p:cNvPr>
          <p:cNvSpPr>
            <a:spLocks noGrp="1"/>
          </p:cNvSpPr>
          <p:nvPr>
            <p:ph type="ctrTitle"/>
          </p:nvPr>
        </p:nvSpPr>
        <p:spPr>
          <a:xfrm>
            <a:off x="0" y="0"/>
            <a:ext cx="12192000" cy="1211283"/>
          </a:xfrm>
        </p:spPr>
        <p:txBody>
          <a:bodyPr/>
          <a:lstStyle/>
          <a:p>
            <a:r>
              <a:rPr lang="en-GB" b="1" dirty="0"/>
              <a:t>Diversity in the Citizenship Curriculum </a:t>
            </a:r>
          </a:p>
        </p:txBody>
      </p:sp>
      <p:pic>
        <p:nvPicPr>
          <p:cNvPr id="4" name="Picture 3">
            <a:extLst>
              <a:ext uri="{FF2B5EF4-FFF2-40B4-BE49-F238E27FC236}">
                <a16:creationId xmlns:a16="http://schemas.microsoft.com/office/drawing/2014/main" id="{17C608A4-8F87-4321-9435-2CED05AA4BD0}"/>
              </a:ext>
            </a:extLst>
          </p:cNvPr>
          <p:cNvPicPr>
            <a:picLocks noChangeAspect="1"/>
          </p:cNvPicPr>
          <p:nvPr/>
        </p:nvPicPr>
        <p:blipFill>
          <a:blip r:embed="rId2"/>
          <a:stretch>
            <a:fillRect/>
          </a:stretch>
        </p:blipFill>
        <p:spPr>
          <a:xfrm>
            <a:off x="1921824" y="1314727"/>
            <a:ext cx="8072214" cy="4729813"/>
          </a:xfrm>
          <a:prstGeom prst="rect">
            <a:avLst/>
          </a:prstGeom>
        </p:spPr>
      </p:pic>
      <p:grpSp>
        <p:nvGrpSpPr>
          <p:cNvPr id="5" name="Group 3">
            <a:extLst>
              <a:ext uri="{FF2B5EF4-FFF2-40B4-BE49-F238E27FC236}">
                <a16:creationId xmlns:a16="http://schemas.microsoft.com/office/drawing/2014/main" id="{FAE8E2F7-26F2-422B-8925-F248ADA5B885}"/>
              </a:ext>
            </a:extLst>
          </p:cNvPr>
          <p:cNvGrpSpPr>
            <a:grpSpLocks/>
          </p:cNvGrpSpPr>
          <p:nvPr/>
        </p:nvGrpSpPr>
        <p:grpSpPr bwMode="auto">
          <a:xfrm>
            <a:off x="7620000" y="6197975"/>
            <a:ext cx="4572000" cy="479425"/>
            <a:chOff x="0" y="0"/>
            <a:chExt cx="1806200" cy="189204"/>
          </a:xfrm>
        </p:grpSpPr>
        <p:sp>
          <p:nvSpPr>
            <p:cNvPr id="6" name="Freeform 4">
              <a:extLst>
                <a:ext uri="{FF2B5EF4-FFF2-40B4-BE49-F238E27FC236}">
                  <a16:creationId xmlns:a16="http://schemas.microsoft.com/office/drawing/2014/main" id="{F55469F0-D996-4F5A-B2BA-45B243B90884}"/>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7" name="TextBox 5">
              <a:extLst>
                <a:ext uri="{FF2B5EF4-FFF2-40B4-BE49-F238E27FC236}">
                  <a16:creationId xmlns:a16="http://schemas.microsoft.com/office/drawing/2014/main" id="{EABCB91D-2F8F-400B-A9ED-84CC86EF735B}"/>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8" name="TextBox 6">
            <a:extLst>
              <a:ext uri="{FF2B5EF4-FFF2-40B4-BE49-F238E27FC236}">
                <a16:creationId xmlns:a16="http://schemas.microsoft.com/office/drawing/2014/main" id="{8A7B9FBE-A308-4CEC-B3EF-14E3577C4667}"/>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Tree>
    <p:extLst>
      <p:ext uri="{BB962C8B-B14F-4D97-AF65-F5344CB8AC3E}">
        <p14:creationId xmlns:p14="http://schemas.microsoft.com/office/powerpoint/2010/main" val="2743438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D990B-BF9B-40C0-9DA2-44687B369961}"/>
              </a:ext>
            </a:extLst>
          </p:cNvPr>
          <p:cNvPicPr>
            <a:picLocks noChangeAspect="1"/>
          </p:cNvPicPr>
          <p:nvPr/>
        </p:nvPicPr>
        <p:blipFill>
          <a:blip r:embed="rId2"/>
          <a:stretch>
            <a:fillRect/>
          </a:stretch>
        </p:blipFill>
        <p:spPr>
          <a:xfrm>
            <a:off x="0" y="605246"/>
            <a:ext cx="12192000" cy="6187440"/>
          </a:xfrm>
          <a:prstGeom prst="rect">
            <a:avLst/>
          </a:prstGeom>
        </p:spPr>
      </p:pic>
      <p:sp>
        <p:nvSpPr>
          <p:cNvPr id="3" name="TextBox 2">
            <a:extLst>
              <a:ext uri="{FF2B5EF4-FFF2-40B4-BE49-F238E27FC236}">
                <a16:creationId xmlns:a16="http://schemas.microsoft.com/office/drawing/2014/main" id="{6B2C13C3-A1F4-49A3-B13D-04F91EB4CFEF}"/>
              </a:ext>
            </a:extLst>
          </p:cNvPr>
          <p:cNvSpPr txBox="1"/>
          <p:nvPr/>
        </p:nvSpPr>
        <p:spPr>
          <a:xfrm>
            <a:off x="223934" y="130628"/>
            <a:ext cx="1162764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a:ea typeface="+mn-ea"/>
                <a:cs typeface="+mn-cs"/>
              </a:rPr>
              <a:t>Where in the world do we have links with? Mark on the board where you have relatives.</a:t>
            </a:r>
          </a:p>
        </p:txBody>
      </p:sp>
    </p:spTree>
    <p:extLst>
      <p:ext uri="{BB962C8B-B14F-4D97-AF65-F5344CB8AC3E}">
        <p14:creationId xmlns:p14="http://schemas.microsoft.com/office/powerpoint/2010/main" val="3165392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71678F-93DF-4535-910D-BBC7169F4389}"/>
              </a:ext>
            </a:extLst>
          </p:cNvPr>
          <p:cNvSpPr txBox="1">
            <a:spLocks/>
          </p:cNvSpPr>
          <p:nvPr/>
        </p:nvSpPr>
        <p:spPr>
          <a:xfrm>
            <a:off x="5473879" y="191770"/>
            <a:ext cx="6277796" cy="772749"/>
          </a:xfrm>
          <a:prstGeom prst="rect">
            <a:avLst/>
          </a:prstGeom>
          <a:solidFill>
            <a:schemeClr val="accent5">
              <a:lumMod val="60000"/>
              <a:lumOff val="40000"/>
            </a:schemeClr>
          </a:solidFill>
          <a:ln w="28575">
            <a:solidFill>
              <a:schemeClr val="tx1"/>
            </a:solidFill>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panose="020F0502020204030204"/>
                <a:ea typeface="+mj-ea"/>
                <a:cs typeface="+mj-cs"/>
              </a:rPr>
              <a:t>Polish Blood Campaign</a:t>
            </a:r>
          </a:p>
        </p:txBody>
      </p:sp>
      <p:sp>
        <p:nvSpPr>
          <p:cNvPr id="2" name="Rectangle 1">
            <a:extLst>
              <a:ext uri="{FF2B5EF4-FFF2-40B4-BE49-F238E27FC236}">
                <a16:creationId xmlns:a16="http://schemas.microsoft.com/office/drawing/2014/main" id="{67CA1DFC-AFAB-5B08-5413-BB507754814C}"/>
              </a:ext>
            </a:extLst>
          </p:cNvPr>
          <p:cNvSpPr/>
          <p:nvPr/>
        </p:nvSpPr>
        <p:spPr>
          <a:xfrm>
            <a:off x="386167" y="95885"/>
            <a:ext cx="4380412" cy="6666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What you need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Article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Polish migrants strike and give blood to demonstrate importance to UK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Reciprocal Reading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the article to pick out a selection of questions from the article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Reciprocal Reading Reminder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Predict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Clarify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Question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Summarise</a:t>
            </a:r>
          </a:p>
        </p:txBody>
      </p:sp>
      <p:sp>
        <p:nvSpPr>
          <p:cNvPr id="5" name="Rectangle 4">
            <a:extLst>
              <a:ext uri="{FF2B5EF4-FFF2-40B4-BE49-F238E27FC236}">
                <a16:creationId xmlns:a16="http://schemas.microsoft.com/office/drawing/2014/main" id="{CD0DC7C5-2E6A-8567-F315-2B4673AF7D98}"/>
              </a:ext>
            </a:extLst>
          </p:cNvPr>
          <p:cNvSpPr/>
          <p:nvPr/>
        </p:nvSpPr>
        <p:spPr>
          <a:xfrm>
            <a:off x="6888480" y="886142"/>
            <a:ext cx="3204754" cy="838155"/>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1) Predict</a:t>
            </a:r>
          </a:p>
        </p:txBody>
      </p:sp>
      <p:pic>
        <p:nvPicPr>
          <p:cNvPr id="6" name="Picture 5">
            <a:extLst>
              <a:ext uri="{FF2B5EF4-FFF2-40B4-BE49-F238E27FC236}">
                <a16:creationId xmlns:a16="http://schemas.microsoft.com/office/drawing/2014/main" id="{1B64EB5D-022E-42C8-B27B-D4E191339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884" y="942081"/>
            <a:ext cx="827995" cy="716810"/>
          </a:xfrm>
          <a:prstGeom prst="rect">
            <a:avLst/>
          </a:prstGeom>
          <a:ln>
            <a:noFill/>
          </a:ln>
        </p:spPr>
      </p:pic>
      <p:pic>
        <p:nvPicPr>
          <p:cNvPr id="8" name="Picture 7" descr="Text&#10;&#10;Description automatically generated">
            <a:extLst>
              <a:ext uri="{FF2B5EF4-FFF2-40B4-BE49-F238E27FC236}">
                <a16:creationId xmlns:a16="http://schemas.microsoft.com/office/drawing/2014/main" id="{93191DAC-122B-9C19-6F80-06893EB2B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562" y="1911306"/>
            <a:ext cx="5334702" cy="4685211"/>
          </a:xfrm>
          <a:prstGeom prst="rect">
            <a:avLst/>
          </a:prstGeom>
        </p:spPr>
      </p:pic>
    </p:spTree>
    <p:extLst>
      <p:ext uri="{BB962C8B-B14F-4D97-AF65-F5344CB8AC3E}">
        <p14:creationId xmlns:p14="http://schemas.microsoft.com/office/powerpoint/2010/main" val="1402068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C9E2-2EF2-42FA-90E1-356EBAB78A25}"/>
              </a:ext>
            </a:extLst>
          </p:cNvPr>
          <p:cNvSpPr>
            <a:spLocks noGrp="1"/>
          </p:cNvSpPr>
          <p:nvPr>
            <p:ph type="title"/>
          </p:nvPr>
        </p:nvSpPr>
        <p:spPr>
          <a:xfrm>
            <a:off x="838200" y="112775"/>
            <a:ext cx="10515600" cy="3316225"/>
          </a:xfrm>
        </p:spPr>
        <p:txBody>
          <a:bodyPr>
            <a:normAutofit/>
          </a:bodyPr>
          <a:lstStyle/>
          <a:p>
            <a:r>
              <a:rPr lang="en-GB" dirty="0"/>
              <a:t>Culture shapes our lives as much as politics. The Humanities are about human stories, and we are all human. If you don’t have diversity, you don’t have the full human experience.</a:t>
            </a:r>
            <a:br>
              <a:rPr lang="en-GB" dirty="0"/>
            </a:br>
            <a:endParaRPr lang="en-GB" dirty="0"/>
          </a:p>
        </p:txBody>
      </p:sp>
      <p:pic>
        <p:nvPicPr>
          <p:cNvPr id="5" name="Picture 4">
            <a:extLst>
              <a:ext uri="{FF2B5EF4-FFF2-40B4-BE49-F238E27FC236}">
                <a16:creationId xmlns:a16="http://schemas.microsoft.com/office/drawing/2014/main" id="{F5895190-D335-4902-93BC-0032B6CCE401}"/>
              </a:ext>
            </a:extLst>
          </p:cNvPr>
          <p:cNvPicPr>
            <a:picLocks noChangeAspect="1"/>
          </p:cNvPicPr>
          <p:nvPr/>
        </p:nvPicPr>
        <p:blipFill>
          <a:blip r:embed="rId3"/>
          <a:stretch>
            <a:fillRect/>
          </a:stretch>
        </p:blipFill>
        <p:spPr>
          <a:xfrm>
            <a:off x="2891641" y="2718657"/>
            <a:ext cx="6598722" cy="3711781"/>
          </a:xfrm>
          <a:prstGeom prst="rect">
            <a:avLst/>
          </a:prstGeom>
        </p:spPr>
      </p:pic>
      <p:grpSp>
        <p:nvGrpSpPr>
          <p:cNvPr id="4" name="Group 3">
            <a:extLst>
              <a:ext uri="{FF2B5EF4-FFF2-40B4-BE49-F238E27FC236}">
                <a16:creationId xmlns:a16="http://schemas.microsoft.com/office/drawing/2014/main" id="{D2DB8D7C-9036-43C1-9D07-95E6DDC3CEBF}"/>
              </a:ext>
            </a:extLst>
          </p:cNvPr>
          <p:cNvGrpSpPr>
            <a:grpSpLocks/>
          </p:cNvGrpSpPr>
          <p:nvPr/>
        </p:nvGrpSpPr>
        <p:grpSpPr bwMode="auto">
          <a:xfrm>
            <a:off x="7620000" y="6197975"/>
            <a:ext cx="4572000" cy="479425"/>
            <a:chOff x="0" y="0"/>
            <a:chExt cx="1806200" cy="189204"/>
          </a:xfrm>
        </p:grpSpPr>
        <p:sp>
          <p:nvSpPr>
            <p:cNvPr id="6" name="Freeform 4">
              <a:extLst>
                <a:ext uri="{FF2B5EF4-FFF2-40B4-BE49-F238E27FC236}">
                  <a16:creationId xmlns:a16="http://schemas.microsoft.com/office/drawing/2014/main" id="{4E9D70E6-59FE-487B-BFB5-07C69DB40A56}"/>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7" name="TextBox 5">
              <a:extLst>
                <a:ext uri="{FF2B5EF4-FFF2-40B4-BE49-F238E27FC236}">
                  <a16:creationId xmlns:a16="http://schemas.microsoft.com/office/drawing/2014/main" id="{DF80A5C9-375C-48F8-AE21-272200A25574}"/>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8" name="TextBox 6">
            <a:extLst>
              <a:ext uri="{FF2B5EF4-FFF2-40B4-BE49-F238E27FC236}">
                <a16:creationId xmlns:a16="http://schemas.microsoft.com/office/drawing/2014/main" id="{74189750-822D-4BA7-BD7A-212803EEC82C}"/>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Tree>
    <p:extLst>
      <p:ext uri="{BB962C8B-B14F-4D97-AF65-F5344CB8AC3E}">
        <p14:creationId xmlns:p14="http://schemas.microsoft.com/office/powerpoint/2010/main" val="1732147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0A5685-674F-4DB0-A28C-DE5C8CCCAE0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pPr defTabSz="609630">
              <a:defRPr/>
            </a:pPr>
            <a:endParaRPr lang="en-GB" sz="1200">
              <a:solidFill>
                <a:prstClr val="black"/>
              </a:solidFill>
              <a:latin typeface="Calibri"/>
            </a:endParaRPr>
          </a:p>
        </p:txBody>
      </p:sp>
      <p:grpSp>
        <p:nvGrpSpPr>
          <p:cNvPr id="22533" name="Group 3">
            <a:extLst>
              <a:ext uri="{FF2B5EF4-FFF2-40B4-BE49-F238E27FC236}">
                <a16:creationId xmlns:a16="http://schemas.microsoft.com/office/drawing/2014/main" id="{D96BC2CC-5BBB-4E47-ABC7-787FBA02B4ED}"/>
              </a:ext>
            </a:extLst>
          </p:cNvPr>
          <p:cNvGrpSpPr>
            <a:grpSpLocks/>
          </p:cNvGrpSpPr>
          <p:nvPr/>
        </p:nvGrpSpPr>
        <p:grpSpPr bwMode="auto">
          <a:xfrm>
            <a:off x="7620000" y="6213319"/>
            <a:ext cx="4572000" cy="479425"/>
            <a:chOff x="0" y="0"/>
            <a:chExt cx="1806200" cy="189204"/>
          </a:xfrm>
        </p:grpSpPr>
        <p:sp>
          <p:nvSpPr>
            <p:cNvPr id="22538" name="Freeform 4">
              <a:extLst>
                <a:ext uri="{FF2B5EF4-FFF2-40B4-BE49-F238E27FC236}">
                  <a16:creationId xmlns:a16="http://schemas.microsoft.com/office/drawing/2014/main" id="{7E03C571-9243-40D1-9627-5205844415DC}"/>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22539" name="TextBox 5">
              <a:extLst>
                <a:ext uri="{FF2B5EF4-FFF2-40B4-BE49-F238E27FC236}">
                  <a16:creationId xmlns:a16="http://schemas.microsoft.com/office/drawing/2014/main" id="{414E752A-064F-4D1E-BE99-98B582B42CE4}"/>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22534" name="TextBox 6">
            <a:extLst>
              <a:ext uri="{FF2B5EF4-FFF2-40B4-BE49-F238E27FC236}">
                <a16:creationId xmlns:a16="http://schemas.microsoft.com/office/drawing/2014/main" id="{E8B804F7-16D6-4296-9EDF-DB5A38769F54}"/>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sp>
        <p:nvSpPr>
          <p:cNvPr id="22535" name="TextBox 8">
            <a:extLst>
              <a:ext uri="{FF2B5EF4-FFF2-40B4-BE49-F238E27FC236}">
                <a16:creationId xmlns:a16="http://schemas.microsoft.com/office/drawing/2014/main" id="{EF0BB67F-5ACA-4DF0-9000-E6DE1266FDC5}"/>
              </a:ext>
            </a:extLst>
          </p:cNvPr>
          <p:cNvSpPr txBox="1">
            <a:spLocks noChangeArrowheads="1"/>
          </p:cNvSpPr>
          <p:nvPr/>
        </p:nvSpPr>
        <p:spPr bwMode="auto">
          <a:xfrm>
            <a:off x="339725" y="2093384"/>
            <a:ext cx="11649075" cy="9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900" dirty="0">
                <a:solidFill>
                  <a:prstClr val="black"/>
                </a:solidFill>
                <a:latin typeface="Calibri"/>
                <a:cs typeface="Calibri"/>
              </a:rPr>
              <a:t>What are you doing in your school setting to embed Cultural Diversity across the formal curriculum? </a:t>
            </a:r>
            <a:endParaRPr lang="en-GB" altLang="en-US" sz="2933" dirty="0">
              <a:solidFill>
                <a:prstClr val="black"/>
              </a:solidFill>
            </a:endParaRPr>
          </a:p>
        </p:txBody>
      </p:sp>
      <p:pic>
        <p:nvPicPr>
          <p:cNvPr id="22536" name="Picture 10">
            <a:extLst>
              <a:ext uri="{FF2B5EF4-FFF2-40B4-BE49-F238E27FC236}">
                <a16:creationId xmlns:a16="http://schemas.microsoft.com/office/drawing/2014/main" id="{DB95841B-EDE0-4CF9-97D2-9B0E78565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67" y="3683000"/>
            <a:ext cx="61468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1">
            <a:extLst>
              <a:ext uri="{FF2B5EF4-FFF2-40B4-BE49-F238E27FC236}">
                <a16:creationId xmlns:a16="http://schemas.microsoft.com/office/drawing/2014/main" id="{E638F523-2FBB-4711-BE06-F82799112742}"/>
              </a:ext>
            </a:extLst>
          </p:cNvPr>
          <p:cNvSpPr txBox="1">
            <a:spLocks noChangeArrowheads="1"/>
          </p:cNvSpPr>
          <p:nvPr/>
        </p:nvSpPr>
        <p:spPr bwMode="auto">
          <a:xfrm>
            <a:off x="339725" y="685800"/>
            <a:ext cx="4130675"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933" b="1" dirty="0">
                <a:solidFill>
                  <a:prstClr val="black"/>
                </a:solidFill>
              </a:rPr>
              <a:t>REFLECTION POINT </a:t>
            </a:r>
          </a:p>
        </p:txBody>
      </p:sp>
    </p:spTree>
    <p:extLst>
      <p:ext uri="{BB962C8B-B14F-4D97-AF65-F5344CB8AC3E}">
        <p14:creationId xmlns:p14="http://schemas.microsoft.com/office/powerpoint/2010/main" val="3490922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1384EE-3326-4BA8-B913-B303C97C3B2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defTabSz="609630">
              <a:defRPr/>
            </a:pPr>
            <a:endParaRPr lang="en-GB" sz="1200" dirty="0">
              <a:solidFill>
                <a:prstClr val="black"/>
              </a:solidFill>
              <a:latin typeface="Calibri"/>
            </a:endParaRPr>
          </a:p>
        </p:txBody>
      </p:sp>
      <p:sp>
        <p:nvSpPr>
          <p:cNvPr id="3" name="TextBox 3">
            <a:extLst>
              <a:ext uri="{FF2B5EF4-FFF2-40B4-BE49-F238E27FC236}">
                <a16:creationId xmlns:a16="http://schemas.microsoft.com/office/drawing/2014/main" id="{3E833E17-36C2-4F7B-A7D0-79CACB2347B8}"/>
              </a:ext>
            </a:extLst>
          </p:cNvPr>
          <p:cNvSpPr txBox="1"/>
          <p:nvPr/>
        </p:nvSpPr>
        <p:spPr>
          <a:xfrm>
            <a:off x="102124" y="253807"/>
            <a:ext cx="12192000" cy="2344937"/>
          </a:xfrm>
          <a:prstGeom prst="rect">
            <a:avLst/>
          </a:prstGeom>
        </p:spPr>
        <p:txBody>
          <a:bodyPr lIns="0" tIns="0" rIns="0" bIns="0" anchor="t">
            <a:spAutoFit/>
          </a:bodyPr>
          <a:lstStyle/>
          <a:p>
            <a:pPr algn="ctr" defTabSz="609630">
              <a:lnSpc>
                <a:spcPts val="6533"/>
              </a:lnSpc>
              <a:defRPr/>
            </a:pPr>
            <a:r>
              <a:rPr lang="en-US" sz="4666" dirty="0">
                <a:solidFill>
                  <a:srgbClr val="000000"/>
                </a:solidFill>
                <a:latin typeface="Tahoma Bold"/>
              </a:rPr>
              <a:t>Quick Wins</a:t>
            </a:r>
          </a:p>
          <a:p>
            <a:pPr algn="ctr" defTabSz="609630">
              <a:lnSpc>
                <a:spcPts val="6533"/>
              </a:lnSpc>
              <a:defRPr/>
            </a:pPr>
            <a:r>
              <a:rPr lang="en-US" sz="2000" dirty="0">
                <a:solidFill>
                  <a:srgbClr val="000000"/>
                </a:solidFill>
                <a:latin typeface="Tahoma Bold"/>
              </a:rPr>
              <a:t>Note : Please see the slides after questions at the end of this presentation for examples of these </a:t>
            </a:r>
            <a:endParaRPr lang="en-US" sz="4400" dirty="0">
              <a:solidFill>
                <a:srgbClr val="000000"/>
              </a:solidFill>
              <a:latin typeface="Tahoma Bold"/>
            </a:endParaRPr>
          </a:p>
        </p:txBody>
      </p:sp>
      <p:grpSp>
        <p:nvGrpSpPr>
          <p:cNvPr id="32774" name="Group 4">
            <a:extLst>
              <a:ext uri="{FF2B5EF4-FFF2-40B4-BE49-F238E27FC236}">
                <a16:creationId xmlns:a16="http://schemas.microsoft.com/office/drawing/2014/main" id="{0A22B78C-FAD6-4429-9F16-E1D44AD16F9D}"/>
              </a:ext>
            </a:extLst>
          </p:cNvPr>
          <p:cNvGrpSpPr>
            <a:grpSpLocks/>
          </p:cNvGrpSpPr>
          <p:nvPr/>
        </p:nvGrpSpPr>
        <p:grpSpPr bwMode="auto">
          <a:xfrm>
            <a:off x="7620000" y="6210280"/>
            <a:ext cx="4572000" cy="479425"/>
            <a:chOff x="0" y="0"/>
            <a:chExt cx="1806200" cy="189204"/>
          </a:xfrm>
        </p:grpSpPr>
        <p:sp>
          <p:nvSpPr>
            <p:cNvPr id="32781" name="Freeform 5">
              <a:extLst>
                <a:ext uri="{FF2B5EF4-FFF2-40B4-BE49-F238E27FC236}">
                  <a16:creationId xmlns:a16="http://schemas.microsoft.com/office/drawing/2014/main" id="{DE1D10D9-75FF-4C1F-AB79-5ED831ABDEBC}"/>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32782" name="TextBox 6">
              <a:extLst>
                <a:ext uri="{FF2B5EF4-FFF2-40B4-BE49-F238E27FC236}">
                  <a16:creationId xmlns:a16="http://schemas.microsoft.com/office/drawing/2014/main" id="{F9716CD3-D024-47C1-B888-1A62BD3B8FCB}"/>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32775" name="TextBox 7">
            <a:extLst>
              <a:ext uri="{FF2B5EF4-FFF2-40B4-BE49-F238E27FC236}">
                <a16:creationId xmlns:a16="http://schemas.microsoft.com/office/drawing/2014/main" id="{D93EA8A2-B584-412D-9A6A-010293F31136}"/>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pic>
        <p:nvPicPr>
          <p:cNvPr id="32777" name="Picture 9">
            <a:extLst>
              <a:ext uri="{FF2B5EF4-FFF2-40B4-BE49-F238E27FC236}">
                <a16:creationId xmlns:a16="http://schemas.microsoft.com/office/drawing/2014/main" id="{3EC41614-27E9-48C2-9831-C2F004219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434" y="3775611"/>
            <a:ext cx="2323989" cy="20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Content Placeholder 8">
            <a:extLst>
              <a:ext uri="{FF2B5EF4-FFF2-40B4-BE49-F238E27FC236}">
                <a16:creationId xmlns:a16="http://schemas.microsoft.com/office/drawing/2014/main" id="{E89BD61E-009F-49B5-9492-80A57608CBF6}"/>
              </a:ext>
            </a:extLst>
          </p:cNvPr>
          <p:cNvSpPr>
            <a:spLocks noGrp="1" noChangeArrowheads="1"/>
          </p:cNvSpPr>
          <p:nvPr>
            <p:ph idx="1"/>
          </p:nvPr>
        </p:nvSpPr>
        <p:spPr>
          <a:xfrm>
            <a:off x="406924" y="2001076"/>
            <a:ext cx="11582400" cy="3850557"/>
          </a:xfrm>
        </p:spPr>
        <p:txBody>
          <a:bodyPr/>
          <a:lstStyle/>
          <a:p>
            <a:pPr eaLnBrk="1" hangingPunct="1">
              <a:defRPr/>
            </a:pPr>
            <a:r>
              <a:rPr lang="en-GB" altLang="en-US" sz="2400" dirty="0"/>
              <a:t>Diversity focus group for staff</a:t>
            </a:r>
            <a:endParaRPr lang="en-GB" altLang="en-US" sz="2400" i="1" dirty="0">
              <a:solidFill>
                <a:schemeClr val="tx2">
                  <a:lumMod val="60000"/>
                  <a:lumOff val="40000"/>
                </a:schemeClr>
              </a:solidFill>
            </a:endParaRPr>
          </a:p>
          <a:p>
            <a:pPr eaLnBrk="1" hangingPunct="1">
              <a:defRPr/>
            </a:pPr>
            <a:r>
              <a:rPr lang="en-GB" altLang="en-US" sz="2400" dirty="0"/>
              <a:t>Diversity Ambassadors – student leadership opportunities</a:t>
            </a:r>
            <a:endParaRPr lang="en-GB" altLang="en-US" sz="2400" i="1" dirty="0">
              <a:solidFill>
                <a:schemeClr val="tx2">
                  <a:lumMod val="60000"/>
                  <a:lumOff val="40000"/>
                </a:schemeClr>
              </a:solidFill>
            </a:endParaRPr>
          </a:p>
          <a:p>
            <a:pPr eaLnBrk="1" hangingPunct="1">
              <a:defRPr/>
            </a:pPr>
            <a:r>
              <a:rPr lang="en-GB" altLang="en-US" sz="2400" dirty="0"/>
              <a:t>Annual culture day with parental involvement </a:t>
            </a:r>
          </a:p>
          <a:p>
            <a:pPr eaLnBrk="1" hangingPunct="1">
              <a:defRPr/>
            </a:pPr>
            <a:r>
              <a:rPr lang="en-GB" altLang="en-US" sz="2400" dirty="0"/>
              <a:t>Every half term our Diversity Ambassadors write an article for the Student Edit informing students, parents and guardians of our successes​</a:t>
            </a:r>
            <a:endParaRPr lang="en-GB" altLang="en-US" sz="2400" i="1" dirty="0">
              <a:solidFill>
                <a:schemeClr val="tx2">
                  <a:lumMod val="60000"/>
                  <a:lumOff val="40000"/>
                </a:schemeClr>
              </a:solidFill>
            </a:endParaRPr>
          </a:p>
          <a:p>
            <a:pPr eaLnBrk="1" hangingPunct="1">
              <a:defRPr/>
            </a:pPr>
            <a:r>
              <a:rPr lang="en-GB" sz="2400" dirty="0"/>
              <a:t>Student voice on diversity</a:t>
            </a:r>
            <a:endParaRPr lang="en-GB" altLang="en-US" sz="2800" i="1" dirty="0">
              <a:solidFill>
                <a:schemeClr val="tx2">
                  <a:lumMod val="60000"/>
                  <a:lumOff val="40000"/>
                </a:schemeClr>
              </a:solidFill>
            </a:endParaRPr>
          </a:p>
        </p:txBody>
      </p:sp>
      <p:pic>
        <p:nvPicPr>
          <p:cNvPr id="32778" name="Picture 10">
            <a:extLst>
              <a:ext uri="{FF2B5EF4-FFF2-40B4-BE49-F238E27FC236}">
                <a16:creationId xmlns:a16="http://schemas.microsoft.com/office/drawing/2014/main" id="{43D21DC9-C1D0-45AD-9920-F158982D1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02884">
            <a:off x="225426" y="295276"/>
            <a:ext cx="118533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3">
            <a:extLst>
              <a:ext uri="{FF2B5EF4-FFF2-40B4-BE49-F238E27FC236}">
                <a16:creationId xmlns:a16="http://schemas.microsoft.com/office/drawing/2014/main" id="{E3C7BB5F-6FD4-42C9-8492-C8A652B42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72387">
            <a:off x="756227" y="4859067"/>
            <a:ext cx="1923158" cy="156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4">
            <a:extLst>
              <a:ext uri="{FF2B5EF4-FFF2-40B4-BE49-F238E27FC236}">
                <a16:creationId xmlns:a16="http://schemas.microsoft.com/office/drawing/2014/main" id="{47738BB5-892D-461D-A287-1AAE98599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4892" y="4480984"/>
            <a:ext cx="2894541" cy="202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2D0D07A-8870-479F-A473-E32F8000BE2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pPr defTabSz="609630">
              <a:defRPr/>
            </a:pPr>
            <a:endParaRPr lang="en-GB" sz="1200">
              <a:solidFill>
                <a:prstClr val="black"/>
              </a:solidFill>
              <a:latin typeface="Calibri"/>
            </a:endParaRPr>
          </a:p>
        </p:txBody>
      </p:sp>
      <p:grpSp>
        <p:nvGrpSpPr>
          <p:cNvPr id="43013" name="Group 3">
            <a:extLst>
              <a:ext uri="{FF2B5EF4-FFF2-40B4-BE49-F238E27FC236}">
                <a16:creationId xmlns:a16="http://schemas.microsoft.com/office/drawing/2014/main" id="{691724A1-56CF-496D-829E-CE09E6AB009F}"/>
              </a:ext>
            </a:extLst>
          </p:cNvPr>
          <p:cNvGrpSpPr>
            <a:grpSpLocks/>
          </p:cNvGrpSpPr>
          <p:nvPr/>
        </p:nvGrpSpPr>
        <p:grpSpPr bwMode="auto">
          <a:xfrm>
            <a:off x="7620000" y="6206801"/>
            <a:ext cx="4572000" cy="479425"/>
            <a:chOff x="0" y="0"/>
            <a:chExt cx="1806200" cy="189204"/>
          </a:xfrm>
        </p:grpSpPr>
        <p:sp>
          <p:nvSpPr>
            <p:cNvPr id="43018" name="Freeform 4">
              <a:extLst>
                <a:ext uri="{FF2B5EF4-FFF2-40B4-BE49-F238E27FC236}">
                  <a16:creationId xmlns:a16="http://schemas.microsoft.com/office/drawing/2014/main" id="{908BF2A8-9D00-4E58-B839-E3EBAC46C688}"/>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43019" name="TextBox 5">
              <a:extLst>
                <a:ext uri="{FF2B5EF4-FFF2-40B4-BE49-F238E27FC236}">
                  <a16:creationId xmlns:a16="http://schemas.microsoft.com/office/drawing/2014/main" id="{C684E1C1-C3DB-4308-B7BA-C7774F5FD18E}"/>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43014" name="TextBox 6">
            <a:extLst>
              <a:ext uri="{FF2B5EF4-FFF2-40B4-BE49-F238E27FC236}">
                <a16:creationId xmlns:a16="http://schemas.microsoft.com/office/drawing/2014/main" id="{C353079E-F91C-45D2-A6AE-6FDA31D0BF9B}"/>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dirty="0">
                <a:solidFill>
                  <a:srgbClr val="FCFEFF"/>
                </a:solidFill>
                <a:latin typeface="Tahoma" panose="020B0604030504040204" pitchFamily="34" charset="0"/>
              </a:rPr>
              <a:t>IQM National Inclusion Conference</a:t>
            </a:r>
          </a:p>
        </p:txBody>
      </p:sp>
      <p:sp>
        <p:nvSpPr>
          <p:cNvPr id="7" name="Freeform 7">
            <a:extLst>
              <a:ext uri="{FF2B5EF4-FFF2-40B4-BE49-F238E27FC236}">
                <a16:creationId xmlns:a16="http://schemas.microsoft.com/office/drawing/2014/main" id="{6AACF47B-B940-4FC3-B9AC-77AAE25C46DA}"/>
              </a:ext>
            </a:extLst>
          </p:cNvPr>
          <p:cNvSpPr/>
          <p:nvPr/>
        </p:nvSpPr>
        <p:spPr>
          <a:xfrm>
            <a:off x="4229100" y="939800"/>
            <a:ext cx="3485092" cy="2997200"/>
          </a:xfrm>
          <a:custGeom>
            <a:avLst/>
            <a:gdLst/>
            <a:ahLst/>
            <a:cxnLst/>
            <a:rect l="l" t="t" r="r" b="b"/>
            <a:pathLst>
              <a:path w="5227684" h="4495809">
                <a:moveTo>
                  <a:pt x="0" y="0"/>
                </a:moveTo>
                <a:lnTo>
                  <a:pt x="5227684" y="0"/>
                </a:lnTo>
                <a:lnTo>
                  <a:pt x="5227684" y="4495808"/>
                </a:lnTo>
                <a:lnTo>
                  <a:pt x="0" y="4495808"/>
                </a:lnTo>
                <a:lnTo>
                  <a:pt x="0" y="0"/>
                </a:lnTo>
                <a:close/>
              </a:path>
            </a:pathLst>
          </a:custGeom>
          <a:blipFill>
            <a:blip r:embed="rId3"/>
            <a:stretch>
              <a:fillRect/>
            </a:stretch>
          </a:blipFill>
        </p:spPr>
        <p:txBody>
          <a:bodyPr/>
          <a:lstStyle/>
          <a:p>
            <a:pPr defTabSz="609630">
              <a:defRPr/>
            </a:pPr>
            <a:endParaRPr lang="en-GB" sz="1200">
              <a:solidFill>
                <a:prstClr val="black"/>
              </a:solidFill>
              <a:latin typeface="Calibri"/>
            </a:endParaRPr>
          </a:p>
        </p:txBody>
      </p:sp>
      <p:sp>
        <p:nvSpPr>
          <p:cNvPr id="8" name="TextBox 8">
            <a:extLst>
              <a:ext uri="{FF2B5EF4-FFF2-40B4-BE49-F238E27FC236}">
                <a16:creationId xmlns:a16="http://schemas.microsoft.com/office/drawing/2014/main" id="{2EA2594B-E4B4-453A-92EA-AC27FC335497}"/>
              </a:ext>
            </a:extLst>
          </p:cNvPr>
          <p:cNvSpPr txBox="1"/>
          <p:nvPr/>
        </p:nvSpPr>
        <p:spPr>
          <a:xfrm>
            <a:off x="94192" y="3822700"/>
            <a:ext cx="12192000" cy="1011367"/>
          </a:xfrm>
          <a:prstGeom prst="rect">
            <a:avLst/>
          </a:prstGeom>
        </p:spPr>
        <p:txBody>
          <a:bodyPr lIns="0" tIns="0" rIns="0" bIns="0">
            <a:spAutoFit/>
          </a:bodyPr>
          <a:lstStyle/>
          <a:p>
            <a:pPr algn="ctr" defTabSz="609630">
              <a:lnSpc>
                <a:spcPts val="8773"/>
              </a:lnSpc>
              <a:defRPr/>
            </a:pPr>
            <a:r>
              <a:rPr lang="en-US" sz="6266">
                <a:solidFill>
                  <a:srgbClr val="000000"/>
                </a:solidFill>
                <a:latin typeface="Tahoma Bold"/>
              </a:rPr>
              <a:t>Questions</a:t>
            </a:r>
          </a:p>
        </p:txBody>
      </p:sp>
      <p:sp>
        <p:nvSpPr>
          <p:cNvPr id="9" name="TextBox 9">
            <a:extLst>
              <a:ext uri="{FF2B5EF4-FFF2-40B4-BE49-F238E27FC236}">
                <a16:creationId xmlns:a16="http://schemas.microsoft.com/office/drawing/2014/main" id="{86BAA2F0-492B-44AE-9672-793F15092E12}"/>
              </a:ext>
            </a:extLst>
          </p:cNvPr>
          <p:cNvSpPr txBox="1"/>
          <p:nvPr/>
        </p:nvSpPr>
        <p:spPr>
          <a:xfrm>
            <a:off x="179917" y="6387042"/>
            <a:ext cx="1309159" cy="299184"/>
          </a:xfrm>
          <a:prstGeom prst="rect">
            <a:avLst/>
          </a:prstGeom>
        </p:spPr>
        <p:txBody>
          <a:bodyPr lIns="0" tIns="0" rIns="0" bIns="0">
            <a:spAutoFit/>
          </a:bodyPr>
          <a:lstStyle/>
          <a:p>
            <a:pPr defTabSz="609630">
              <a:lnSpc>
                <a:spcPts val="2612"/>
              </a:lnSpc>
              <a:defRPr/>
            </a:pPr>
            <a:r>
              <a:rPr lang="en-US" sz="1866">
                <a:solidFill>
                  <a:srgbClr val="000000"/>
                </a:solidFill>
                <a:latin typeface="Tahoma"/>
              </a:rPr>
              <a:t>#IQMFamily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Global Patterns">
            <a:extLst>
              <a:ext uri="{FF2B5EF4-FFF2-40B4-BE49-F238E27FC236}">
                <a16:creationId xmlns:a16="http://schemas.microsoft.com/office/drawing/2014/main" id="{42B386E5-FA0B-4A04-A1BD-4213752CE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3400425"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Not just beautiful: Infused with rich culture and history | The World from  PRX">
            <a:extLst>
              <a:ext uri="{FF2B5EF4-FFF2-40B4-BE49-F238E27FC236}">
                <a16:creationId xmlns:a16="http://schemas.microsoft.com/office/drawing/2014/main" id="{797699C2-37CE-45F0-B3D8-977CAEE21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317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ndebele print | Estampas africanas, Pinturas indígena, Ilustrações vetoriais">
            <a:extLst>
              <a:ext uri="{FF2B5EF4-FFF2-40B4-BE49-F238E27FC236}">
                <a16:creationId xmlns:a16="http://schemas.microsoft.com/office/drawing/2014/main" id="{7D5AF7E2-31E1-474F-ADFF-4AE0B82D3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0"/>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100+ Free Moroccan Pattern &amp; Moroccan Images">
            <a:extLst>
              <a:ext uri="{FF2B5EF4-FFF2-40B4-BE49-F238E27FC236}">
                <a16:creationId xmlns:a16="http://schemas.microsoft.com/office/drawing/2014/main" id="{CA9BB62C-6657-4ABF-8515-95D97AAD2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50"/>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Global Patterns">
            <a:extLst>
              <a:ext uri="{FF2B5EF4-FFF2-40B4-BE49-F238E27FC236}">
                <a16:creationId xmlns:a16="http://schemas.microsoft.com/office/drawing/2014/main" id="{6C3CEA9A-A100-4DEB-AA47-6F3BAB43F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 y="6360584"/>
            <a:ext cx="3400425"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descr="Not just beautiful: Infused with rich culture and history | The World from  PRX">
            <a:extLst>
              <a:ext uri="{FF2B5EF4-FFF2-40B4-BE49-F238E27FC236}">
                <a16:creationId xmlns:a16="http://schemas.microsoft.com/office/drawing/2014/main" id="{DBF118CB-E1D0-4B79-BFC2-41CEB2EE7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636058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1" descr="ndebele print | Estampas africanas, Pinturas indígena, Ilustrações vetoriais">
            <a:extLst>
              <a:ext uri="{FF2B5EF4-FFF2-40B4-BE49-F238E27FC236}">
                <a16:creationId xmlns:a16="http://schemas.microsoft.com/office/drawing/2014/main" id="{2CCEF6E4-F85A-4043-BDF9-5948738D2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6366933"/>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2" descr="100+ Free Moroccan Pattern &amp; Moroccan Images">
            <a:extLst>
              <a:ext uri="{FF2B5EF4-FFF2-40B4-BE49-F238E27FC236}">
                <a16:creationId xmlns:a16="http://schemas.microsoft.com/office/drawing/2014/main" id="{EA4D85C3-E73A-405C-AD3C-4046544CF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66933"/>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3" descr="100+ Free Moroccan Pattern &amp; Moroccan Images">
            <a:extLst>
              <a:ext uri="{FF2B5EF4-FFF2-40B4-BE49-F238E27FC236}">
                <a16:creationId xmlns:a16="http://schemas.microsoft.com/office/drawing/2014/main" id="{76782361-72C0-4F95-921E-565808DB4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97417"/>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4" descr="Not just beautiful: Infused with rich culture and history | The World from  PRX">
            <a:extLst>
              <a:ext uri="{FF2B5EF4-FFF2-40B4-BE49-F238E27FC236}">
                <a16:creationId xmlns:a16="http://schemas.microsoft.com/office/drawing/2014/main" id="{776481AA-9110-4C82-BE66-8AB22F230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11480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5" descr="ndebele print | Estampas africanas, Pinturas indígena, Ilustrações vetoriais">
            <a:extLst>
              <a:ext uri="{FF2B5EF4-FFF2-40B4-BE49-F238E27FC236}">
                <a16:creationId xmlns:a16="http://schemas.microsoft.com/office/drawing/2014/main" id="{B0D244CE-B0C6-4EDF-A366-B3E2224510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6" descr="ndebele print | Estampas africanas, Pinturas indígena, Ilustrações vetoriais">
            <a:extLst>
              <a:ext uri="{FF2B5EF4-FFF2-40B4-BE49-F238E27FC236}">
                <a16:creationId xmlns:a16="http://schemas.microsoft.com/office/drawing/2014/main" id="{D235F837-DDDF-46F7-B1B7-040ACD9DC7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3826" y="48895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7" descr="Not just beautiful: Infused with rich culture and history | The World from  PRX">
            <a:extLst>
              <a:ext uri="{FF2B5EF4-FFF2-40B4-BE49-F238E27FC236}">
                <a16:creationId xmlns:a16="http://schemas.microsoft.com/office/drawing/2014/main" id="{173F7148-5144-409B-96C5-132075B553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4884" y="4145492"/>
            <a:ext cx="657225"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8" descr="100+ Free Moroccan Pattern &amp; Moroccan Images">
            <a:extLst>
              <a:ext uri="{FF2B5EF4-FFF2-40B4-BE49-F238E27FC236}">
                <a16:creationId xmlns:a16="http://schemas.microsoft.com/office/drawing/2014/main" id="{27E29C30-A1B0-4133-BDCB-2BED3A5272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3717"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46F0DAAB-58F3-4063-A971-0C26FD1283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0990" y="1006612"/>
            <a:ext cx="3761614" cy="4844778"/>
          </a:xfrm>
          <a:prstGeom prst="rect">
            <a:avLst/>
          </a:prstGeom>
          <a:ln w="88900" cap="sq" cmpd="thickThin">
            <a:solidFill>
              <a:srgbClr val="000000"/>
            </a:solidFill>
            <a:prstDash val="solid"/>
            <a:miter lim="800000"/>
          </a:ln>
          <a:effectLst>
            <a:innerShdw blurRad="76200">
              <a:srgbClr val="000000"/>
            </a:innerShdw>
          </a:effectLst>
        </p:spPr>
      </p:pic>
      <p:sp>
        <p:nvSpPr>
          <p:cNvPr id="23" name="TextBox 22">
            <a:extLst>
              <a:ext uri="{FF2B5EF4-FFF2-40B4-BE49-F238E27FC236}">
                <a16:creationId xmlns:a16="http://schemas.microsoft.com/office/drawing/2014/main" id="{D60583A2-1656-4003-9029-2CA9CD3CC9D5}"/>
              </a:ext>
            </a:extLst>
          </p:cNvPr>
          <p:cNvSpPr txBox="1"/>
          <p:nvPr/>
        </p:nvSpPr>
        <p:spPr>
          <a:xfrm>
            <a:off x="5101167" y="814917"/>
            <a:ext cx="6610350" cy="5139869"/>
          </a:xfrm>
          <a:prstGeom prst="rect">
            <a:avLst/>
          </a:prstGeom>
          <a:noFill/>
        </p:spPr>
        <p:txBody>
          <a:bodyPr>
            <a:spAutoFit/>
          </a:bodyPr>
          <a:lstStyle/>
          <a:p>
            <a:pPr defTabSz="609630">
              <a:defRPr/>
            </a:pPr>
            <a:r>
              <a:rPr lang="en-GB" sz="2400" dirty="0">
                <a:solidFill>
                  <a:prstClr val="black"/>
                </a:solidFill>
                <a:latin typeface="Calibri"/>
              </a:rPr>
              <a:t>	Ms Ladha (Teacher of English)</a:t>
            </a:r>
          </a:p>
          <a:p>
            <a:pPr defTabSz="609630">
              <a:defRPr/>
            </a:pPr>
            <a:endParaRPr lang="en-GB" sz="2400" dirty="0">
              <a:solidFill>
                <a:prstClr val="black"/>
              </a:solidFill>
              <a:latin typeface="Calibri"/>
            </a:endParaRPr>
          </a:p>
          <a:p>
            <a:pPr marL="457223" indent="-457223" defTabSz="609630">
              <a:buFont typeface="Wingdings" panose="05000000000000000000" pitchFamily="2" charset="2"/>
              <a:buChar char="v"/>
              <a:defRPr/>
            </a:pPr>
            <a:r>
              <a:rPr lang="en-GB" sz="2800" dirty="0">
                <a:solidFill>
                  <a:prstClr val="black"/>
                </a:solidFill>
                <a:latin typeface="Calibri"/>
              </a:rPr>
              <a:t>I am of Indian heritage</a:t>
            </a:r>
          </a:p>
          <a:p>
            <a:pPr marL="457223" indent="-457223" defTabSz="609630">
              <a:buFont typeface="Wingdings" panose="05000000000000000000" pitchFamily="2" charset="2"/>
              <a:buChar char="v"/>
              <a:defRPr/>
            </a:pPr>
            <a:r>
              <a:rPr lang="en-GB" sz="2800" dirty="0">
                <a:solidFill>
                  <a:prstClr val="black"/>
                </a:solidFill>
                <a:latin typeface="Calibri"/>
              </a:rPr>
              <a:t>My Parents were Ugandan refugees who came here due to the 90-day expulsion set by Idi Amin</a:t>
            </a:r>
          </a:p>
          <a:p>
            <a:pPr marL="457223" indent="-457223" defTabSz="609630">
              <a:buFont typeface="Wingdings" panose="05000000000000000000" pitchFamily="2" charset="2"/>
              <a:buChar char="v"/>
              <a:defRPr/>
            </a:pPr>
            <a:r>
              <a:rPr lang="en-GB" sz="2800" dirty="0">
                <a:solidFill>
                  <a:prstClr val="black"/>
                </a:solidFill>
                <a:latin typeface="Calibri"/>
              </a:rPr>
              <a:t>My Dad is a car mechanic</a:t>
            </a:r>
          </a:p>
          <a:p>
            <a:pPr marL="457223" indent="-457223" defTabSz="609630">
              <a:buFont typeface="Wingdings" panose="05000000000000000000" pitchFamily="2" charset="2"/>
              <a:buChar char="v"/>
              <a:defRPr/>
            </a:pPr>
            <a:r>
              <a:rPr lang="en-GB" sz="2800" dirty="0">
                <a:solidFill>
                  <a:prstClr val="black"/>
                </a:solidFill>
                <a:latin typeface="Calibri"/>
              </a:rPr>
              <a:t>My Mum is a carer for the elderly</a:t>
            </a:r>
          </a:p>
          <a:p>
            <a:pPr marL="457223" indent="-457223" defTabSz="609630">
              <a:buFont typeface="Wingdings" panose="05000000000000000000" pitchFamily="2" charset="2"/>
              <a:buChar char="v"/>
              <a:defRPr/>
            </a:pPr>
            <a:r>
              <a:rPr lang="en-GB" sz="2800" dirty="0">
                <a:solidFill>
                  <a:prstClr val="black"/>
                </a:solidFill>
                <a:latin typeface="Calibri"/>
              </a:rPr>
              <a:t>I speak Gujarati and Kutchi</a:t>
            </a:r>
          </a:p>
          <a:p>
            <a:pPr marL="457223" indent="-457223" defTabSz="609630">
              <a:buFont typeface="Wingdings" panose="05000000000000000000" pitchFamily="2" charset="2"/>
              <a:buChar char="v"/>
              <a:defRPr/>
            </a:pPr>
            <a:r>
              <a:rPr lang="en-GB" sz="2800" dirty="0">
                <a:solidFill>
                  <a:prstClr val="black"/>
                </a:solidFill>
                <a:latin typeface="Calibri"/>
              </a:rPr>
              <a:t>I come from a working class background and grew up and lived in </a:t>
            </a:r>
            <a:r>
              <a:rPr lang="en-GB" sz="2800" dirty="0" err="1">
                <a:solidFill>
                  <a:prstClr val="black"/>
                </a:solidFill>
                <a:latin typeface="Calibri"/>
              </a:rPr>
              <a:t>Aylestone</a:t>
            </a:r>
            <a:r>
              <a:rPr lang="en-GB" sz="2800" dirty="0">
                <a:solidFill>
                  <a:prstClr val="black"/>
                </a:solidFill>
                <a:latin typeface="Calibri"/>
              </a:rPr>
              <a:t>, just off Saffron Lane.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Global Patterns">
            <a:extLst>
              <a:ext uri="{FF2B5EF4-FFF2-40B4-BE49-F238E27FC236}">
                <a16:creationId xmlns:a16="http://schemas.microsoft.com/office/drawing/2014/main" id="{F436B170-4B4E-499D-A1F3-738B54202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3400425"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Not just beautiful: Infused with rich culture and history | The World from  PRX">
            <a:extLst>
              <a:ext uri="{FF2B5EF4-FFF2-40B4-BE49-F238E27FC236}">
                <a16:creationId xmlns:a16="http://schemas.microsoft.com/office/drawing/2014/main" id="{D61DC21E-ED81-4840-9552-F1D52BF8B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317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ndebele print | Estampas africanas, Pinturas indígena, Ilustrações vetoriais">
            <a:extLst>
              <a:ext uri="{FF2B5EF4-FFF2-40B4-BE49-F238E27FC236}">
                <a16:creationId xmlns:a16="http://schemas.microsoft.com/office/drawing/2014/main" id="{862080BA-3214-4E4D-9826-AF9EFFA70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0"/>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100+ Free Moroccan Pattern &amp; Moroccan Images">
            <a:extLst>
              <a:ext uri="{FF2B5EF4-FFF2-40B4-BE49-F238E27FC236}">
                <a16:creationId xmlns:a16="http://schemas.microsoft.com/office/drawing/2014/main" id="{9219720C-05A3-46E4-B696-48D1BB3CB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50"/>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descr="Global Patterns">
            <a:extLst>
              <a:ext uri="{FF2B5EF4-FFF2-40B4-BE49-F238E27FC236}">
                <a16:creationId xmlns:a16="http://schemas.microsoft.com/office/drawing/2014/main" id="{0042B620-D916-4203-9822-334FA817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 y="6360584"/>
            <a:ext cx="3400425"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0" descr="Not just beautiful: Infused with rich culture and history | The World from  PRX">
            <a:extLst>
              <a:ext uri="{FF2B5EF4-FFF2-40B4-BE49-F238E27FC236}">
                <a16:creationId xmlns:a16="http://schemas.microsoft.com/office/drawing/2014/main" id="{9B469B00-9886-4501-BEDF-88DFE26CC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636058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1" descr="ndebele print | Estampas africanas, Pinturas indígena, Ilustrações vetoriais">
            <a:extLst>
              <a:ext uri="{FF2B5EF4-FFF2-40B4-BE49-F238E27FC236}">
                <a16:creationId xmlns:a16="http://schemas.microsoft.com/office/drawing/2014/main" id="{FB974192-AFC4-4F82-AF32-654364215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6366933"/>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2" descr="100+ Free Moroccan Pattern &amp; Moroccan Images">
            <a:extLst>
              <a:ext uri="{FF2B5EF4-FFF2-40B4-BE49-F238E27FC236}">
                <a16:creationId xmlns:a16="http://schemas.microsoft.com/office/drawing/2014/main" id="{E46113F6-4FF1-43D7-976C-AD1C22A7EF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66933"/>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3" descr="100+ Free Moroccan Pattern &amp; Moroccan Images">
            <a:extLst>
              <a:ext uri="{FF2B5EF4-FFF2-40B4-BE49-F238E27FC236}">
                <a16:creationId xmlns:a16="http://schemas.microsoft.com/office/drawing/2014/main" id="{B8BED34A-440A-43A2-865E-9EDA025B54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97417"/>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 descr="Not just beautiful: Infused with rich culture and history | The World from  PRX">
            <a:extLst>
              <a:ext uri="{FF2B5EF4-FFF2-40B4-BE49-F238E27FC236}">
                <a16:creationId xmlns:a16="http://schemas.microsoft.com/office/drawing/2014/main" id="{571203FD-E120-46B0-927B-006525046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11480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ndebele print | Estampas africanas, Pinturas indígena, Ilustrações vetoriais">
            <a:extLst>
              <a:ext uri="{FF2B5EF4-FFF2-40B4-BE49-F238E27FC236}">
                <a16:creationId xmlns:a16="http://schemas.microsoft.com/office/drawing/2014/main" id="{10315644-B9DA-4E50-8591-5AAC527064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6" descr="ndebele print | Estampas africanas, Pinturas indígena, Ilustrações vetoriais">
            <a:extLst>
              <a:ext uri="{FF2B5EF4-FFF2-40B4-BE49-F238E27FC236}">
                <a16:creationId xmlns:a16="http://schemas.microsoft.com/office/drawing/2014/main" id="{4E0DC3B8-21AF-4028-AF88-536E42F08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3826" y="48895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7" descr="Not just beautiful: Infused with rich culture and history | The World from  PRX">
            <a:extLst>
              <a:ext uri="{FF2B5EF4-FFF2-40B4-BE49-F238E27FC236}">
                <a16:creationId xmlns:a16="http://schemas.microsoft.com/office/drawing/2014/main" id="{F39D8B10-B8DB-455E-8774-B3F055E12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3459" y="4145493"/>
            <a:ext cx="657225"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8" descr="100+ Free Moroccan Pattern &amp; Moroccan Images">
            <a:extLst>
              <a:ext uri="{FF2B5EF4-FFF2-40B4-BE49-F238E27FC236}">
                <a16:creationId xmlns:a16="http://schemas.microsoft.com/office/drawing/2014/main" id="{F06ABC34-EBC6-41D9-8D8B-35C85218FE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3717"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89B75C32-0B51-437D-853F-AFB9B000BCDB}"/>
              </a:ext>
            </a:extLst>
          </p:cNvPr>
          <p:cNvSpPr txBox="1">
            <a:spLocks/>
          </p:cNvSpPr>
          <p:nvPr/>
        </p:nvSpPr>
        <p:spPr>
          <a:xfrm>
            <a:off x="3745442" y="581026"/>
            <a:ext cx="4929717" cy="76729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09630" fontAlgn="base">
              <a:spcAft>
                <a:spcPct val="0"/>
              </a:spcAft>
              <a:defRPr/>
            </a:pPr>
            <a:r>
              <a:rPr lang="en-GB" i="1" dirty="0">
                <a:solidFill>
                  <a:srgbClr val="FF0000"/>
                </a:solidFill>
                <a:latin typeface="Calibri"/>
              </a:rPr>
              <a:t>Diversity Ambassador</a:t>
            </a:r>
          </a:p>
        </p:txBody>
      </p:sp>
      <p:sp>
        <p:nvSpPr>
          <p:cNvPr id="36881" name="Rectangle 1">
            <a:extLst>
              <a:ext uri="{FF2B5EF4-FFF2-40B4-BE49-F238E27FC236}">
                <a16:creationId xmlns:a16="http://schemas.microsoft.com/office/drawing/2014/main" id="{7C7C5E6E-A2EE-4173-B814-21E262751EB8}"/>
              </a:ext>
            </a:extLst>
          </p:cNvPr>
          <p:cNvSpPr>
            <a:spLocks noChangeArrowheads="1"/>
          </p:cNvSpPr>
          <p:nvPr/>
        </p:nvSpPr>
        <p:spPr bwMode="auto">
          <a:xfrm>
            <a:off x="3162300" y="118745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09630" eaLnBrk="0" fontAlgn="base" hangingPunct="0">
              <a:spcBef>
                <a:spcPct val="0"/>
              </a:spcBef>
              <a:spcAft>
                <a:spcPct val="0"/>
              </a:spcAft>
            </a:pPr>
            <a:r>
              <a:rPr lang="en-GB" altLang="en-US" sz="1200">
                <a:solidFill>
                  <a:prstClr val="black"/>
                </a:solidFill>
              </a:rPr>
              <a:t> </a:t>
            </a:r>
            <a:br>
              <a:rPr lang="en-GB" altLang="en-US" sz="1200" i="1">
                <a:solidFill>
                  <a:prstClr val="black"/>
                </a:solidFill>
              </a:rPr>
            </a:br>
            <a:r>
              <a:rPr lang="en-GB" altLang="en-US" sz="1200" b="1" i="1">
                <a:solidFill>
                  <a:prstClr val="black"/>
                </a:solidFill>
              </a:rPr>
              <a:t>This is a unique opportunity to become a Student Diversity Ambassador and make a difference to the culture of SJNGC. </a:t>
            </a:r>
            <a:endParaRPr lang="en-GB" altLang="en-US" sz="1200" i="1">
              <a:solidFill>
                <a:prstClr val="black"/>
              </a:solidFill>
            </a:endParaRPr>
          </a:p>
        </p:txBody>
      </p:sp>
      <p:sp>
        <p:nvSpPr>
          <p:cNvPr id="3" name="TextBox 2">
            <a:extLst>
              <a:ext uri="{FF2B5EF4-FFF2-40B4-BE49-F238E27FC236}">
                <a16:creationId xmlns:a16="http://schemas.microsoft.com/office/drawing/2014/main" id="{40C26898-9C54-44DB-833E-37E3A648DA83}"/>
              </a:ext>
            </a:extLst>
          </p:cNvPr>
          <p:cNvSpPr txBox="1"/>
          <p:nvPr/>
        </p:nvSpPr>
        <p:spPr>
          <a:xfrm>
            <a:off x="1122402" y="2104786"/>
            <a:ext cx="10175846" cy="4093428"/>
          </a:xfrm>
          <a:prstGeom prst="rect">
            <a:avLst/>
          </a:prstGeom>
          <a:noFill/>
        </p:spPr>
        <p:txBody>
          <a:bodyPr>
            <a:spAutoFit/>
          </a:bodyPr>
          <a:lstStyle/>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During the year, your voice will be heard in helping SJNGC become more diverse and celebratory of all the protected characteristics! You can be involved in:</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-Creating and delivering assemblies</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-Writing articles for the Student Edit about how we are celebrating diversity throughout the school year</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-To plan and help deliver activities for the tutor time programme </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-Helping to create, run and deliver the flagship event CULTURE DAY at the end of the academic year</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-Liaising (meeting) with the Student Council Executive to plan how to make our college more diverse and inclusive </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-You will receive a Diversity Ambassador badge!</a:t>
            </a:r>
          </a:p>
          <a:p>
            <a:pPr defTabSz="609630" eaLnBrk="0" fontAlgn="base" hangingPunct="0">
              <a:spcBef>
                <a:spcPct val="0"/>
              </a:spcBef>
              <a:spcAft>
                <a:spcPct val="0"/>
              </a:spcAft>
              <a:defRPr/>
            </a:pPr>
            <a:r>
              <a:rPr lang="en-GB" sz="2000" b="1" dirty="0">
                <a:solidFill>
                  <a:prstClr val="black"/>
                </a:solidFill>
                <a:latin typeface="Calibri" panose="020F0502020204030204" pitchFamily="34" charset="0"/>
              </a:rPr>
              <a:t>-You will be asked to attend meetings each half term from 30-60 minutes after school every half term. The  first one will be on the 23</a:t>
            </a:r>
            <a:r>
              <a:rPr lang="en-GB" sz="2000" b="1" baseline="30000" dirty="0">
                <a:solidFill>
                  <a:prstClr val="black"/>
                </a:solidFill>
                <a:latin typeface="Calibri" panose="020F0502020204030204" pitchFamily="34" charset="0"/>
              </a:rPr>
              <a:t>rd</a:t>
            </a:r>
            <a:r>
              <a:rPr lang="en-GB" sz="2000" b="1" dirty="0">
                <a:solidFill>
                  <a:prstClr val="black"/>
                </a:solidFill>
                <a:latin typeface="Calibri" panose="020F0502020204030204" pitchFamily="34" charset="0"/>
              </a:rPr>
              <a:t> November. </a:t>
            </a:r>
          </a:p>
        </p:txBody>
      </p:sp>
      <p:pic>
        <p:nvPicPr>
          <p:cNvPr id="21" name="Picture 20">
            <a:extLst>
              <a:ext uri="{FF2B5EF4-FFF2-40B4-BE49-F238E27FC236}">
                <a16:creationId xmlns:a16="http://schemas.microsoft.com/office/drawing/2014/main" id="{F5E7A81D-2ABE-4EAB-A2BE-C7DC956377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80" y="1041103"/>
            <a:ext cx="1098752" cy="1057249"/>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extLst>
              <a:ext uri="{FF2B5EF4-FFF2-40B4-BE49-F238E27FC236}">
                <a16:creationId xmlns:a16="http://schemas.microsoft.com/office/drawing/2014/main" id="{4342EA64-A5B8-4EED-AD7B-8C8B62BCF3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5218" y="965607"/>
            <a:ext cx="1098752" cy="105724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E96602-0437-490D-8E8F-30CDF1E4FB9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defTabSz="609630">
              <a:defRPr/>
            </a:pPr>
            <a:endParaRPr lang="en-GB" sz="1200">
              <a:solidFill>
                <a:prstClr val="black"/>
              </a:solidFill>
              <a:latin typeface="Calibri"/>
            </a:endParaRPr>
          </a:p>
        </p:txBody>
      </p:sp>
      <p:grpSp>
        <p:nvGrpSpPr>
          <p:cNvPr id="16389" name="Group 3">
            <a:extLst>
              <a:ext uri="{FF2B5EF4-FFF2-40B4-BE49-F238E27FC236}">
                <a16:creationId xmlns:a16="http://schemas.microsoft.com/office/drawing/2014/main" id="{A3E29853-0BDA-474E-9BFF-CB80A1D7B084}"/>
              </a:ext>
            </a:extLst>
          </p:cNvPr>
          <p:cNvGrpSpPr>
            <a:grpSpLocks/>
          </p:cNvGrpSpPr>
          <p:nvPr/>
        </p:nvGrpSpPr>
        <p:grpSpPr bwMode="auto">
          <a:xfrm>
            <a:off x="7620000" y="6215965"/>
            <a:ext cx="4572000" cy="479425"/>
            <a:chOff x="0" y="0"/>
            <a:chExt cx="1806200" cy="189204"/>
          </a:xfrm>
        </p:grpSpPr>
        <p:sp>
          <p:nvSpPr>
            <p:cNvPr id="16394" name="Freeform 4">
              <a:extLst>
                <a:ext uri="{FF2B5EF4-FFF2-40B4-BE49-F238E27FC236}">
                  <a16:creationId xmlns:a16="http://schemas.microsoft.com/office/drawing/2014/main" id="{6769A4C7-F6CC-446B-9D5F-7D16534EC6EE}"/>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16395" name="TextBox 5">
              <a:extLst>
                <a:ext uri="{FF2B5EF4-FFF2-40B4-BE49-F238E27FC236}">
                  <a16:creationId xmlns:a16="http://schemas.microsoft.com/office/drawing/2014/main" id="{978CBD67-3E13-43FF-BF4B-EFFBC91B7A6E}"/>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16390" name="TextBox 6">
            <a:extLst>
              <a:ext uri="{FF2B5EF4-FFF2-40B4-BE49-F238E27FC236}">
                <a16:creationId xmlns:a16="http://schemas.microsoft.com/office/drawing/2014/main" id="{7CE201C5-4629-4EC9-BF00-381725EF76FA}"/>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sp>
        <p:nvSpPr>
          <p:cNvPr id="16391" name="Content Placeholder 2">
            <a:extLst>
              <a:ext uri="{FF2B5EF4-FFF2-40B4-BE49-F238E27FC236}">
                <a16:creationId xmlns:a16="http://schemas.microsoft.com/office/drawing/2014/main" id="{02DD9394-3F25-4963-86D8-473DDA9AC7F6}"/>
              </a:ext>
            </a:extLst>
          </p:cNvPr>
          <p:cNvSpPr txBox="1">
            <a:spLocks noChangeArrowheads="1"/>
          </p:cNvSpPr>
          <p:nvPr/>
        </p:nvSpPr>
        <p:spPr bwMode="auto">
          <a:xfrm>
            <a:off x="457200" y="259293"/>
            <a:ext cx="11277600" cy="290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Aft>
                <a:spcPct val="0"/>
              </a:spcAft>
              <a:buNone/>
            </a:pPr>
            <a:r>
              <a:rPr lang="en-GB" altLang="en-US" sz="1867" b="1" dirty="0">
                <a:solidFill>
                  <a:prstClr val="black"/>
                </a:solidFill>
                <a:cs typeface="Calibri" panose="020F0502020204030204" pitchFamily="34" charset="0"/>
              </a:rPr>
              <a:t>Rational: </a:t>
            </a:r>
          </a:p>
          <a:p>
            <a:pPr defTabSz="609630" fontAlgn="base">
              <a:spcAft>
                <a:spcPct val="0"/>
              </a:spcAft>
              <a:buNone/>
            </a:pPr>
            <a:r>
              <a:rPr lang="en-GB" altLang="en-US" sz="1867" dirty="0">
                <a:solidFill>
                  <a:prstClr val="black"/>
                </a:solidFill>
                <a:cs typeface="Calibri" panose="020F0502020204030204" pitchFamily="34" charset="0"/>
              </a:rPr>
              <a:t>Since SJN was founded in 1904, almost every single building since then has been named after an upper-class white man, many of whom were discriminatory.</a:t>
            </a:r>
          </a:p>
          <a:p>
            <a:pPr defTabSz="609630" fontAlgn="base">
              <a:spcAft>
                <a:spcPct val="0"/>
              </a:spcAft>
              <a:buNone/>
            </a:pPr>
            <a:r>
              <a:rPr lang="en-GB" altLang="en-US" sz="1867" dirty="0">
                <a:solidFill>
                  <a:prstClr val="black"/>
                </a:solidFill>
                <a:cs typeface="Calibri" panose="020F0502020204030204" pitchFamily="34" charset="0"/>
              </a:rPr>
              <a:t>For example:</a:t>
            </a:r>
          </a:p>
          <a:p>
            <a:pPr defTabSz="609630" fontAlgn="base">
              <a:spcAft>
                <a:spcPct val="0"/>
              </a:spcAft>
            </a:pPr>
            <a:r>
              <a:rPr lang="en-GB" altLang="en-US" sz="1867" dirty="0">
                <a:solidFill>
                  <a:prstClr val="black"/>
                </a:solidFill>
                <a:cs typeface="Calibri" panose="020F0502020204030204" pitchFamily="34" charset="0"/>
              </a:rPr>
              <a:t>Simon de</a:t>
            </a:r>
            <a:r>
              <a:rPr lang="en-GB" altLang="en-US" sz="1867" b="1" dirty="0">
                <a:solidFill>
                  <a:prstClr val="black"/>
                </a:solidFill>
                <a:cs typeface="Calibri" panose="020F0502020204030204" pitchFamily="34" charset="0"/>
              </a:rPr>
              <a:t> </a:t>
            </a:r>
            <a:r>
              <a:rPr lang="en-GB" altLang="en-US" sz="1867" dirty="0">
                <a:solidFill>
                  <a:prstClr val="black"/>
                </a:solidFill>
                <a:cs typeface="Calibri" panose="020F0502020204030204" pitchFamily="34" charset="0"/>
              </a:rPr>
              <a:t>Montfort expelled Jews from Leicester in the thirteenth century.</a:t>
            </a:r>
          </a:p>
          <a:p>
            <a:pPr defTabSz="609630" fontAlgn="base">
              <a:spcAft>
                <a:spcPct val="0"/>
              </a:spcAft>
            </a:pPr>
            <a:r>
              <a:rPr lang="en-GB" altLang="en-US" sz="1867" dirty="0">
                <a:solidFill>
                  <a:prstClr val="black"/>
                </a:solidFill>
                <a:cs typeface="Calibri" panose="020F0502020204030204" pitchFamily="34" charset="0"/>
              </a:rPr>
              <a:t>Thomas Babington </a:t>
            </a:r>
            <a:r>
              <a:rPr lang="en-GB" altLang="en-US" sz="1867" b="1" dirty="0">
                <a:solidFill>
                  <a:prstClr val="black"/>
                </a:solidFill>
                <a:cs typeface="Calibri" panose="020F0502020204030204" pitchFamily="34" charset="0"/>
              </a:rPr>
              <a:t>Macaulay </a:t>
            </a:r>
            <a:r>
              <a:rPr lang="en-GB" altLang="en-US" sz="1867" dirty="0">
                <a:solidFill>
                  <a:prstClr val="black"/>
                </a:solidFill>
                <a:cs typeface="Calibri" panose="020F0502020204030204" pitchFamily="34" charset="0"/>
              </a:rPr>
              <a:t>forced the English education system upon a community in India, believing their culture and language were 'worthless'</a:t>
            </a:r>
          </a:p>
          <a:p>
            <a:pPr defTabSz="609630" fontAlgn="base">
              <a:spcAft>
                <a:spcPct val="0"/>
              </a:spcAft>
            </a:pPr>
            <a:endParaRPr lang="en-GB" altLang="en-US" sz="1867" dirty="0">
              <a:solidFill>
                <a:prstClr val="black"/>
              </a:solidFill>
            </a:endParaRPr>
          </a:p>
        </p:txBody>
      </p:sp>
      <p:sp>
        <p:nvSpPr>
          <p:cNvPr id="8" name="TextBox 7">
            <a:extLst>
              <a:ext uri="{FF2B5EF4-FFF2-40B4-BE49-F238E27FC236}">
                <a16:creationId xmlns:a16="http://schemas.microsoft.com/office/drawing/2014/main" id="{8A924EEF-77AD-48AF-9D64-2BEFADFCC2ED}"/>
              </a:ext>
            </a:extLst>
          </p:cNvPr>
          <p:cNvSpPr txBox="1"/>
          <p:nvPr/>
        </p:nvSpPr>
        <p:spPr>
          <a:xfrm>
            <a:off x="7714192" y="2565400"/>
            <a:ext cx="4369858" cy="3441700"/>
          </a:xfrm>
          <a:prstGeom prst="rect">
            <a:avLst/>
          </a:prstGeom>
          <a:solidFill>
            <a:schemeClr val="accent1">
              <a:lumMod val="40000"/>
              <a:lumOff val="60000"/>
            </a:schemeClr>
          </a:solidFill>
        </p:spPr>
        <p:txBody>
          <a:bodyPr>
            <a:normAutofit/>
          </a:bodyPr>
          <a:lstStyle/>
          <a:p>
            <a:pPr defTabSz="609630">
              <a:lnSpc>
                <a:spcPct val="90000"/>
              </a:lnSpc>
              <a:spcAft>
                <a:spcPts val="400"/>
              </a:spcAft>
              <a:defRPr/>
            </a:pPr>
            <a:r>
              <a:rPr lang="en-US" sz="1333" b="1" dirty="0">
                <a:solidFill>
                  <a:prstClr val="black"/>
                </a:solidFill>
                <a:latin typeface="Calibri"/>
              </a:rPr>
              <a:t>Criteria </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must have made an impact that is seen as inspirational and relevant to students within our school.​</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any gender​</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if possible, should be connected to subjects taught within a particular block.​</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desirable but not essential if first or last names start with the same letter as current block initials.​</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can be from across the world.​</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no longer alive.​</a:t>
            </a:r>
          </a:p>
          <a:p>
            <a:pPr indent="-152408" defTabSz="609630">
              <a:lnSpc>
                <a:spcPct val="90000"/>
              </a:lnSpc>
              <a:spcAft>
                <a:spcPts val="400"/>
              </a:spcAft>
              <a:buFont typeface="Arial" panose="020B0604020202020204" pitchFamily="34" charset="0"/>
              <a:buChar char="•"/>
              <a:defRPr/>
            </a:pPr>
            <a:r>
              <a:rPr lang="en-US" sz="1333" dirty="0">
                <a:solidFill>
                  <a:prstClr val="black"/>
                </a:solidFill>
                <a:latin typeface="Calibri"/>
              </a:rPr>
              <a:t> an inspirational figure who is not often represented in the media that we could raise awareness about through naming one of our buildings after them.​</a:t>
            </a:r>
          </a:p>
        </p:txBody>
      </p:sp>
      <p:graphicFrame>
        <p:nvGraphicFramePr>
          <p:cNvPr id="9" name="Content Placeholder 2">
            <a:extLst>
              <a:ext uri="{FF2B5EF4-FFF2-40B4-BE49-F238E27FC236}">
                <a16:creationId xmlns:a16="http://schemas.microsoft.com/office/drawing/2014/main" id="{3820AE12-A50C-4B51-A573-310EBF2A0449}"/>
              </a:ext>
            </a:extLst>
          </p:cNvPr>
          <p:cNvGraphicFramePr>
            <a:graphicFrameLocks/>
          </p:cNvGraphicFramePr>
          <p:nvPr>
            <p:extLst>
              <p:ext uri="{D42A27DB-BD31-4B8C-83A1-F6EECF244321}">
                <p14:modId xmlns:p14="http://schemas.microsoft.com/office/powerpoint/2010/main" val="2062495730"/>
              </p:ext>
            </p:extLst>
          </p:nvPr>
        </p:nvGraphicFramePr>
        <p:xfrm>
          <a:off x="457200" y="3090988"/>
          <a:ext cx="7010400" cy="2900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9"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Global Patterns">
            <a:extLst>
              <a:ext uri="{FF2B5EF4-FFF2-40B4-BE49-F238E27FC236}">
                <a16:creationId xmlns:a16="http://schemas.microsoft.com/office/drawing/2014/main" id="{28ADA9D1-3683-4B98-A3BE-0B2106A4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6"/>
            <a:ext cx="3400425"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Not just beautiful: Infused with rich culture and history | The World from  PRX">
            <a:extLst>
              <a:ext uri="{FF2B5EF4-FFF2-40B4-BE49-F238E27FC236}">
                <a16:creationId xmlns:a16="http://schemas.microsoft.com/office/drawing/2014/main" id="{36DD19DC-5152-4740-B500-86837DF0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317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ndebele print | Estampas africanas, Pinturas indígena, Ilustrações vetoriais">
            <a:extLst>
              <a:ext uri="{FF2B5EF4-FFF2-40B4-BE49-F238E27FC236}">
                <a16:creationId xmlns:a16="http://schemas.microsoft.com/office/drawing/2014/main" id="{7651E07D-9468-4E1B-905A-3D8A07456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09" y="0"/>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100+ Free Moroccan Pattern &amp; Moroccan Images">
            <a:extLst>
              <a:ext uri="{FF2B5EF4-FFF2-40B4-BE49-F238E27FC236}">
                <a16:creationId xmlns:a16="http://schemas.microsoft.com/office/drawing/2014/main" id="{11C42AEE-5CE9-466E-811F-83985A257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6725" y="-6350"/>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descr="Global Patterns">
            <a:extLst>
              <a:ext uri="{FF2B5EF4-FFF2-40B4-BE49-F238E27FC236}">
                <a16:creationId xmlns:a16="http://schemas.microsoft.com/office/drawing/2014/main" id="{B4E1DD80-6F65-4CA3-AD5C-EDBB3061B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 y="6360584"/>
            <a:ext cx="3400425"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descr="Not just beautiful: Infused with rich culture and history | The World from  PRX">
            <a:extLst>
              <a:ext uri="{FF2B5EF4-FFF2-40B4-BE49-F238E27FC236}">
                <a16:creationId xmlns:a16="http://schemas.microsoft.com/office/drawing/2014/main" id="{07C0BA67-D66A-4B21-9363-C5D07386D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636058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descr="ndebele print | Estampas africanas, Pinturas indígena, Ilustrações vetoriais">
            <a:extLst>
              <a:ext uri="{FF2B5EF4-FFF2-40B4-BE49-F238E27FC236}">
                <a16:creationId xmlns:a16="http://schemas.microsoft.com/office/drawing/2014/main" id="{A7BB75C6-A882-411C-818D-0BEDD320D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09" y="6366933"/>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2" descr="100+ Free Moroccan Pattern &amp; Moroccan Images">
            <a:extLst>
              <a:ext uri="{FF2B5EF4-FFF2-40B4-BE49-F238E27FC236}">
                <a16:creationId xmlns:a16="http://schemas.microsoft.com/office/drawing/2014/main" id="{7FB47A7C-691C-415A-91E0-207BCADEB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6725" y="6366933"/>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3" descr="100+ Free Moroccan Pattern &amp; Moroccan Images">
            <a:extLst>
              <a:ext uri="{FF2B5EF4-FFF2-40B4-BE49-F238E27FC236}">
                <a16:creationId xmlns:a16="http://schemas.microsoft.com/office/drawing/2014/main" id="{57369239-6765-493F-A962-DA1347D5A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97417"/>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4" descr="Not just beautiful: Infused with rich culture and history | The World from  PRX">
            <a:extLst>
              <a:ext uri="{FF2B5EF4-FFF2-40B4-BE49-F238E27FC236}">
                <a16:creationId xmlns:a16="http://schemas.microsoft.com/office/drawing/2014/main" id="{49C1AE23-404B-4CE1-A460-9AF517DCCE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11480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5" descr="ndebele print | Estampas africanas, Pinturas indígena, Ilustrações vetoriais">
            <a:extLst>
              <a:ext uri="{FF2B5EF4-FFF2-40B4-BE49-F238E27FC236}">
                <a16:creationId xmlns:a16="http://schemas.microsoft.com/office/drawing/2014/main" id="{319B75D1-76A9-4E3B-AB63-0CC7F97D03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7"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6" descr="ndebele print | Estampas africanas, Pinturas indígena, Ilustrações vetoriais">
            <a:extLst>
              <a:ext uri="{FF2B5EF4-FFF2-40B4-BE49-F238E27FC236}">
                <a16:creationId xmlns:a16="http://schemas.microsoft.com/office/drawing/2014/main" id="{546172E4-7934-413A-A279-B8143E7C5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3826" y="48895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7" descr="Not just beautiful: Infused with rich culture and history | The World from  PRX">
            <a:extLst>
              <a:ext uri="{FF2B5EF4-FFF2-40B4-BE49-F238E27FC236}">
                <a16:creationId xmlns:a16="http://schemas.microsoft.com/office/drawing/2014/main" id="{35CBEC6E-4525-4EC9-BEF3-45DFB4CFB8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3459" y="4145493"/>
            <a:ext cx="657225"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8" descr="100+ Free Moroccan Pattern &amp; Moroccan Images">
            <a:extLst>
              <a:ext uri="{FF2B5EF4-FFF2-40B4-BE49-F238E27FC236}">
                <a16:creationId xmlns:a16="http://schemas.microsoft.com/office/drawing/2014/main" id="{7D3F126B-8520-4B19-92F8-D8CDEFD62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3717"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89B75C32-0B51-437D-853F-AFB9B000BCDB}"/>
              </a:ext>
            </a:extLst>
          </p:cNvPr>
          <p:cNvSpPr txBox="1">
            <a:spLocks/>
          </p:cNvSpPr>
          <p:nvPr/>
        </p:nvSpPr>
        <p:spPr>
          <a:xfrm>
            <a:off x="3745442" y="581026"/>
            <a:ext cx="4929717" cy="76729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09630" fontAlgn="base">
              <a:spcAft>
                <a:spcPct val="0"/>
              </a:spcAft>
              <a:defRPr/>
            </a:pPr>
            <a:r>
              <a:rPr lang="en-GB" i="1" dirty="0">
                <a:solidFill>
                  <a:srgbClr val="FF0000"/>
                </a:solidFill>
                <a:latin typeface="Calibri"/>
              </a:rPr>
              <a:t>The Voting Process</a:t>
            </a:r>
          </a:p>
        </p:txBody>
      </p:sp>
      <p:sp>
        <p:nvSpPr>
          <p:cNvPr id="38929" name="Rectangle 1">
            <a:extLst>
              <a:ext uri="{FF2B5EF4-FFF2-40B4-BE49-F238E27FC236}">
                <a16:creationId xmlns:a16="http://schemas.microsoft.com/office/drawing/2014/main" id="{8037CEA1-B345-4D00-A554-9090CCDFC6F7}"/>
              </a:ext>
            </a:extLst>
          </p:cNvPr>
          <p:cNvSpPr>
            <a:spLocks noChangeArrowheads="1"/>
          </p:cNvSpPr>
          <p:nvPr/>
        </p:nvSpPr>
        <p:spPr bwMode="auto">
          <a:xfrm>
            <a:off x="3162300" y="1187450"/>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09630" eaLnBrk="0" fontAlgn="base" hangingPunct="0">
              <a:spcBef>
                <a:spcPct val="0"/>
              </a:spcBef>
              <a:spcAft>
                <a:spcPct val="0"/>
              </a:spcAft>
            </a:pPr>
            <a:r>
              <a:rPr lang="en-GB" altLang="en-US" sz="1200">
                <a:solidFill>
                  <a:prstClr val="black"/>
                </a:solidFill>
              </a:rPr>
              <a:t> </a:t>
            </a:r>
            <a:br>
              <a:rPr lang="en-GB" altLang="en-US" sz="1200" i="1">
                <a:solidFill>
                  <a:prstClr val="black"/>
                </a:solidFill>
              </a:rPr>
            </a:br>
            <a:endParaRPr lang="en-GB" altLang="en-US" sz="1200" i="1">
              <a:solidFill>
                <a:prstClr val="black"/>
              </a:solidFill>
            </a:endParaRPr>
          </a:p>
        </p:txBody>
      </p:sp>
      <p:sp>
        <p:nvSpPr>
          <p:cNvPr id="3" name="TextBox 2">
            <a:extLst>
              <a:ext uri="{FF2B5EF4-FFF2-40B4-BE49-F238E27FC236}">
                <a16:creationId xmlns:a16="http://schemas.microsoft.com/office/drawing/2014/main" id="{40C26898-9C54-44DB-833E-37E3A648DA83}"/>
              </a:ext>
            </a:extLst>
          </p:cNvPr>
          <p:cNvSpPr txBox="1"/>
          <p:nvPr/>
        </p:nvSpPr>
        <p:spPr>
          <a:xfrm>
            <a:off x="1122892" y="2105025"/>
            <a:ext cx="10175875" cy="400110"/>
          </a:xfrm>
          <a:prstGeom prst="rect">
            <a:avLst/>
          </a:prstGeom>
          <a:noFill/>
        </p:spPr>
        <p:txBody>
          <a:bodyPr>
            <a:spAutoFit/>
          </a:bodyPr>
          <a:lstStyle/>
          <a:p>
            <a:pPr defTabSz="609630" eaLnBrk="0" fontAlgn="base" hangingPunct="0">
              <a:spcBef>
                <a:spcPct val="0"/>
              </a:spcBef>
              <a:spcAft>
                <a:spcPct val="0"/>
              </a:spcAft>
              <a:defRPr/>
            </a:pPr>
            <a:endParaRPr lang="en-GB" sz="2000" b="1" dirty="0">
              <a:solidFill>
                <a:prstClr val="black"/>
              </a:solidFill>
              <a:highlight>
                <a:srgbClr val="FFFF00"/>
              </a:highlight>
              <a:latin typeface="Calibri" panose="020F0502020204030204" pitchFamily="34" charset="0"/>
            </a:endParaRPr>
          </a:p>
        </p:txBody>
      </p:sp>
      <p:pic>
        <p:nvPicPr>
          <p:cNvPr id="21" name="Picture 20">
            <a:extLst>
              <a:ext uri="{FF2B5EF4-FFF2-40B4-BE49-F238E27FC236}">
                <a16:creationId xmlns:a16="http://schemas.microsoft.com/office/drawing/2014/main" id="{F5E7A81D-2ABE-4EAB-A2BE-C7DC95637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80" y="1041103"/>
            <a:ext cx="1098752" cy="1057249"/>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extLst>
              <a:ext uri="{FF2B5EF4-FFF2-40B4-BE49-F238E27FC236}">
                <a16:creationId xmlns:a16="http://schemas.microsoft.com/office/drawing/2014/main" id="{4342EA64-A5B8-4EED-AD7B-8C8B62BCF3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18" y="965607"/>
            <a:ext cx="1098752" cy="1057249"/>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357496B6-27E6-4648-9569-0D5228470C17}"/>
              </a:ext>
            </a:extLst>
          </p:cNvPr>
          <p:cNvSpPr txBox="1"/>
          <p:nvPr/>
        </p:nvSpPr>
        <p:spPr>
          <a:xfrm>
            <a:off x="2933700" y="1903942"/>
            <a:ext cx="7082367" cy="2677656"/>
          </a:xfrm>
          <a:prstGeom prst="rect">
            <a:avLst/>
          </a:prstGeom>
          <a:noFill/>
        </p:spPr>
        <p:txBody>
          <a:bodyPr>
            <a:spAutoFit/>
          </a:bodyPr>
          <a:lstStyle/>
          <a:p>
            <a:pPr marL="285764" indent="-285764" defTabSz="609630" eaLnBrk="0" fontAlgn="base" hangingPunct="0">
              <a:spcBef>
                <a:spcPct val="0"/>
              </a:spcBef>
              <a:spcAft>
                <a:spcPct val="0"/>
              </a:spcAft>
              <a:buFont typeface="Wingdings" panose="05000000000000000000" pitchFamily="2" charset="2"/>
              <a:buChar char="v"/>
              <a:defRPr/>
            </a:pPr>
            <a:r>
              <a:rPr lang="en-GB" sz="1200" dirty="0">
                <a:solidFill>
                  <a:prstClr val="black"/>
                </a:solidFill>
                <a:latin typeface="Calibri" panose="020F0502020204030204" pitchFamily="34" charset="0"/>
              </a:rPr>
              <a:t>Each form will elect one Diversity Ambassador only.</a:t>
            </a:r>
          </a:p>
          <a:p>
            <a:pPr defTabSz="609630" eaLnBrk="0" fontAlgn="base" hangingPunct="0">
              <a:spcBef>
                <a:spcPct val="0"/>
              </a:spcBef>
              <a:spcAft>
                <a:spcPct val="0"/>
              </a:spcAft>
              <a:defRPr/>
            </a:pPr>
            <a:endParaRPr lang="en-GB" sz="1200" dirty="0">
              <a:solidFill>
                <a:prstClr val="black"/>
              </a:solidFill>
              <a:latin typeface="Calibri" panose="020F0502020204030204" pitchFamily="34" charset="0"/>
            </a:endParaRPr>
          </a:p>
          <a:p>
            <a:pPr marL="285764" indent="-285764" defTabSz="609630" eaLnBrk="0" fontAlgn="base" hangingPunct="0">
              <a:spcBef>
                <a:spcPct val="0"/>
              </a:spcBef>
              <a:spcAft>
                <a:spcPct val="0"/>
              </a:spcAft>
              <a:buFont typeface="Wingdings" panose="05000000000000000000" pitchFamily="2" charset="2"/>
              <a:buChar char="v"/>
              <a:defRPr/>
            </a:pPr>
            <a:r>
              <a:rPr lang="en-GB" sz="1200" dirty="0">
                <a:solidFill>
                  <a:prstClr val="black"/>
                </a:solidFill>
                <a:latin typeface="Calibri" panose="020F0502020204030204" pitchFamily="34" charset="0"/>
              </a:rPr>
              <a:t>Each prospective candidate should be nominated by at least two people and their names must be written on the board.</a:t>
            </a:r>
          </a:p>
          <a:p>
            <a:pPr defTabSz="609630" eaLnBrk="0" fontAlgn="base" hangingPunct="0">
              <a:spcBef>
                <a:spcPct val="0"/>
              </a:spcBef>
              <a:spcAft>
                <a:spcPct val="0"/>
              </a:spcAft>
              <a:defRPr/>
            </a:pPr>
            <a:endParaRPr lang="en-GB" sz="1200" dirty="0">
              <a:solidFill>
                <a:prstClr val="black"/>
              </a:solidFill>
              <a:latin typeface="Calibri" panose="020F0502020204030204" pitchFamily="34" charset="0"/>
            </a:endParaRPr>
          </a:p>
          <a:p>
            <a:pPr marL="285764" indent="-285764" defTabSz="609630" eaLnBrk="0" fontAlgn="base" hangingPunct="0">
              <a:spcBef>
                <a:spcPct val="0"/>
              </a:spcBef>
              <a:spcAft>
                <a:spcPct val="0"/>
              </a:spcAft>
              <a:buFont typeface="Wingdings" panose="05000000000000000000" pitchFamily="2" charset="2"/>
              <a:buChar char="v"/>
              <a:defRPr/>
            </a:pPr>
            <a:r>
              <a:rPr lang="en-GB" sz="1200" dirty="0">
                <a:solidFill>
                  <a:prstClr val="black"/>
                </a:solidFill>
                <a:latin typeface="Calibri" panose="020F0502020204030204" pitchFamily="34" charset="0"/>
              </a:rPr>
              <a:t>All students must be given a secret ballot slip. Students may vote for </a:t>
            </a:r>
            <a:r>
              <a:rPr lang="en-GB" sz="1200" u="sng" dirty="0">
                <a:solidFill>
                  <a:prstClr val="black"/>
                </a:solidFill>
                <a:latin typeface="Calibri" panose="020F0502020204030204" pitchFamily="34" charset="0"/>
              </a:rPr>
              <a:t>one </a:t>
            </a:r>
            <a:r>
              <a:rPr lang="en-GB" sz="1200" dirty="0">
                <a:solidFill>
                  <a:prstClr val="black"/>
                </a:solidFill>
                <a:latin typeface="Calibri" panose="020F0502020204030204" pitchFamily="34" charset="0"/>
              </a:rPr>
              <a:t>candidate only – completed ballot slips must be collected in.</a:t>
            </a:r>
          </a:p>
          <a:p>
            <a:pPr defTabSz="609630" eaLnBrk="0" fontAlgn="base" hangingPunct="0">
              <a:spcBef>
                <a:spcPct val="0"/>
              </a:spcBef>
              <a:spcAft>
                <a:spcPct val="0"/>
              </a:spcAft>
              <a:defRPr/>
            </a:pPr>
            <a:endParaRPr lang="en-GB" sz="1200" dirty="0">
              <a:solidFill>
                <a:prstClr val="black"/>
              </a:solidFill>
              <a:latin typeface="Calibri" panose="020F0502020204030204" pitchFamily="34" charset="0"/>
            </a:endParaRPr>
          </a:p>
          <a:p>
            <a:pPr marL="285764" indent="-285764" defTabSz="609630" eaLnBrk="0" fontAlgn="base" hangingPunct="0">
              <a:spcBef>
                <a:spcPct val="0"/>
              </a:spcBef>
              <a:spcAft>
                <a:spcPct val="0"/>
              </a:spcAft>
              <a:buFont typeface="Wingdings" panose="05000000000000000000" pitchFamily="2" charset="2"/>
              <a:buChar char="v"/>
              <a:defRPr/>
            </a:pPr>
            <a:r>
              <a:rPr lang="en-GB" sz="1200" dirty="0">
                <a:solidFill>
                  <a:prstClr val="black"/>
                </a:solidFill>
                <a:latin typeface="Calibri" panose="020F0502020204030204" pitchFamily="34" charset="0"/>
              </a:rPr>
              <a:t>The form tutor (or 2 responsible students) will be responsible for counting of the votes and announcing the result.</a:t>
            </a:r>
          </a:p>
          <a:p>
            <a:pPr defTabSz="609630" eaLnBrk="0" fontAlgn="base" hangingPunct="0">
              <a:spcBef>
                <a:spcPct val="0"/>
              </a:spcBef>
              <a:spcAft>
                <a:spcPct val="0"/>
              </a:spcAft>
              <a:defRPr/>
            </a:pPr>
            <a:endParaRPr lang="en-GB" sz="1200" dirty="0">
              <a:solidFill>
                <a:prstClr val="black"/>
              </a:solidFill>
              <a:latin typeface="Calibri" panose="020F0502020204030204" pitchFamily="34" charset="0"/>
            </a:endParaRPr>
          </a:p>
          <a:p>
            <a:pPr marL="285764" indent="-285764" defTabSz="609630" eaLnBrk="0" fontAlgn="base" hangingPunct="0">
              <a:spcBef>
                <a:spcPct val="0"/>
              </a:spcBef>
              <a:spcAft>
                <a:spcPct val="0"/>
              </a:spcAft>
              <a:buFont typeface="Wingdings" panose="05000000000000000000" pitchFamily="2" charset="2"/>
              <a:buChar char="v"/>
              <a:defRPr/>
            </a:pPr>
            <a:r>
              <a:rPr lang="en-GB" sz="1200" dirty="0">
                <a:solidFill>
                  <a:prstClr val="black"/>
                </a:solidFill>
                <a:latin typeface="Calibri" panose="020F0502020204030204" pitchFamily="34" charset="0"/>
              </a:rPr>
              <a:t>Once a Diversity Ambassador is elected, Form Tutors please email the result to Ms Rhodes AND Ms Harris.</a:t>
            </a:r>
          </a:p>
          <a:p>
            <a:pPr defTabSz="609630" eaLnBrk="0" fontAlgn="base" hangingPunct="0">
              <a:spcBef>
                <a:spcPct val="0"/>
              </a:spcBef>
              <a:spcAft>
                <a:spcPct val="0"/>
              </a:spcAft>
              <a:defRPr/>
            </a:pPr>
            <a:r>
              <a:rPr lang="en-GB" sz="1200" dirty="0">
                <a:solidFill>
                  <a:prstClr val="black"/>
                </a:solidFill>
                <a:latin typeface="Calibri" panose="020F0502020204030204" pitchFamily="34" charset="0"/>
              </a:rPr>
              <a:t> </a:t>
            </a:r>
          </a:p>
          <a:p>
            <a:pPr defTabSz="609630" eaLnBrk="0" fontAlgn="base" hangingPunct="0">
              <a:spcBef>
                <a:spcPct val="0"/>
              </a:spcBef>
              <a:spcAft>
                <a:spcPct val="0"/>
              </a:spcAft>
              <a:defRPr/>
            </a:pPr>
            <a:endParaRPr lang="en-GB" sz="1200" dirty="0">
              <a:solidFill>
                <a:prstClr val="black"/>
              </a:solidFill>
              <a:latin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Global Patterns">
            <a:extLst>
              <a:ext uri="{FF2B5EF4-FFF2-40B4-BE49-F238E27FC236}">
                <a16:creationId xmlns:a16="http://schemas.microsoft.com/office/drawing/2014/main" id="{A812F769-D079-4530-B449-4CF35372B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6"/>
            <a:ext cx="3400425"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descr="Not just beautiful: Infused with rich culture and history | The World from  PRX">
            <a:extLst>
              <a:ext uri="{FF2B5EF4-FFF2-40B4-BE49-F238E27FC236}">
                <a16:creationId xmlns:a16="http://schemas.microsoft.com/office/drawing/2014/main" id="{CBD03995-6765-4548-97B4-D3F8020D8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317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ndebele print | Estampas africanas, Pinturas indígena, Ilustrações vetoriais">
            <a:extLst>
              <a:ext uri="{FF2B5EF4-FFF2-40B4-BE49-F238E27FC236}">
                <a16:creationId xmlns:a16="http://schemas.microsoft.com/office/drawing/2014/main" id="{0DE48CF1-9AAF-45D6-88C3-2819999F3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09" y="0"/>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100+ Free Moroccan Pattern &amp; Moroccan Images">
            <a:extLst>
              <a:ext uri="{FF2B5EF4-FFF2-40B4-BE49-F238E27FC236}">
                <a16:creationId xmlns:a16="http://schemas.microsoft.com/office/drawing/2014/main" id="{C1C64622-03CA-4741-B97A-87E4CD75C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6725" y="-6350"/>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9" descr="Global Patterns">
            <a:extLst>
              <a:ext uri="{FF2B5EF4-FFF2-40B4-BE49-F238E27FC236}">
                <a16:creationId xmlns:a16="http://schemas.microsoft.com/office/drawing/2014/main" id="{881D3F2F-4F76-4401-B302-FB0CABDB7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 y="6360584"/>
            <a:ext cx="3400425"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0" descr="Not just beautiful: Infused with rich culture and history | The World from  PRX">
            <a:extLst>
              <a:ext uri="{FF2B5EF4-FFF2-40B4-BE49-F238E27FC236}">
                <a16:creationId xmlns:a16="http://schemas.microsoft.com/office/drawing/2014/main" id="{D5ED46FE-3CCB-431D-B06C-6CA646257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636058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1" descr="ndebele print | Estampas africanas, Pinturas indígena, Ilustrações vetoriais">
            <a:extLst>
              <a:ext uri="{FF2B5EF4-FFF2-40B4-BE49-F238E27FC236}">
                <a16:creationId xmlns:a16="http://schemas.microsoft.com/office/drawing/2014/main" id="{640BC9AC-3EE5-447C-8B30-7142BEC66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09" y="6366933"/>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2" descr="100+ Free Moroccan Pattern &amp; Moroccan Images">
            <a:extLst>
              <a:ext uri="{FF2B5EF4-FFF2-40B4-BE49-F238E27FC236}">
                <a16:creationId xmlns:a16="http://schemas.microsoft.com/office/drawing/2014/main" id="{E70A0F6D-2DBD-43D0-97AC-96F52202D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6725" y="6366933"/>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3" descr="100+ Free Moroccan Pattern &amp; Moroccan Images">
            <a:extLst>
              <a:ext uri="{FF2B5EF4-FFF2-40B4-BE49-F238E27FC236}">
                <a16:creationId xmlns:a16="http://schemas.microsoft.com/office/drawing/2014/main" id="{E1177C21-FD5D-4C63-965B-41DAE65B36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97417"/>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4" descr="Not just beautiful: Infused with rich culture and history | The World from  PRX">
            <a:extLst>
              <a:ext uri="{FF2B5EF4-FFF2-40B4-BE49-F238E27FC236}">
                <a16:creationId xmlns:a16="http://schemas.microsoft.com/office/drawing/2014/main" id="{64763466-EB05-4C97-AB9D-04D08CAB85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11480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5" descr="ndebele print | Estampas africanas, Pinturas indígena, Ilustrações vetoriais">
            <a:extLst>
              <a:ext uri="{FF2B5EF4-FFF2-40B4-BE49-F238E27FC236}">
                <a16:creationId xmlns:a16="http://schemas.microsoft.com/office/drawing/2014/main" id="{D82E0832-9A51-4B40-9A35-880031427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7"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16" descr="ndebele print | Estampas africanas, Pinturas indígena, Ilustrações vetoriais">
            <a:extLst>
              <a:ext uri="{FF2B5EF4-FFF2-40B4-BE49-F238E27FC236}">
                <a16:creationId xmlns:a16="http://schemas.microsoft.com/office/drawing/2014/main" id="{DD08B38F-0479-4F4D-9D60-508461259E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3826" y="48895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7" descr="Not just beautiful: Infused with rich culture and history | The World from  PRX">
            <a:extLst>
              <a:ext uri="{FF2B5EF4-FFF2-40B4-BE49-F238E27FC236}">
                <a16:creationId xmlns:a16="http://schemas.microsoft.com/office/drawing/2014/main" id="{8DC1FF51-2CD9-4691-8CF3-042313CBE3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3459" y="4145493"/>
            <a:ext cx="657225"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18" descr="100+ Free Moroccan Pattern &amp; Moroccan Images">
            <a:extLst>
              <a:ext uri="{FF2B5EF4-FFF2-40B4-BE49-F238E27FC236}">
                <a16:creationId xmlns:a16="http://schemas.microsoft.com/office/drawing/2014/main" id="{6A8509EB-8D08-4666-B960-8702C4329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3717"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89B75C32-0B51-437D-853F-AFB9B000BCDB}"/>
              </a:ext>
            </a:extLst>
          </p:cNvPr>
          <p:cNvSpPr txBox="1">
            <a:spLocks/>
          </p:cNvSpPr>
          <p:nvPr/>
        </p:nvSpPr>
        <p:spPr>
          <a:xfrm>
            <a:off x="3693584" y="476250"/>
            <a:ext cx="4930775" cy="59795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09630" fontAlgn="base">
              <a:spcAft>
                <a:spcPct val="0"/>
              </a:spcAft>
              <a:defRPr/>
            </a:pPr>
            <a:r>
              <a:rPr lang="en-GB" i="1" dirty="0">
                <a:solidFill>
                  <a:srgbClr val="FF0000"/>
                </a:solidFill>
                <a:latin typeface="Calibri"/>
              </a:rPr>
              <a:t>             THE VOTE</a:t>
            </a:r>
          </a:p>
        </p:txBody>
      </p:sp>
      <p:sp>
        <p:nvSpPr>
          <p:cNvPr id="39953" name="Rectangle 1">
            <a:extLst>
              <a:ext uri="{FF2B5EF4-FFF2-40B4-BE49-F238E27FC236}">
                <a16:creationId xmlns:a16="http://schemas.microsoft.com/office/drawing/2014/main" id="{C44E659D-3A0B-4DCD-ADC2-4958314139D6}"/>
              </a:ext>
            </a:extLst>
          </p:cNvPr>
          <p:cNvSpPr>
            <a:spLocks noChangeArrowheads="1"/>
          </p:cNvSpPr>
          <p:nvPr/>
        </p:nvSpPr>
        <p:spPr bwMode="auto">
          <a:xfrm>
            <a:off x="3162300" y="1187450"/>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09630" eaLnBrk="0" fontAlgn="base" hangingPunct="0">
              <a:spcBef>
                <a:spcPct val="0"/>
              </a:spcBef>
              <a:spcAft>
                <a:spcPct val="0"/>
              </a:spcAft>
            </a:pPr>
            <a:r>
              <a:rPr lang="en-GB" altLang="en-US" sz="1200">
                <a:solidFill>
                  <a:prstClr val="black"/>
                </a:solidFill>
              </a:rPr>
              <a:t> </a:t>
            </a:r>
            <a:br>
              <a:rPr lang="en-GB" altLang="en-US" sz="1200" i="1">
                <a:solidFill>
                  <a:prstClr val="black"/>
                </a:solidFill>
              </a:rPr>
            </a:br>
            <a:endParaRPr lang="en-GB" altLang="en-US" sz="1200" i="1">
              <a:solidFill>
                <a:prstClr val="black"/>
              </a:solidFill>
            </a:endParaRPr>
          </a:p>
        </p:txBody>
      </p:sp>
      <p:pic>
        <p:nvPicPr>
          <p:cNvPr id="21" name="Picture 20">
            <a:extLst>
              <a:ext uri="{FF2B5EF4-FFF2-40B4-BE49-F238E27FC236}">
                <a16:creationId xmlns:a16="http://schemas.microsoft.com/office/drawing/2014/main" id="{F5E7A81D-2ABE-4EAB-A2BE-C7DC95637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80" y="1041103"/>
            <a:ext cx="1098752" cy="1057249"/>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extLst>
              <a:ext uri="{FF2B5EF4-FFF2-40B4-BE49-F238E27FC236}">
                <a16:creationId xmlns:a16="http://schemas.microsoft.com/office/drawing/2014/main" id="{4342EA64-A5B8-4EED-AD7B-8C8B62BCF3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18" y="965607"/>
            <a:ext cx="1098752" cy="1057249"/>
          </a:xfrm>
          <a:prstGeom prst="rect">
            <a:avLst/>
          </a:prstGeom>
          <a:ln w="88900" cap="sq" cmpd="thickThin">
            <a:solidFill>
              <a:srgbClr val="000000"/>
            </a:solidFill>
            <a:prstDash val="solid"/>
            <a:miter lim="800000"/>
          </a:ln>
          <a:effectLst>
            <a:innerShdw blurRad="76200">
              <a:srgbClr val="000000"/>
            </a:innerShdw>
          </a:effectLst>
        </p:spPr>
      </p:pic>
      <p:sp>
        <p:nvSpPr>
          <p:cNvPr id="39956" name="TextBox 3">
            <a:extLst>
              <a:ext uri="{FF2B5EF4-FFF2-40B4-BE49-F238E27FC236}">
                <a16:creationId xmlns:a16="http://schemas.microsoft.com/office/drawing/2014/main" id="{D066F002-8BA0-43D7-B8E8-B9D77D992E6C}"/>
              </a:ext>
            </a:extLst>
          </p:cNvPr>
          <p:cNvSpPr txBox="1">
            <a:spLocks noChangeArrowheads="1"/>
          </p:cNvSpPr>
          <p:nvPr/>
        </p:nvSpPr>
        <p:spPr bwMode="auto">
          <a:xfrm>
            <a:off x="2701926" y="970492"/>
            <a:ext cx="72061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09630" eaLnBrk="0" fontAlgn="base" hangingPunct="0">
              <a:spcBef>
                <a:spcPct val="0"/>
              </a:spcBef>
              <a:spcAft>
                <a:spcPct val="0"/>
              </a:spcAft>
            </a:pPr>
            <a:r>
              <a:rPr lang="en-GB" altLang="en-US" sz="1600" i="1">
                <a:solidFill>
                  <a:prstClr val="black"/>
                </a:solidFill>
              </a:rPr>
              <a:t>SJNGC is committed to eliminating discrimination and encouraging diversity amongst our students.  Our aim is that the Diversity Ambassadors will be truly representative of all sections of society.   No applicant will be discriminated against regardless of their age, colour, disability, ethnicity, gender or gender identity, race, religion or belief or gender.</a:t>
            </a:r>
            <a:endParaRPr lang="en-GB" altLang="en-US" sz="1600">
              <a:solidFill>
                <a:prstClr val="black"/>
              </a:solidFill>
            </a:endParaRPr>
          </a:p>
        </p:txBody>
      </p:sp>
      <p:graphicFrame>
        <p:nvGraphicFramePr>
          <p:cNvPr id="5" name="Table 4">
            <a:extLst>
              <a:ext uri="{FF2B5EF4-FFF2-40B4-BE49-F238E27FC236}">
                <a16:creationId xmlns:a16="http://schemas.microsoft.com/office/drawing/2014/main" id="{ED8C10B3-FCD8-4098-88D8-A694DFC4AA7C}"/>
              </a:ext>
            </a:extLst>
          </p:cNvPr>
          <p:cNvGraphicFramePr>
            <a:graphicFrameLocks noGrp="1"/>
          </p:cNvGraphicFramePr>
          <p:nvPr/>
        </p:nvGraphicFramePr>
        <p:xfrm>
          <a:off x="3051175" y="2260600"/>
          <a:ext cx="5868458" cy="2136777"/>
        </p:xfrm>
        <a:graphic>
          <a:graphicData uri="http://schemas.openxmlformats.org/drawingml/2006/table">
            <a:tbl>
              <a:tblPr firstRow="1" firstCol="1" bandRow="1">
                <a:tableStyleId>{5C22544A-7EE6-4342-B048-85BDC9FD1C3A}</a:tableStyleId>
              </a:tblPr>
              <a:tblGrid>
                <a:gridCol w="2934229">
                  <a:extLst>
                    <a:ext uri="{9D8B030D-6E8A-4147-A177-3AD203B41FA5}">
                      <a16:colId xmlns:a16="http://schemas.microsoft.com/office/drawing/2014/main" val="3064387036"/>
                    </a:ext>
                  </a:extLst>
                </a:gridCol>
                <a:gridCol w="2934229">
                  <a:extLst>
                    <a:ext uri="{9D8B030D-6E8A-4147-A177-3AD203B41FA5}">
                      <a16:colId xmlns:a16="http://schemas.microsoft.com/office/drawing/2014/main" val="230031423"/>
                    </a:ext>
                  </a:extLst>
                </a:gridCol>
              </a:tblGrid>
              <a:tr h="231021">
                <a:tc>
                  <a:txBody>
                    <a:bodyPr/>
                    <a:lstStyle/>
                    <a:p>
                      <a:pPr algn="ctr">
                        <a:lnSpc>
                          <a:spcPct val="115000"/>
                        </a:lnSpc>
                        <a:spcAft>
                          <a:spcPts val="0"/>
                        </a:spcAft>
                      </a:pPr>
                      <a:r>
                        <a:rPr lang="en-GB" sz="1400" dirty="0">
                          <a:effectLst/>
                        </a:rPr>
                        <a:t>Name of Candidates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lgn="ctr">
                        <a:lnSpc>
                          <a:spcPct val="115000"/>
                        </a:lnSpc>
                        <a:spcAft>
                          <a:spcPts val="0"/>
                        </a:spcAft>
                      </a:pPr>
                      <a:r>
                        <a:rPr lang="en-GB" sz="1400">
                          <a:effectLst/>
                        </a:rPr>
                        <a:t>No. of votes cast</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2368467312"/>
                  </a:ext>
                </a:extLst>
              </a:tr>
              <a:tr h="476439">
                <a:tc>
                  <a:txBody>
                    <a:bodyPr/>
                    <a:lstStyle/>
                    <a:p>
                      <a:pPr>
                        <a:lnSpc>
                          <a:spcPct val="115000"/>
                        </a:lnSpc>
                        <a:spcAft>
                          <a:spcPts val="0"/>
                        </a:spcAft>
                      </a:pPr>
                      <a:r>
                        <a:rPr lang="en-GB" sz="1400" dirty="0">
                          <a:effectLst/>
                        </a:rPr>
                        <a:t> </a:t>
                      </a:r>
                      <a:endParaRPr lang="en-GB" sz="1100" dirty="0">
                        <a:effectLst/>
                      </a:endParaRPr>
                    </a:p>
                    <a:p>
                      <a:pPr>
                        <a:lnSpc>
                          <a:spcPct val="115000"/>
                        </a:lnSpc>
                        <a:spcAft>
                          <a:spcPts val="0"/>
                        </a:spcAft>
                      </a:pPr>
                      <a:r>
                        <a:rPr lang="en-GB" sz="14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lnSpc>
                          <a:spcPct val="115000"/>
                        </a:lnSpc>
                        <a:spcAft>
                          <a:spcPts val="0"/>
                        </a:spcAft>
                      </a:pPr>
                      <a:r>
                        <a:rPr lang="en-GB" sz="14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2957665955"/>
                  </a:ext>
                </a:extLst>
              </a:tr>
              <a:tr h="476439">
                <a:tc>
                  <a:txBody>
                    <a:bodyPr/>
                    <a:lstStyle/>
                    <a:p>
                      <a:pPr>
                        <a:lnSpc>
                          <a:spcPct val="115000"/>
                        </a:lnSpc>
                        <a:spcAft>
                          <a:spcPts val="0"/>
                        </a:spcAft>
                      </a:pPr>
                      <a:r>
                        <a:rPr lang="en-GB" sz="1400">
                          <a:effectLst/>
                        </a:rPr>
                        <a:t> </a:t>
                      </a:r>
                      <a:endParaRPr lang="en-GB" sz="1100">
                        <a:effectLst/>
                      </a:endParaRPr>
                    </a:p>
                    <a:p>
                      <a:pPr>
                        <a:lnSpc>
                          <a:spcPct val="115000"/>
                        </a:lnSpc>
                        <a:spcAft>
                          <a:spcPts val="0"/>
                        </a:spcAft>
                      </a:pPr>
                      <a:r>
                        <a:rPr lang="en-GB" sz="14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lnSpc>
                          <a:spcPct val="115000"/>
                        </a:lnSpc>
                        <a:spcAft>
                          <a:spcPts val="0"/>
                        </a:spcAft>
                      </a:pPr>
                      <a:r>
                        <a:rPr lang="en-GB" sz="14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3969157604"/>
                  </a:ext>
                </a:extLst>
              </a:tr>
              <a:tr h="476439">
                <a:tc>
                  <a:txBody>
                    <a:bodyPr/>
                    <a:lstStyle/>
                    <a:p>
                      <a:pPr>
                        <a:lnSpc>
                          <a:spcPct val="115000"/>
                        </a:lnSpc>
                        <a:spcAft>
                          <a:spcPts val="0"/>
                        </a:spcAft>
                      </a:pPr>
                      <a:r>
                        <a:rPr lang="en-GB" sz="1400">
                          <a:effectLst/>
                        </a:rPr>
                        <a:t> </a:t>
                      </a:r>
                      <a:endParaRPr lang="en-GB" sz="1100">
                        <a:effectLst/>
                      </a:endParaRPr>
                    </a:p>
                    <a:p>
                      <a:pPr>
                        <a:lnSpc>
                          <a:spcPct val="115000"/>
                        </a:lnSpc>
                        <a:spcAft>
                          <a:spcPts val="0"/>
                        </a:spcAft>
                      </a:pPr>
                      <a:r>
                        <a:rPr lang="en-GB" sz="14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lnSpc>
                          <a:spcPct val="115000"/>
                        </a:lnSpc>
                        <a:spcAft>
                          <a:spcPts val="0"/>
                        </a:spcAft>
                      </a:pPr>
                      <a:r>
                        <a:rPr lang="en-GB" sz="1400">
                          <a:effectLst/>
                        </a:rPr>
                        <a:t> </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3254751223"/>
                  </a:ext>
                </a:extLst>
              </a:tr>
              <a:tr h="476439">
                <a:tc>
                  <a:txBody>
                    <a:bodyPr/>
                    <a:lstStyle/>
                    <a:p>
                      <a:pPr>
                        <a:lnSpc>
                          <a:spcPct val="115000"/>
                        </a:lnSpc>
                        <a:spcAft>
                          <a:spcPts val="0"/>
                        </a:spcAft>
                      </a:pPr>
                      <a:r>
                        <a:rPr lang="en-GB" sz="1400" dirty="0">
                          <a:effectLst/>
                        </a:rPr>
                        <a:t> </a:t>
                      </a:r>
                      <a:endParaRPr lang="en-GB" sz="1100" dirty="0">
                        <a:effectLst/>
                      </a:endParaRPr>
                    </a:p>
                    <a:p>
                      <a:pPr>
                        <a:lnSpc>
                          <a:spcPct val="115000"/>
                        </a:lnSpc>
                        <a:spcAft>
                          <a:spcPts val="0"/>
                        </a:spcAft>
                      </a:pPr>
                      <a:r>
                        <a:rPr lang="en-GB" sz="14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lnSpc>
                          <a:spcPct val="115000"/>
                        </a:lnSpc>
                        <a:spcAft>
                          <a:spcPts val="0"/>
                        </a:spcAft>
                      </a:pPr>
                      <a:r>
                        <a:rPr lang="en-GB" sz="1400" dirty="0">
                          <a:effectLst/>
                        </a:rPr>
                        <a: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303781414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Global Patterns">
            <a:extLst>
              <a:ext uri="{FF2B5EF4-FFF2-40B4-BE49-F238E27FC236}">
                <a16:creationId xmlns:a16="http://schemas.microsoft.com/office/drawing/2014/main" id="{6A5996FA-9298-4769-BACD-07F3BD321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3400425"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Not just beautiful: Infused with rich culture and history | The World from  PRX">
            <a:extLst>
              <a:ext uri="{FF2B5EF4-FFF2-40B4-BE49-F238E27FC236}">
                <a16:creationId xmlns:a16="http://schemas.microsoft.com/office/drawing/2014/main" id="{98B18394-9FD3-483E-BA40-793359A1A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317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ndebele print | Estampas africanas, Pinturas indígena, Ilustrações vetoriais">
            <a:extLst>
              <a:ext uri="{FF2B5EF4-FFF2-40B4-BE49-F238E27FC236}">
                <a16:creationId xmlns:a16="http://schemas.microsoft.com/office/drawing/2014/main" id="{E8E18879-1EA9-4202-8194-67AC456D2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0"/>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100+ Free Moroccan Pattern &amp; Moroccan Images">
            <a:extLst>
              <a:ext uri="{FF2B5EF4-FFF2-40B4-BE49-F238E27FC236}">
                <a16:creationId xmlns:a16="http://schemas.microsoft.com/office/drawing/2014/main" id="{4AB63AA6-4879-4CBE-BF9F-C0B3BB278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50"/>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Global Patterns">
            <a:extLst>
              <a:ext uri="{FF2B5EF4-FFF2-40B4-BE49-F238E27FC236}">
                <a16:creationId xmlns:a16="http://schemas.microsoft.com/office/drawing/2014/main" id="{F3C9DB2C-9475-4B51-939B-73AC0B32E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 y="6360584"/>
            <a:ext cx="3400425"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Not just beautiful: Infused with rich culture and history | The World from  PRX">
            <a:extLst>
              <a:ext uri="{FF2B5EF4-FFF2-40B4-BE49-F238E27FC236}">
                <a16:creationId xmlns:a16="http://schemas.microsoft.com/office/drawing/2014/main" id="{A0C06F2D-13D3-4558-BA4D-520E3188E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636058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descr="ndebele print | Estampas africanas, Pinturas indígena, Ilustrações vetoriais">
            <a:extLst>
              <a:ext uri="{FF2B5EF4-FFF2-40B4-BE49-F238E27FC236}">
                <a16:creationId xmlns:a16="http://schemas.microsoft.com/office/drawing/2014/main" id="{72BA54C9-323E-42E2-B7DA-66D9DBEA7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6366933"/>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100+ Free Moroccan Pattern &amp; Moroccan Images">
            <a:extLst>
              <a:ext uri="{FF2B5EF4-FFF2-40B4-BE49-F238E27FC236}">
                <a16:creationId xmlns:a16="http://schemas.microsoft.com/office/drawing/2014/main" id="{205DECC3-F538-4F6E-94BD-CAADB72DEE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5" y="6366933"/>
            <a:ext cx="2835275"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3" descr="100+ Free Moroccan Pattern &amp; Moroccan Images">
            <a:extLst>
              <a:ext uri="{FF2B5EF4-FFF2-40B4-BE49-F238E27FC236}">
                <a16:creationId xmlns:a16="http://schemas.microsoft.com/office/drawing/2014/main" id="{E5B1BBB6-93EC-450C-BB7C-F3D55830D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97417"/>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4" descr="Not just beautiful: Infused with rich culture and history | The World from  PRX">
            <a:extLst>
              <a:ext uri="{FF2B5EF4-FFF2-40B4-BE49-F238E27FC236}">
                <a16:creationId xmlns:a16="http://schemas.microsoft.com/office/drawing/2014/main" id="{A324EDBC-954F-42D6-BA77-71E0625DA0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11480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ndebele print | Estampas africanas, Pinturas indígena, Ilustrações vetoriais">
            <a:extLst>
              <a:ext uri="{FF2B5EF4-FFF2-40B4-BE49-F238E27FC236}">
                <a16:creationId xmlns:a16="http://schemas.microsoft.com/office/drawing/2014/main" id="{5B39D36F-E685-4F8D-AEA1-52D99F5DC5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6" descr="ndebele print | Estampas africanas, Pinturas indígena, Ilustrações vetoriais">
            <a:extLst>
              <a:ext uri="{FF2B5EF4-FFF2-40B4-BE49-F238E27FC236}">
                <a16:creationId xmlns:a16="http://schemas.microsoft.com/office/drawing/2014/main" id="{0543C680-8046-46FB-8F00-600EC5AA10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3826" y="488951"/>
            <a:ext cx="658283"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Not just beautiful: Infused with rich culture and history | The World from  PRX">
            <a:extLst>
              <a:ext uri="{FF2B5EF4-FFF2-40B4-BE49-F238E27FC236}">
                <a16:creationId xmlns:a16="http://schemas.microsoft.com/office/drawing/2014/main" id="{EAC8A152-E6C0-4BA0-BB4F-60C733ED78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3459" y="4145493"/>
            <a:ext cx="657225" cy="22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8" descr="100+ Free Moroccan Pattern &amp; Moroccan Images">
            <a:extLst>
              <a:ext uri="{FF2B5EF4-FFF2-40B4-BE49-F238E27FC236}">
                <a16:creationId xmlns:a16="http://schemas.microsoft.com/office/drawing/2014/main" id="{5C072D59-6696-45AB-A719-63F4A8A35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3717"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a:extLst>
              <a:ext uri="{FF2B5EF4-FFF2-40B4-BE49-F238E27FC236}">
                <a16:creationId xmlns:a16="http://schemas.microsoft.com/office/drawing/2014/main" id="{73BE1478-F82B-4C9B-8F07-8645596998A8}"/>
              </a:ext>
            </a:extLst>
          </p:cNvPr>
          <p:cNvSpPr>
            <a:spLocks noGrp="1"/>
          </p:cNvSpPr>
          <p:nvPr>
            <p:ph type="title"/>
          </p:nvPr>
        </p:nvSpPr>
        <p:spPr>
          <a:xfrm>
            <a:off x="732367" y="581026"/>
            <a:ext cx="10780183" cy="950383"/>
          </a:xfrm>
        </p:spPr>
        <p:style>
          <a:lnRef idx="2">
            <a:schemeClr val="dk1"/>
          </a:lnRef>
          <a:fillRef idx="1">
            <a:schemeClr val="lt1"/>
          </a:fillRef>
          <a:effectRef idx="0">
            <a:schemeClr val="dk1"/>
          </a:effectRef>
          <a:fontRef idx="minor">
            <a:schemeClr val="dk1"/>
          </a:fontRef>
        </p:style>
        <p:txBody>
          <a:bodyPr rtlCol="0">
            <a:noAutofit/>
          </a:bodyPr>
          <a:lstStyle/>
          <a:p>
            <a:pPr eaLnBrk="1" fontAlgn="auto" hangingPunct="1">
              <a:spcAft>
                <a:spcPts val="0"/>
              </a:spcAft>
              <a:defRPr/>
            </a:pPr>
            <a:r>
              <a:rPr lang="en-GB" sz="2400" dirty="0">
                <a:solidFill>
                  <a:srgbClr val="0070C0"/>
                </a:solidFill>
              </a:rPr>
              <a:t>Every half term our Diversity Ambassadors write an article for the Student Edit informing students, parents and guardians of our successes</a:t>
            </a:r>
          </a:p>
        </p:txBody>
      </p:sp>
      <p:pic>
        <p:nvPicPr>
          <p:cNvPr id="40977" name="Picture 1">
            <a:extLst>
              <a:ext uri="{FF2B5EF4-FFF2-40B4-BE49-F238E27FC236}">
                <a16:creationId xmlns:a16="http://schemas.microsoft.com/office/drawing/2014/main" id="{D00DF2A3-A7BC-40B7-9470-3820F03C96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50" y="1879601"/>
            <a:ext cx="3582459"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DE1F84-38B6-4398-B12D-FC07F26CEA2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defTabSz="609630">
              <a:defRPr/>
            </a:pPr>
            <a:endParaRPr lang="en-GB" sz="1200">
              <a:solidFill>
                <a:prstClr val="black"/>
              </a:solidFill>
              <a:latin typeface="Calibri"/>
            </a:endParaRPr>
          </a:p>
        </p:txBody>
      </p:sp>
      <p:grpSp>
        <p:nvGrpSpPr>
          <p:cNvPr id="18437" name="Group 3">
            <a:extLst>
              <a:ext uri="{FF2B5EF4-FFF2-40B4-BE49-F238E27FC236}">
                <a16:creationId xmlns:a16="http://schemas.microsoft.com/office/drawing/2014/main" id="{23B26B13-94DE-4779-B5C0-A56D6B73A1E6}"/>
              </a:ext>
            </a:extLst>
          </p:cNvPr>
          <p:cNvGrpSpPr>
            <a:grpSpLocks/>
          </p:cNvGrpSpPr>
          <p:nvPr/>
        </p:nvGrpSpPr>
        <p:grpSpPr bwMode="auto">
          <a:xfrm>
            <a:off x="7620000" y="6224567"/>
            <a:ext cx="4572000" cy="479425"/>
            <a:chOff x="0" y="0"/>
            <a:chExt cx="1806200" cy="189204"/>
          </a:xfrm>
        </p:grpSpPr>
        <p:sp>
          <p:nvSpPr>
            <p:cNvPr id="18451" name="Freeform 4">
              <a:extLst>
                <a:ext uri="{FF2B5EF4-FFF2-40B4-BE49-F238E27FC236}">
                  <a16:creationId xmlns:a16="http://schemas.microsoft.com/office/drawing/2014/main" id="{891F83D9-56EB-4D60-96ED-F4AE01553390}"/>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18452" name="TextBox 5">
              <a:extLst>
                <a:ext uri="{FF2B5EF4-FFF2-40B4-BE49-F238E27FC236}">
                  <a16:creationId xmlns:a16="http://schemas.microsoft.com/office/drawing/2014/main" id="{F094E4C2-1992-45BE-A9A3-F5C36754DB03}"/>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18438" name="TextBox 6">
            <a:extLst>
              <a:ext uri="{FF2B5EF4-FFF2-40B4-BE49-F238E27FC236}">
                <a16:creationId xmlns:a16="http://schemas.microsoft.com/office/drawing/2014/main" id="{2E2D3D4C-CD0A-47D7-BEAC-E7BD83499594}"/>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sp>
        <p:nvSpPr>
          <p:cNvPr id="7" name="Title 1">
            <a:extLst>
              <a:ext uri="{FF2B5EF4-FFF2-40B4-BE49-F238E27FC236}">
                <a16:creationId xmlns:a16="http://schemas.microsoft.com/office/drawing/2014/main" id="{26A85749-5264-4A79-A703-AC3640D651FE}"/>
              </a:ext>
            </a:extLst>
          </p:cNvPr>
          <p:cNvSpPr txBox="1">
            <a:spLocks/>
          </p:cNvSpPr>
          <p:nvPr/>
        </p:nvSpPr>
        <p:spPr>
          <a:xfrm>
            <a:off x="1104900" y="79376"/>
            <a:ext cx="9283700" cy="132609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GB" sz="7200" b="1" dirty="0">
                <a:solidFill>
                  <a:prstClr val="black"/>
                </a:solidFill>
                <a:effectLst>
                  <a:outerShdw blurRad="38100" dist="38100" dir="2700000" algn="tl">
                    <a:srgbClr val="000000">
                      <a:alpha val="43137"/>
                    </a:srgbClr>
                  </a:outerShdw>
                </a:effectLst>
                <a:latin typeface="Calibri"/>
              </a:rPr>
              <a:t>Building Names</a:t>
            </a:r>
          </a:p>
        </p:txBody>
      </p:sp>
      <p:pic>
        <p:nvPicPr>
          <p:cNvPr id="18440" name="Picture 7">
            <a:extLst>
              <a:ext uri="{FF2B5EF4-FFF2-40B4-BE49-F238E27FC236}">
                <a16:creationId xmlns:a16="http://schemas.microsoft.com/office/drawing/2014/main" id="{7D6737B9-58F9-4B4A-8394-04B4B09B7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622" t="24812" r="58537" b="7246"/>
          <a:stretch>
            <a:fillRect/>
          </a:stretch>
        </p:blipFill>
        <p:spPr bwMode="auto">
          <a:xfrm>
            <a:off x="10477500" y="171450"/>
            <a:ext cx="1452033" cy="107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9">
            <a:extLst>
              <a:ext uri="{FF2B5EF4-FFF2-40B4-BE49-F238E27FC236}">
                <a16:creationId xmlns:a16="http://schemas.microsoft.com/office/drawing/2014/main" id="{B4BD7333-89E7-496E-851E-58B53EFEB0AE}"/>
              </a:ext>
            </a:extLst>
          </p:cNvPr>
          <p:cNvSpPr txBox="1">
            <a:spLocks noChangeArrowheads="1"/>
          </p:cNvSpPr>
          <p:nvPr/>
        </p:nvSpPr>
        <p:spPr bwMode="auto">
          <a:xfrm>
            <a:off x="3237443" y="1271059"/>
            <a:ext cx="31728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1800" b="1">
                <a:solidFill>
                  <a:prstClr val="black"/>
                </a:solidFill>
              </a:rPr>
              <a:t>Greenwood Lounge</a:t>
            </a:r>
            <a:r>
              <a:rPr lang="en-GB" altLang="en-US" sz="1800">
                <a:solidFill>
                  <a:prstClr val="black"/>
                </a:solidFill>
              </a:rPr>
              <a:t>:  </a:t>
            </a:r>
          </a:p>
          <a:p>
            <a:pPr defTabSz="609630" fontAlgn="base">
              <a:spcBef>
                <a:spcPct val="0"/>
              </a:spcBef>
              <a:spcAft>
                <a:spcPct val="0"/>
              </a:spcAft>
              <a:buNone/>
            </a:pPr>
            <a:r>
              <a:rPr lang="en-GB" altLang="en-US" sz="1800">
                <a:solidFill>
                  <a:prstClr val="black"/>
                </a:solidFill>
              </a:rPr>
              <a:t>Ada Lovelace 1815-1852 British </a:t>
            </a:r>
          </a:p>
          <a:p>
            <a:pPr defTabSz="609630" fontAlgn="base">
              <a:spcBef>
                <a:spcPct val="0"/>
              </a:spcBef>
              <a:spcAft>
                <a:spcPct val="0"/>
              </a:spcAft>
              <a:buNone/>
            </a:pPr>
            <a:r>
              <a:rPr lang="en-GB" altLang="en-US" sz="1800">
                <a:solidFill>
                  <a:prstClr val="black"/>
                </a:solidFill>
              </a:rPr>
              <a:t>First computer programmer.</a:t>
            </a:r>
          </a:p>
        </p:txBody>
      </p:sp>
      <p:sp>
        <p:nvSpPr>
          <p:cNvPr id="18443" name="TextBox 10">
            <a:extLst>
              <a:ext uri="{FF2B5EF4-FFF2-40B4-BE49-F238E27FC236}">
                <a16:creationId xmlns:a16="http://schemas.microsoft.com/office/drawing/2014/main" id="{54A94FC0-AF61-49AE-A4D0-9E853E94E35A}"/>
              </a:ext>
            </a:extLst>
          </p:cNvPr>
          <p:cNvSpPr txBox="1">
            <a:spLocks noChangeArrowheads="1"/>
          </p:cNvSpPr>
          <p:nvPr/>
        </p:nvSpPr>
        <p:spPr bwMode="auto">
          <a:xfrm>
            <a:off x="8516409" y="1408643"/>
            <a:ext cx="36755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1800" b="1">
                <a:solidFill>
                  <a:prstClr val="black"/>
                </a:solidFill>
              </a:rPr>
              <a:t>L block</a:t>
            </a:r>
            <a:r>
              <a:rPr lang="en-GB" altLang="en-US" sz="1800">
                <a:solidFill>
                  <a:prstClr val="black"/>
                </a:solidFill>
              </a:rPr>
              <a:t>:  Dorothy Hodgkin 1910-1994  British</a:t>
            </a:r>
          </a:p>
          <a:p>
            <a:pPr defTabSz="609630" fontAlgn="base">
              <a:spcBef>
                <a:spcPct val="0"/>
              </a:spcBef>
              <a:spcAft>
                <a:spcPct val="0"/>
              </a:spcAft>
              <a:buNone/>
            </a:pPr>
            <a:r>
              <a:rPr lang="en-GB" altLang="en-US" sz="1800">
                <a:solidFill>
                  <a:prstClr val="black"/>
                </a:solidFill>
              </a:rPr>
              <a:t>Nobel Prize-winning chemist.</a:t>
            </a:r>
          </a:p>
        </p:txBody>
      </p:sp>
      <p:sp>
        <p:nvSpPr>
          <p:cNvPr id="18445" name="TextBox 12">
            <a:extLst>
              <a:ext uri="{FF2B5EF4-FFF2-40B4-BE49-F238E27FC236}">
                <a16:creationId xmlns:a16="http://schemas.microsoft.com/office/drawing/2014/main" id="{01D460C2-3C97-41D6-954F-3F59C5C8897E}"/>
              </a:ext>
            </a:extLst>
          </p:cNvPr>
          <p:cNvSpPr txBox="1">
            <a:spLocks noChangeArrowheads="1"/>
          </p:cNvSpPr>
          <p:nvPr/>
        </p:nvSpPr>
        <p:spPr bwMode="auto">
          <a:xfrm>
            <a:off x="2785534" y="2906184"/>
            <a:ext cx="3448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1800" b="1">
                <a:solidFill>
                  <a:prstClr val="black"/>
                </a:solidFill>
              </a:rPr>
              <a:t>W block </a:t>
            </a:r>
            <a:r>
              <a:rPr lang="en-GB" altLang="en-US" sz="1800">
                <a:solidFill>
                  <a:prstClr val="black"/>
                </a:solidFill>
              </a:rPr>
              <a:t>– Wilma Pearl  1945-2010</a:t>
            </a:r>
          </a:p>
          <a:p>
            <a:pPr defTabSz="609630" fontAlgn="base">
              <a:spcBef>
                <a:spcPct val="0"/>
              </a:spcBef>
              <a:spcAft>
                <a:spcPct val="0"/>
              </a:spcAft>
              <a:buNone/>
            </a:pPr>
            <a:r>
              <a:rPr lang="en-GB" altLang="en-US" sz="1800">
                <a:solidFill>
                  <a:prstClr val="black"/>
                </a:solidFill>
              </a:rPr>
              <a:t>Native American activist first woman to be elected as a Principal Chief in the Cherokee nation.</a:t>
            </a:r>
          </a:p>
        </p:txBody>
      </p:sp>
      <p:sp>
        <p:nvSpPr>
          <p:cNvPr id="18447" name="TextBox 14">
            <a:extLst>
              <a:ext uri="{FF2B5EF4-FFF2-40B4-BE49-F238E27FC236}">
                <a16:creationId xmlns:a16="http://schemas.microsoft.com/office/drawing/2014/main" id="{6FF7062C-547E-4D85-8CE6-886405626D7D}"/>
              </a:ext>
            </a:extLst>
          </p:cNvPr>
          <p:cNvSpPr txBox="1">
            <a:spLocks noChangeArrowheads="1"/>
          </p:cNvSpPr>
          <p:nvPr/>
        </p:nvSpPr>
        <p:spPr bwMode="auto">
          <a:xfrm>
            <a:off x="8516409" y="3422651"/>
            <a:ext cx="33824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1800" b="1">
                <a:solidFill>
                  <a:prstClr val="black"/>
                </a:solidFill>
              </a:rPr>
              <a:t>D block</a:t>
            </a:r>
            <a:r>
              <a:rPr lang="en-GB" altLang="en-US" sz="1800">
                <a:solidFill>
                  <a:prstClr val="black"/>
                </a:solidFill>
              </a:rPr>
              <a:t>:  Zaha Hadid 1950-2016</a:t>
            </a:r>
          </a:p>
          <a:p>
            <a:pPr defTabSz="609630" fontAlgn="base">
              <a:spcBef>
                <a:spcPct val="0"/>
              </a:spcBef>
              <a:spcAft>
                <a:spcPct val="0"/>
              </a:spcAft>
              <a:buNone/>
            </a:pPr>
            <a:r>
              <a:rPr lang="en-GB" altLang="en-US" sz="1800">
                <a:solidFill>
                  <a:prstClr val="black"/>
                </a:solidFill>
              </a:rPr>
              <a:t>Iraqi British architect, artist and designer.</a:t>
            </a:r>
          </a:p>
        </p:txBody>
      </p:sp>
      <p:sp>
        <p:nvSpPr>
          <p:cNvPr id="18449" name="TextBox 16">
            <a:extLst>
              <a:ext uri="{FF2B5EF4-FFF2-40B4-BE49-F238E27FC236}">
                <a16:creationId xmlns:a16="http://schemas.microsoft.com/office/drawing/2014/main" id="{499F1F20-3B45-4A91-9B99-BC34CC5587D3}"/>
              </a:ext>
            </a:extLst>
          </p:cNvPr>
          <p:cNvSpPr txBox="1">
            <a:spLocks noChangeArrowheads="1"/>
          </p:cNvSpPr>
          <p:nvPr/>
        </p:nvSpPr>
        <p:spPr bwMode="auto">
          <a:xfrm>
            <a:off x="2157942" y="4538134"/>
            <a:ext cx="315700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endParaRPr lang="en-GB" altLang="en-US" sz="1800">
              <a:solidFill>
                <a:prstClr val="black"/>
              </a:solidFill>
            </a:endParaRPr>
          </a:p>
          <a:p>
            <a:pPr defTabSz="609630" fontAlgn="base">
              <a:spcBef>
                <a:spcPct val="0"/>
              </a:spcBef>
              <a:spcAft>
                <a:spcPct val="0"/>
              </a:spcAft>
              <a:buNone/>
            </a:pPr>
            <a:r>
              <a:rPr lang="en-GB" altLang="en-US" sz="1800" b="1">
                <a:solidFill>
                  <a:prstClr val="black"/>
                </a:solidFill>
              </a:rPr>
              <a:t>M block</a:t>
            </a:r>
            <a:r>
              <a:rPr lang="en-GB" altLang="en-US" sz="1800">
                <a:solidFill>
                  <a:prstClr val="black"/>
                </a:solidFill>
              </a:rPr>
              <a:t>:  Murasaki Shikibu c978 – c1014  Japanese</a:t>
            </a:r>
          </a:p>
          <a:p>
            <a:pPr defTabSz="609630" fontAlgn="base">
              <a:spcBef>
                <a:spcPct val="0"/>
              </a:spcBef>
              <a:spcAft>
                <a:spcPct val="0"/>
              </a:spcAft>
              <a:buNone/>
            </a:pPr>
            <a:r>
              <a:rPr lang="en-GB" altLang="en-US" sz="1800">
                <a:solidFill>
                  <a:prstClr val="black"/>
                </a:solidFill>
              </a:rPr>
              <a:t>She wrote what is considered to be one of the world’s first novels.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lobal Patterns">
            <a:extLst>
              <a:ext uri="{FF2B5EF4-FFF2-40B4-BE49-F238E27FC236}">
                <a16:creationId xmlns:a16="http://schemas.microsoft.com/office/drawing/2014/main" id="{F8A02298-D3CF-4A52-AC88-632785C32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 y="4234"/>
            <a:ext cx="3398309"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Not just beautiful: Infused with rich culture and history | The World from  PRX">
            <a:extLst>
              <a:ext uri="{FF2B5EF4-FFF2-40B4-BE49-F238E27FC236}">
                <a16:creationId xmlns:a16="http://schemas.microsoft.com/office/drawing/2014/main" id="{221DF62D-88E5-4077-9C89-B2F01F904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4234"/>
            <a:ext cx="3261783" cy="4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ndebele print | Estampas africanas, Pinturas indígena, Ilustrações vetoriais">
            <a:extLst>
              <a:ext uri="{FF2B5EF4-FFF2-40B4-BE49-F238E27FC236}">
                <a16:creationId xmlns:a16="http://schemas.microsoft.com/office/drawing/2014/main" id="{5F78F810-4455-43BF-B287-B48D81D3D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1059"/>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100+ Free Moroccan Pattern &amp; Moroccan Images">
            <a:extLst>
              <a:ext uri="{FF2B5EF4-FFF2-40B4-BE49-F238E27FC236}">
                <a16:creationId xmlns:a16="http://schemas.microsoft.com/office/drawing/2014/main" id="{37F02C47-DCF3-46A1-A0D7-3583522C7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6" y="-5292"/>
            <a:ext cx="2834217"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Global Patterns">
            <a:extLst>
              <a:ext uri="{FF2B5EF4-FFF2-40B4-BE49-F238E27FC236}">
                <a16:creationId xmlns:a16="http://schemas.microsoft.com/office/drawing/2014/main" id="{BF1A9D5E-A551-4B00-9D6A-CB729F0A3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9526"/>
            <a:ext cx="3399367"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Not just beautiful: Infused with rich culture and history | The World from  PRX">
            <a:extLst>
              <a:ext uri="{FF2B5EF4-FFF2-40B4-BE49-F238E27FC236}">
                <a16:creationId xmlns:a16="http://schemas.microsoft.com/office/drawing/2014/main" id="{1349B791-55AF-455E-8A63-7D8C6615F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6" y="6359526"/>
            <a:ext cx="3261783" cy="49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descr="ndebele print | Estampas africanas, Pinturas indígena, Ilustrações vetoriais">
            <a:extLst>
              <a:ext uri="{FF2B5EF4-FFF2-40B4-BE49-F238E27FC236}">
                <a16:creationId xmlns:a16="http://schemas.microsoft.com/office/drawing/2014/main" id="{082F3927-E6E2-43BF-A59A-0CA013770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09" y="6365875"/>
            <a:ext cx="26945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100+ Free Moroccan Pattern &amp; Moroccan Images">
            <a:extLst>
              <a:ext uri="{FF2B5EF4-FFF2-40B4-BE49-F238E27FC236}">
                <a16:creationId xmlns:a16="http://schemas.microsoft.com/office/drawing/2014/main" id="{6993B7FA-E968-438B-8D1D-E13E185A84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26" y="6365875"/>
            <a:ext cx="2834217" cy="5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3" descr="100+ Free Moroccan Pattern &amp; Moroccan Images">
            <a:extLst>
              <a:ext uri="{FF2B5EF4-FFF2-40B4-BE49-F238E27FC236}">
                <a16:creationId xmlns:a16="http://schemas.microsoft.com/office/drawing/2014/main" id="{3B81EF20-6F3E-445C-8A6B-63A739190F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7" y="498476"/>
            <a:ext cx="65722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Not just beautiful: Infused with rich culture and history | The World from  PRX">
            <a:extLst>
              <a:ext uri="{FF2B5EF4-FFF2-40B4-BE49-F238E27FC236}">
                <a16:creationId xmlns:a16="http://schemas.microsoft.com/office/drawing/2014/main" id="{FB96F5D5-3855-43EC-BCCE-6A1BC86C49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 y="4114800"/>
            <a:ext cx="65828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ndebele print | Estampas africanas, Pinturas indígena, Ilustrações vetoriais">
            <a:extLst>
              <a:ext uri="{FF2B5EF4-FFF2-40B4-BE49-F238E27FC236}">
                <a16:creationId xmlns:a16="http://schemas.microsoft.com/office/drawing/2014/main" id="{4DCF89BE-F6DC-423B-93C3-FA36D96B2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6" y="2742142"/>
            <a:ext cx="649817" cy="13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ndebele print | Estampas africanas, Pinturas indígena, Ilustrações vetoriais">
            <a:extLst>
              <a:ext uri="{FF2B5EF4-FFF2-40B4-BE49-F238E27FC236}">
                <a16:creationId xmlns:a16="http://schemas.microsoft.com/office/drawing/2014/main" id="{3BE641B0-8C16-4F45-B383-9C6D6573C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2767" y="490009"/>
            <a:ext cx="65828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7" descr="Not just beautiful: Infused with rich culture and history | The World from  PRX">
            <a:extLst>
              <a:ext uri="{FF2B5EF4-FFF2-40B4-BE49-F238E27FC236}">
                <a16:creationId xmlns:a16="http://schemas.microsoft.com/office/drawing/2014/main" id="{3CAFFAA1-32CB-470D-A18B-8D451DEA89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2184" y="4114800"/>
            <a:ext cx="65828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8" descr="100+ Free Moroccan Pattern &amp; Moroccan Images">
            <a:extLst>
              <a:ext uri="{FF2B5EF4-FFF2-40B4-BE49-F238E27FC236}">
                <a16:creationId xmlns:a16="http://schemas.microsoft.com/office/drawing/2014/main" id="{35508B79-A3A5-4DA7-A127-DC1A8B2024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2659" y="2318809"/>
            <a:ext cx="658283"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4">
            <a:extLst>
              <a:ext uri="{FF2B5EF4-FFF2-40B4-BE49-F238E27FC236}">
                <a16:creationId xmlns:a16="http://schemas.microsoft.com/office/drawing/2014/main" id="{05D9FD82-28CB-4966-85B8-B701D59311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584" y="3295650"/>
            <a:ext cx="2131483" cy="135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2">
            <a:extLst>
              <a:ext uri="{FF2B5EF4-FFF2-40B4-BE49-F238E27FC236}">
                <a16:creationId xmlns:a16="http://schemas.microsoft.com/office/drawing/2014/main" id="{805843D7-D503-47B4-A499-820DCF43AE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4869392"/>
            <a:ext cx="2135717" cy="12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2">
            <a:extLst>
              <a:ext uri="{FF2B5EF4-FFF2-40B4-BE49-F238E27FC236}">
                <a16:creationId xmlns:a16="http://schemas.microsoft.com/office/drawing/2014/main" id="{452EF06D-9501-4D48-AEDD-9066141664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4350" y="3295650"/>
            <a:ext cx="308821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66F29935-FE72-46A4-AF06-00318C1A08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125" y="697176"/>
            <a:ext cx="1880807" cy="2422389"/>
          </a:xfrm>
          <a:prstGeom prst="rect">
            <a:avLst/>
          </a:prstGeom>
          <a:ln w="88900" cap="sq" cmpd="thickThin">
            <a:solidFill>
              <a:srgbClr val="000000"/>
            </a:solidFill>
            <a:prstDash val="solid"/>
            <a:miter lim="800000"/>
          </a:ln>
          <a:effectLst>
            <a:innerShdw blurRad="76200">
              <a:srgbClr val="000000"/>
            </a:innerShdw>
          </a:effectLst>
        </p:spPr>
      </p:pic>
      <p:sp>
        <p:nvSpPr>
          <p:cNvPr id="28" name="TextBox 27">
            <a:extLst>
              <a:ext uri="{FF2B5EF4-FFF2-40B4-BE49-F238E27FC236}">
                <a16:creationId xmlns:a16="http://schemas.microsoft.com/office/drawing/2014/main" id="{BFF66710-C688-4D67-9469-F6F42AC62768}"/>
              </a:ext>
            </a:extLst>
          </p:cNvPr>
          <p:cNvSpPr txBox="1"/>
          <p:nvPr/>
        </p:nvSpPr>
        <p:spPr>
          <a:xfrm>
            <a:off x="2903009" y="635000"/>
            <a:ext cx="3521075" cy="2553776"/>
          </a:xfrm>
          <a:prstGeom prst="rect">
            <a:avLst/>
          </a:prstGeom>
          <a:noFill/>
        </p:spPr>
        <p:txBody>
          <a:bodyPr>
            <a:spAutoFit/>
          </a:bodyPr>
          <a:lstStyle/>
          <a:p>
            <a:pPr defTabSz="609630">
              <a:defRPr/>
            </a:pPr>
            <a:r>
              <a:rPr lang="en-GB" sz="1333" dirty="0">
                <a:solidFill>
                  <a:prstClr val="black"/>
                </a:solidFill>
                <a:latin typeface="Calibri"/>
              </a:rPr>
              <a:t>	Ms Ladha (Teacher of English)</a:t>
            </a:r>
          </a:p>
          <a:p>
            <a:pPr defTabSz="609630">
              <a:defRPr/>
            </a:pPr>
            <a:endParaRPr lang="en-GB" sz="1333" dirty="0">
              <a:solidFill>
                <a:prstClr val="black"/>
              </a:solidFill>
              <a:latin typeface="Calibri"/>
            </a:endParaRPr>
          </a:p>
          <a:p>
            <a:pPr marL="457223" indent="-457223" defTabSz="609630">
              <a:buFont typeface="Wingdings" panose="05000000000000000000" pitchFamily="2" charset="2"/>
              <a:buChar char="v"/>
              <a:defRPr/>
            </a:pPr>
            <a:r>
              <a:rPr lang="en-GB" sz="1333" dirty="0">
                <a:solidFill>
                  <a:prstClr val="black"/>
                </a:solidFill>
                <a:latin typeface="Calibri"/>
              </a:rPr>
              <a:t>I am of Indian heritage</a:t>
            </a:r>
          </a:p>
          <a:p>
            <a:pPr marL="457223" indent="-457223" defTabSz="609630">
              <a:buFont typeface="Wingdings" panose="05000000000000000000" pitchFamily="2" charset="2"/>
              <a:buChar char="v"/>
              <a:defRPr/>
            </a:pPr>
            <a:r>
              <a:rPr lang="en-GB" sz="1333" dirty="0">
                <a:solidFill>
                  <a:prstClr val="black"/>
                </a:solidFill>
                <a:latin typeface="Calibri"/>
              </a:rPr>
              <a:t>My Parents were Ugandan refugees who came here due to the 90-day expulsion set by Idi Amin</a:t>
            </a:r>
          </a:p>
          <a:p>
            <a:pPr marL="457223" indent="-457223" defTabSz="609630">
              <a:buFont typeface="Wingdings" panose="05000000000000000000" pitchFamily="2" charset="2"/>
              <a:buChar char="v"/>
              <a:defRPr/>
            </a:pPr>
            <a:r>
              <a:rPr lang="en-GB" sz="1333" dirty="0">
                <a:solidFill>
                  <a:prstClr val="black"/>
                </a:solidFill>
                <a:latin typeface="Calibri"/>
              </a:rPr>
              <a:t>My Dad is a car mechanic</a:t>
            </a:r>
          </a:p>
          <a:p>
            <a:pPr marL="457223" indent="-457223" defTabSz="609630">
              <a:buFont typeface="Wingdings" panose="05000000000000000000" pitchFamily="2" charset="2"/>
              <a:buChar char="v"/>
              <a:defRPr/>
            </a:pPr>
            <a:r>
              <a:rPr lang="en-GB" sz="1333" dirty="0">
                <a:solidFill>
                  <a:prstClr val="black"/>
                </a:solidFill>
                <a:latin typeface="Calibri"/>
              </a:rPr>
              <a:t>My Mum is a carer for the elderly</a:t>
            </a:r>
          </a:p>
          <a:p>
            <a:pPr marL="457223" indent="-457223" defTabSz="609630">
              <a:buFont typeface="Wingdings" panose="05000000000000000000" pitchFamily="2" charset="2"/>
              <a:buChar char="v"/>
              <a:defRPr/>
            </a:pPr>
            <a:r>
              <a:rPr lang="en-GB" sz="1333" dirty="0">
                <a:solidFill>
                  <a:prstClr val="black"/>
                </a:solidFill>
                <a:latin typeface="Calibri"/>
              </a:rPr>
              <a:t>I speak Gujarati and Kutchi</a:t>
            </a:r>
          </a:p>
          <a:p>
            <a:pPr marL="457223" indent="-457223" defTabSz="609630">
              <a:buFont typeface="Wingdings" panose="05000000000000000000" pitchFamily="2" charset="2"/>
              <a:buChar char="v"/>
              <a:defRPr/>
            </a:pPr>
            <a:r>
              <a:rPr lang="en-GB" sz="1333" dirty="0">
                <a:solidFill>
                  <a:prstClr val="black"/>
                </a:solidFill>
                <a:latin typeface="Calibri"/>
              </a:rPr>
              <a:t>I come from a working class background and grew up and lived in </a:t>
            </a:r>
            <a:r>
              <a:rPr lang="en-GB" sz="1333" dirty="0" err="1">
                <a:solidFill>
                  <a:prstClr val="black"/>
                </a:solidFill>
                <a:latin typeface="Calibri"/>
              </a:rPr>
              <a:t>Aylestone</a:t>
            </a:r>
            <a:r>
              <a:rPr lang="en-GB" sz="1333" dirty="0">
                <a:solidFill>
                  <a:prstClr val="black"/>
                </a:solidFill>
                <a:latin typeface="Calibri"/>
              </a:rPr>
              <a:t>, just off Saffron Lane.</a:t>
            </a:r>
          </a:p>
        </p:txBody>
      </p:sp>
      <p:pic>
        <p:nvPicPr>
          <p:cNvPr id="20501" name="Picture 28">
            <a:extLst>
              <a:ext uri="{FF2B5EF4-FFF2-40B4-BE49-F238E27FC236}">
                <a16:creationId xmlns:a16="http://schemas.microsoft.com/office/drawing/2014/main" id="{B12BECB1-B442-4D1E-8155-C4C074AEA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7034" y="612775"/>
            <a:ext cx="2941109"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0518D695-19CB-4578-B763-ECA4840A2D76}"/>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661729" y="697176"/>
            <a:ext cx="1550083" cy="1308659"/>
          </a:xfrm>
          <a:prstGeom prst="rect">
            <a:avLst/>
          </a:prstGeom>
          <a:ln w="88900" cap="sq" cmpd="thickThin">
            <a:solidFill>
              <a:srgbClr val="000000"/>
            </a:solidFill>
            <a:prstDash val="solid"/>
            <a:miter lim="800000"/>
          </a:ln>
          <a:effectLst>
            <a:innerShdw blurRad="76200">
              <a:srgbClr val="000000"/>
            </a:innerShdw>
          </a:effectLst>
        </p:spPr>
      </p:pic>
      <p:pic>
        <p:nvPicPr>
          <p:cNvPr id="31" name="Picture 30">
            <a:extLst>
              <a:ext uri="{FF2B5EF4-FFF2-40B4-BE49-F238E27FC236}">
                <a16:creationId xmlns:a16="http://schemas.microsoft.com/office/drawing/2014/main" id="{84F0B0FF-6369-4C32-85B0-B06B26D78A5E}"/>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51927" y="3357761"/>
            <a:ext cx="1808559" cy="2712839"/>
          </a:xfrm>
          <a:prstGeom prst="rect">
            <a:avLst/>
          </a:prstGeom>
          <a:ln w="88900" cap="sq" cmpd="thickThin">
            <a:solidFill>
              <a:srgbClr val="000000"/>
            </a:solidFill>
            <a:prstDash val="solid"/>
            <a:miter lim="800000"/>
          </a:ln>
          <a:effectLst>
            <a:innerShdw blurRad="76200">
              <a:srgbClr val="000000"/>
            </a:innerShdw>
          </a:effectLst>
        </p:spPr>
      </p:pic>
      <p:pic>
        <p:nvPicPr>
          <p:cNvPr id="20504" name="Picture 10">
            <a:extLst>
              <a:ext uri="{FF2B5EF4-FFF2-40B4-BE49-F238E27FC236}">
                <a16:creationId xmlns:a16="http://schemas.microsoft.com/office/drawing/2014/main" id="{A650E60B-FDC9-44EB-97F3-597A57B012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802884">
            <a:off x="6763809" y="2337859"/>
            <a:ext cx="118533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0A5685-674F-4DB0-A28C-DE5C8CCCAE0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pPr defTabSz="609630">
              <a:defRPr/>
            </a:pPr>
            <a:endParaRPr lang="en-GB" sz="1200">
              <a:solidFill>
                <a:prstClr val="black"/>
              </a:solidFill>
              <a:latin typeface="Calibri"/>
            </a:endParaRPr>
          </a:p>
        </p:txBody>
      </p:sp>
      <p:grpSp>
        <p:nvGrpSpPr>
          <p:cNvPr id="22533" name="Group 3">
            <a:extLst>
              <a:ext uri="{FF2B5EF4-FFF2-40B4-BE49-F238E27FC236}">
                <a16:creationId xmlns:a16="http://schemas.microsoft.com/office/drawing/2014/main" id="{D96BC2CC-5BBB-4E47-ABC7-787FBA02B4ED}"/>
              </a:ext>
            </a:extLst>
          </p:cNvPr>
          <p:cNvGrpSpPr>
            <a:grpSpLocks/>
          </p:cNvGrpSpPr>
          <p:nvPr/>
        </p:nvGrpSpPr>
        <p:grpSpPr bwMode="auto">
          <a:xfrm>
            <a:off x="7620000" y="6213319"/>
            <a:ext cx="4572000" cy="479425"/>
            <a:chOff x="0" y="0"/>
            <a:chExt cx="1806200" cy="189204"/>
          </a:xfrm>
        </p:grpSpPr>
        <p:sp>
          <p:nvSpPr>
            <p:cNvPr id="22538" name="Freeform 4">
              <a:extLst>
                <a:ext uri="{FF2B5EF4-FFF2-40B4-BE49-F238E27FC236}">
                  <a16:creationId xmlns:a16="http://schemas.microsoft.com/office/drawing/2014/main" id="{7E03C571-9243-40D1-9627-5205844415DC}"/>
                </a:ext>
              </a:extLst>
            </p:cNvPr>
            <p:cNvSpPr>
              <a:spLocks/>
            </p:cNvSpPr>
            <p:nvPr/>
          </p:nvSpPr>
          <p:spPr bwMode="auto">
            <a:xfrm>
              <a:off x="0" y="0"/>
              <a:ext cx="1806200" cy="189204"/>
            </a:xfrm>
            <a:custGeom>
              <a:avLst/>
              <a:gdLst>
                <a:gd name="T0" fmla="*/ 0 w 1806200"/>
                <a:gd name="T1" fmla="*/ 0 h 189204"/>
                <a:gd name="T2" fmla="*/ 1806200 w 1806200"/>
                <a:gd name="T3" fmla="*/ 0 h 189204"/>
                <a:gd name="T4" fmla="*/ 1806200 w 1806200"/>
                <a:gd name="T5" fmla="*/ 189204 h 189204"/>
                <a:gd name="T6" fmla="*/ 0 w 1806200"/>
                <a:gd name="T7" fmla="*/ 189204 h 189204"/>
                <a:gd name="T8" fmla="*/ 0 w 1806200"/>
                <a:gd name="T9" fmla="*/ 0 h 18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200" h="189204">
                  <a:moveTo>
                    <a:pt x="0" y="0"/>
                  </a:moveTo>
                  <a:lnTo>
                    <a:pt x="1806200" y="0"/>
                  </a:lnTo>
                  <a:lnTo>
                    <a:pt x="1806200" y="189204"/>
                  </a:lnTo>
                  <a:lnTo>
                    <a:pt x="0" y="189204"/>
                  </a:lnTo>
                  <a:lnTo>
                    <a:pt x="0" y="0"/>
                  </a:lnTo>
                  <a:close/>
                </a:path>
              </a:pathLst>
            </a:custGeom>
            <a:solidFill>
              <a:srgbClr val="1B7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GB" sz="1200">
                <a:solidFill>
                  <a:prstClr val="black"/>
                </a:solidFill>
                <a:latin typeface="Calibri" panose="020F0502020204030204" pitchFamily="34" charset="0"/>
              </a:endParaRPr>
            </a:p>
          </p:txBody>
        </p:sp>
        <p:sp>
          <p:nvSpPr>
            <p:cNvPr id="22539" name="TextBox 5">
              <a:extLst>
                <a:ext uri="{FF2B5EF4-FFF2-40B4-BE49-F238E27FC236}">
                  <a16:creationId xmlns:a16="http://schemas.microsoft.com/office/drawing/2014/main" id="{414E752A-064F-4D1E-BE99-98B582B42CE4}"/>
                </a:ext>
              </a:extLst>
            </p:cNvPr>
            <p:cNvSpPr txBox="1">
              <a:spLocks noChangeArrowheads="1"/>
            </p:cNvSpPr>
            <p:nvPr/>
          </p:nvSpPr>
          <p:spPr bwMode="auto">
            <a:xfrm>
              <a:off x="0" y="-47625"/>
              <a:ext cx="812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333"/>
                </a:lnSpc>
                <a:spcBef>
                  <a:spcPct val="0"/>
                </a:spcBef>
                <a:spcAft>
                  <a:spcPct val="0"/>
                </a:spcAft>
                <a:buNone/>
              </a:pPr>
              <a:endParaRPr lang="en-US" altLang="en-US" sz="1200">
                <a:solidFill>
                  <a:prstClr val="black"/>
                </a:solidFill>
              </a:endParaRPr>
            </a:p>
          </p:txBody>
        </p:sp>
      </p:grpSp>
      <p:sp>
        <p:nvSpPr>
          <p:cNvPr id="22534" name="TextBox 6">
            <a:extLst>
              <a:ext uri="{FF2B5EF4-FFF2-40B4-BE49-F238E27FC236}">
                <a16:creationId xmlns:a16="http://schemas.microsoft.com/office/drawing/2014/main" id="{E8B804F7-16D6-4296-9EDF-DB5A38769F54}"/>
              </a:ext>
            </a:extLst>
          </p:cNvPr>
          <p:cNvSpPr txBox="1">
            <a:spLocks noChangeArrowheads="1"/>
          </p:cNvSpPr>
          <p:nvPr/>
        </p:nvSpPr>
        <p:spPr bwMode="auto">
          <a:xfrm>
            <a:off x="7714192" y="6265333"/>
            <a:ext cx="4477808"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fontAlgn="base">
              <a:lnSpc>
                <a:spcPts val="2983"/>
              </a:lnSpc>
              <a:spcBef>
                <a:spcPct val="0"/>
              </a:spcBef>
              <a:spcAft>
                <a:spcPct val="0"/>
              </a:spcAft>
              <a:buNone/>
            </a:pPr>
            <a:r>
              <a:rPr lang="en-US" altLang="en-US" sz="2133">
                <a:solidFill>
                  <a:srgbClr val="FCFEFF"/>
                </a:solidFill>
                <a:latin typeface="Tahoma" panose="020B0604030504040204" pitchFamily="34" charset="0"/>
              </a:rPr>
              <a:t>IQM National Inclusion Conference</a:t>
            </a:r>
          </a:p>
        </p:txBody>
      </p:sp>
      <p:sp>
        <p:nvSpPr>
          <p:cNvPr id="22535" name="TextBox 8">
            <a:extLst>
              <a:ext uri="{FF2B5EF4-FFF2-40B4-BE49-F238E27FC236}">
                <a16:creationId xmlns:a16="http://schemas.microsoft.com/office/drawing/2014/main" id="{EF0BB67F-5ACA-4DF0-9000-E6DE1266FDC5}"/>
              </a:ext>
            </a:extLst>
          </p:cNvPr>
          <p:cNvSpPr txBox="1">
            <a:spLocks noChangeArrowheads="1"/>
          </p:cNvSpPr>
          <p:nvPr/>
        </p:nvSpPr>
        <p:spPr bwMode="auto">
          <a:xfrm>
            <a:off x="339725" y="2093384"/>
            <a:ext cx="11649075" cy="9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900" dirty="0">
                <a:solidFill>
                  <a:prstClr val="black"/>
                </a:solidFill>
                <a:latin typeface="Calibri"/>
                <a:cs typeface="Calibri"/>
              </a:rPr>
              <a:t>What are you doing in your school setting to address Cultural Diversity across the informal curriculum? </a:t>
            </a:r>
            <a:endParaRPr lang="en-GB" altLang="en-US" sz="2933" dirty="0">
              <a:solidFill>
                <a:prstClr val="black"/>
              </a:solidFill>
            </a:endParaRPr>
          </a:p>
        </p:txBody>
      </p:sp>
      <p:pic>
        <p:nvPicPr>
          <p:cNvPr id="22536" name="Picture 10">
            <a:extLst>
              <a:ext uri="{FF2B5EF4-FFF2-40B4-BE49-F238E27FC236}">
                <a16:creationId xmlns:a16="http://schemas.microsoft.com/office/drawing/2014/main" id="{DB95841B-EDE0-4CF9-97D2-9B0E78565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67" y="3683000"/>
            <a:ext cx="61468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1">
            <a:extLst>
              <a:ext uri="{FF2B5EF4-FFF2-40B4-BE49-F238E27FC236}">
                <a16:creationId xmlns:a16="http://schemas.microsoft.com/office/drawing/2014/main" id="{E638F523-2FBB-4711-BE06-F82799112742}"/>
              </a:ext>
            </a:extLst>
          </p:cNvPr>
          <p:cNvSpPr txBox="1">
            <a:spLocks noChangeArrowheads="1"/>
          </p:cNvSpPr>
          <p:nvPr/>
        </p:nvSpPr>
        <p:spPr bwMode="auto">
          <a:xfrm>
            <a:off x="339725" y="685800"/>
            <a:ext cx="4130675"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630" fontAlgn="base">
              <a:spcBef>
                <a:spcPct val="0"/>
              </a:spcBef>
              <a:spcAft>
                <a:spcPct val="0"/>
              </a:spcAft>
              <a:buNone/>
            </a:pPr>
            <a:r>
              <a:rPr lang="en-GB" altLang="en-US" sz="2933" b="1" dirty="0">
                <a:solidFill>
                  <a:prstClr val="black"/>
                </a:solidFill>
              </a:rPr>
              <a:t>REFLECTION POINT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681774-524B-4E14-A0FD-CC067EA93B91}"/>
              </a:ext>
            </a:extLst>
          </p:cNvPr>
          <p:cNvPicPr>
            <a:picLocks noChangeAspect="1"/>
          </p:cNvPicPr>
          <p:nvPr/>
        </p:nvPicPr>
        <p:blipFill>
          <a:blip r:embed="rId3"/>
          <a:stretch>
            <a:fillRect/>
          </a:stretch>
        </p:blipFill>
        <p:spPr>
          <a:xfrm>
            <a:off x="-1" y="0"/>
            <a:ext cx="6719777" cy="6858000"/>
          </a:xfrm>
          <a:prstGeom prst="rect">
            <a:avLst/>
          </a:prstGeom>
        </p:spPr>
      </p:pic>
      <p:sp>
        <p:nvSpPr>
          <p:cNvPr id="6" name="Rectangle 5">
            <a:extLst>
              <a:ext uri="{FF2B5EF4-FFF2-40B4-BE49-F238E27FC236}">
                <a16:creationId xmlns:a16="http://schemas.microsoft.com/office/drawing/2014/main" id="{9C961239-8F15-4DC5-ABA5-F7B138D5EBE0}"/>
              </a:ext>
            </a:extLst>
          </p:cNvPr>
          <p:cNvSpPr/>
          <p:nvPr/>
        </p:nvSpPr>
        <p:spPr>
          <a:xfrm>
            <a:off x="6719776" y="0"/>
            <a:ext cx="5472224" cy="6247864"/>
          </a:xfrm>
          <a:prstGeom prst="rect">
            <a:avLst/>
          </a:prstGeom>
        </p:spPr>
        <p:txBody>
          <a:bodyPr wrap="square">
            <a:spAutoFit/>
          </a:bodyPr>
          <a:lstStyle/>
          <a:p>
            <a:r>
              <a:rPr lang="en-GB" sz="3600" b="1" i="1" dirty="0">
                <a:solidFill>
                  <a:srgbClr val="002060"/>
                </a:solidFill>
              </a:rPr>
              <a:t>“If students never see anyone who looks like them in textbooks, they’ll think the subject’s not for them. They won’t feel welcome. </a:t>
            </a:r>
          </a:p>
          <a:p>
            <a:r>
              <a:rPr lang="en-GB" sz="3600" b="1" i="1" dirty="0">
                <a:solidFill>
                  <a:srgbClr val="002060"/>
                </a:solidFill>
              </a:rPr>
              <a:t>By the time students graduate from a history degree, they may have studied Nazi Germany three or four times,” </a:t>
            </a:r>
          </a:p>
          <a:p>
            <a:r>
              <a:rPr lang="en-GB" sz="2000" dirty="0">
                <a:solidFill>
                  <a:srgbClr val="002060"/>
                </a:solidFill>
              </a:rPr>
              <a:t>Dr </a:t>
            </a:r>
            <a:r>
              <a:rPr lang="en-GB" sz="2000" dirty="0" err="1">
                <a:solidFill>
                  <a:srgbClr val="002060"/>
                </a:solidFill>
              </a:rPr>
              <a:t>Shahmima</a:t>
            </a:r>
            <a:r>
              <a:rPr lang="en-GB" sz="2000" dirty="0">
                <a:solidFill>
                  <a:srgbClr val="002060"/>
                </a:solidFill>
              </a:rPr>
              <a:t> Akhtar, a doctoral fellow working with the Royal Historical Society</a:t>
            </a:r>
          </a:p>
        </p:txBody>
      </p:sp>
    </p:spTree>
    <p:extLst>
      <p:ext uri="{BB962C8B-B14F-4D97-AF65-F5344CB8AC3E}">
        <p14:creationId xmlns:p14="http://schemas.microsoft.com/office/powerpoint/2010/main" val="191781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E794-F8B8-4FAE-ACF1-FA6BDF5BCB29}"/>
              </a:ext>
            </a:extLst>
          </p:cNvPr>
          <p:cNvSpPr>
            <a:spLocks noGrp="1"/>
          </p:cNvSpPr>
          <p:nvPr>
            <p:ph type="title"/>
          </p:nvPr>
        </p:nvSpPr>
        <p:spPr>
          <a:xfrm>
            <a:off x="280060" y="125133"/>
            <a:ext cx="10515600" cy="1325563"/>
          </a:xfrm>
        </p:spPr>
        <p:txBody>
          <a:bodyPr>
            <a:normAutofit/>
          </a:bodyPr>
          <a:lstStyle/>
          <a:p>
            <a:r>
              <a:rPr lang="en-GB" sz="6000" b="1" dirty="0">
                <a:solidFill>
                  <a:srgbClr val="FF0000"/>
                </a:solidFill>
              </a:rPr>
              <a:t>We did some student voice…</a:t>
            </a:r>
          </a:p>
        </p:txBody>
      </p:sp>
      <p:sp>
        <p:nvSpPr>
          <p:cNvPr id="3" name="Content Placeholder 2">
            <a:extLst>
              <a:ext uri="{FF2B5EF4-FFF2-40B4-BE49-F238E27FC236}">
                <a16:creationId xmlns:a16="http://schemas.microsoft.com/office/drawing/2014/main" id="{DA7618E6-A879-4561-82DA-006C6FFBFDA8}"/>
              </a:ext>
            </a:extLst>
          </p:cNvPr>
          <p:cNvSpPr>
            <a:spLocks noGrp="1"/>
          </p:cNvSpPr>
          <p:nvPr>
            <p:ph idx="1"/>
          </p:nvPr>
        </p:nvSpPr>
        <p:spPr>
          <a:xfrm>
            <a:off x="612569" y="1450696"/>
            <a:ext cx="5040086" cy="5092608"/>
          </a:xfrm>
        </p:spPr>
        <p:txBody>
          <a:bodyPr>
            <a:normAutofit/>
          </a:bodyPr>
          <a:lstStyle/>
          <a:p>
            <a:pPr marL="0" indent="0">
              <a:buNone/>
            </a:pPr>
            <a:r>
              <a:rPr lang="en-GB" sz="5400" b="1" i="1" dirty="0">
                <a:solidFill>
                  <a:schemeClr val="accent1"/>
                </a:solidFill>
              </a:rPr>
              <a:t>“We do gay people and stuff but only if we finish the other stuff” </a:t>
            </a:r>
          </a:p>
          <a:p>
            <a:r>
              <a:rPr lang="en-GB" dirty="0"/>
              <a:t>Felt our diversity was an add on</a:t>
            </a:r>
          </a:p>
          <a:p>
            <a:r>
              <a:rPr lang="en-GB" dirty="0"/>
              <a:t>Felt tokenistic</a:t>
            </a:r>
          </a:p>
        </p:txBody>
      </p:sp>
      <p:pic>
        <p:nvPicPr>
          <p:cNvPr id="4" name="Picture 3">
            <a:extLst>
              <a:ext uri="{FF2B5EF4-FFF2-40B4-BE49-F238E27FC236}">
                <a16:creationId xmlns:a16="http://schemas.microsoft.com/office/drawing/2014/main" id="{982BE820-F80C-41B3-9AB1-D3ED4CD62202}"/>
              </a:ext>
            </a:extLst>
          </p:cNvPr>
          <p:cNvPicPr>
            <a:picLocks noChangeAspect="1"/>
          </p:cNvPicPr>
          <p:nvPr/>
        </p:nvPicPr>
        <p:blipFill>
          <a:blip r:embed="rId3"/>
          <a:stretch>
            <a:fillRect/>
          </a:stretch>
        </p:blipFill>
        <p:spPr>
          <a:xfrm>
            <a:off x="7174923" y="1450696"/>
            <a:ext cx="3620737" cy="4575295"/>
          </a:xfrm>
          <a:prstGeom prst="rect">
            <a:avLst/>
          </a:prstGeom>
        </p:spPr>
      </p:pic>
    </p:spTree>
    <p:extLst>
      <p:ext uri="{BB962C8B-B14F-4D97-AF65-F5344CB8AC3E}">
        <p14:creationId xmlns:p14="http://schemas.microsoft.com/office/powerpoint/2010/main" val="358669373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6AA3A5-CC9D-4CAB-B7FC-389B52A4129D}">
  <ds:schemaRefs>
    <ds:schemaRef ds:uri="http://schemas.microsoft.com/office/2006/metadata/properties"/>
    <ds:schemaRef ds:uri="http://schemas.microsoft.com/office/infopath/2007/PartnerControls"/>
    <ds:schemaRef ds:uri="259ce971-8e4f-45dd-970f-28b2c027d3e3"/>
    <ds:schemaRef ds:uri="6e3d52fe-50b3-4eff-a469-deeccc962dc4"/>
  </ds:schemaRefs>
</ds:datastoreItem>
</file>

<file path=customXml/itemProps2.xml><?xml version="1.0" encoding="utf-8"?>
<ds:datastoreItem xmlns:ds="http://schemas.openxmlformats.org/officeDocument/2006/customXml" ds:itemID="{4E09DF8F-FA9C-40F9-8B57-CB23D3D18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ce971-8e4f-45dd-970f-28b2c027d3e3"/>
    <ds:schemaRef ds:uri="6e3d52fe-50b3-4eff-a469-deeccc96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3A7B7F-B2C6-4D4A-9982-1C61FB3BDF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212</TotalTime>
  <Words>3029</Words>
  <Application>Microsoft Office PowerPoint</Application>
  <PresentationFormat>Widescreen</PresentationFormat>
  <Paragraphs>303</Paragraphs>
  <Slides>42</Slides>
  <Notes>17</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did some student voice…</vt:lpstr>
      <vt:lpstr>Diversity in the Geography Curriculum </vt:lpstr>
      <vt:lpstr>PowerPoint Presentation</vt:lpstr>
      <vt:lpstr>PowerPoint Presentation</vt:lpstr>
      <vt:lpstr>In KS4 we look at…</vt:lpstr>
      <vt:lpstr>PowerPoint Presentation</vt:lpstr>
      <vt:lpstr>PowerPoint Presentation</vt:lpstr>
      <vt:lpstr>PowerPoint Presentation</vt:lpstr>
      <vt:lpstr>Diversity in the History Curriculum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in the RS Curriculum </vt:lpstr>
      <vt:lpstr>PowerPoint Presentation</vt:lpstr>
      <vt:lpstr>PowerPoint Presentation</vt:lpstr>
      <vt:lpstr>PowerPoint Presentation</vt:lpstr>
      <vt:lpstr>PowerPoint Presentation</vt:lpstr>
      <vt:lpstr>Diversity in the Citizenship Curriculum </vt:lpstr>
      <vt:lpstr>PowerPoint Presentation</vt:lpstr>
      <vt:lpstr>PowerPoint Presentation</vt:lpstr>
      <vt:lpstr>Culture shapes our lives as much as politics. The Humanities are about human stories, and we are all human. If you don’t have diversity, you don’t have the full human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half term our Diversity Ambassadors write an article for the Student Edit informing students, parents and guardians of our successes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in the Geography Curriculum</dc:title>
  <dc:creator>Hannah Monk</dc:creator>
  <cp:lastModifiedBy>siona robson</cp:lastModifiedBy>
  <cp:revision>56</cp:revision>
  <dcterms:created xsi:type="dcterms:W3CDTF">2023-03-22T07:47:19Z</dcterms:created>
  <dcterms:modified xsi:type="dcterms:W3CDTF">2023-11-21T15:53:11Z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