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rchivo Black" charset="1" panose="020B0A03020202020B04"/>
      <p:regular r:id="rId14"/>
    </p:embeddedFont>
    <p:embeddedFont>
      <p:font typeface="Tahoma" charset="1" panose="020B0604030504040204"/>
      <p:regular r:id="rId15"/>
    </p:embeddedFont>
    <p:embeddedFont>
      <p:font typeface="Tahoma Bold" charset="1" panose="020B0804030504040204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  <p:embeddedFont>
      <p:font typeface="Open Sans Italics" charset="1" panose="020B0606030504020204"/>
      <p:regular r:id="rId19"/>
    </p:embeddedFont>
    <p:embeddedFont>
      <p:font typeface="Open Sans Bold Italics" charset="1" panose="020B0806030504020204"/>
      <p:regular r:id="rId20"/>
    </p:embeddedFont>
    <p:embeddedFont>
      <p:font typeface="Open Sans Light" charset="1" panose="020B0306030504020204"/>
      <p:regular r:id="rId21"/>
    </p:embeddedFont>
    <p:embeddedFont>
      <p:font typeface="Open Sans Light Italics" charset="1" panose="020B0306030504020204"/>
      <p:regular r:id="rId22"/>
    </p:embeddedFont>
    <p:embeddedFont>
      <p:font typeface="Open Sans Ultra-Bold" charset="1" panose="00000000000000000000"/>
      <p:regular r:id="rId23"/>
    </p:embeddedFont>
    <p:embeddedFont>
      <p:font typeface="Open Sans Ultra-Bold Italic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slide" Target="slides/slide2.xml"/><Relationship Id="rId8" Type="http://schemas.openxmlformats.org/officeDocument/2006/relationships/font" Target="fonts/font8.fntdata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1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iqmaward.com/iqm-flagship-school/" TargetMode="External" Type="http://schemas.openxmlformats.org/officeDocument/2006/relationships/hyperlink"/><Relationship Id="rId11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https://iqmaward.com/iqm-centre-of-excellence/" TargetMode="External" Type="http://schemas.openxmlformats.org/officeDocument/2006/relationships/hyperlink"/><Relationship Id="rId7" Target="../media/image5.png" Type="http://schemas.openxmlformats.org/officeDocument/2006/relationships/image"/><Relationship Id="rId8" Target="https://iqmaward.com/iqm-centre-of-excellence/" TargetMode="External" Type="http://schemas.openxmlformats.org/officeDocument/2006/relationships/hyperlink"/><Relationship Id="rId9" Target="../media/image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89712" y="-3968528"/>
            <a:ext cx="6166608" cy="616660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009746" y="8900309"/>
            <a:ext cx="5371769" cy="537176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475460" y="-2230104"/>
            <a:ext cx="4227497" cy="15201482"/>
          </a:xfrm>
          <a:custGeom>
            <a:avLst/>
            <a:gdLst/>
            <a:ahLst/>
            <a:cxnLst/>
            <a:rect r="r" b="b" t="t" l="l"/>
            <a:pathLst>
              <a:path h="15201482" w="4227497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0" y="1028700"/>
            <a:ext cx="2977719" cy="8324867"/>
            <a:chOff x="0" y="0"/>
            <a:chExt cx="3970292" cy="11099823"/>
          </a:xfrm>
        </p:grpSpPr>
        <p:sp>
          <p:nvSpPr>
            <p:cNvPr name="Freeform 11" id="11">
              <a:hlinkClick r:id="rId6" tooltip="https://iqmaward.com/iqm-centre-of-excellence/"/>
            </p:cNvPr>
            <p:cNvSpPr/>
            <p:nvPr/>
          </p:nvSpPr>
          <p:spPr>
            <a:xfrm flipH="false" flipV="false"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r="r" b="b" t="t" l="l"/>
              <a:pathLst>
                <a:path h="3115744" w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>
              <a:hlinkClick r:id="rId8" tooltip="https://iqmaward.com/iqm-centre-of-excellence/"/>
            </p:cNvPr>
            <p:cNvSpPr/>
            <p:nvPr/>
          </p:nvSpPr>
          <p:spPr>
            <a:xfrm flipH="false" flipV="false"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r="r" b="b" t="t" l="l"/>
              <a:pathLst>
                <a:path h="3115744" w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3" id="13">
              <a:hlinkClick r:id="rId10" tooltip="https://iqmaward.com/iqm-flagship-school/"/>
            </p:cNvPr>
            <p:cNvSpPr/>
            <p:nvPr/>
          </p:nvSpPr>
          <p:spPr>
            <a:xfrm flipH="false" flipV="false"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r="r" b="b" t="t" l="l"/>
              <a:pathLst>
                <a:path h="3115744" w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293787" y="1930064"/>
            <a:ext cx="13081658" cy="467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459"/>
              </a:lnSpc>
            </a:pPr>
            <a:r>
              <a:rPr lang="en-US" sz="8899">
                <a:solidFill>
                  <a:srgbClr val="000000"/>
                </a:solidFill>
                <a:latin typeface="Tahoma Bold"/>
              </a:rPr>
              <a:t>Supporting the Mental Health of Learners with Complex Needs 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600320" y="7162919"/>
            <a:ext cx="1577317" cy="157731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5600320" y="7162919"/>
            <a:ext cx="1577317" cy="1577317"/>
          </a:xfrm>
          <a:custGeom>
            <a:avLst/>
            <a:gdLst/>
            <a:ahLst/>
            <a:cxnLst/>
            <a:rect r="r" b="b" t="t" l="l"/>
            <a:pathLst>
              <a:path h="1577317" w="1577317">
                <a:moveTo>
                  <a:pt x="0" y="0"/>
                </a:moveTo>
                <a:lnTo>
                  <a:pt x="1577317" y="0"/>
                </a:lnTo>
                <a:lnTo>
                  <a:pt x="1577317" y="1577317"/>
                </a:lnTo>
                <a:lnTo>
                  <a:pt x="0" y="15773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583900" y="9489769"/>
            <a:ext cx="3419773" cy="490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2799">
                <a:solidFill>
                  <a:srgbClr val="000000"/>
                </a:solidFill>
                <a:latin typeface="Tahoma"/>
              </a:rPr>
              <a:t>#IQMFamily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300198" y="7173956"/>
            <a:ext cx="7775478" cy="102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Tahoma"/>
              </a:rPr>
              <a:t>Presented by Fiona Robinson, 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Tahoma"/>
              </a:rPr>
              <a:t>from Bensham Manor School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7300198" y="8473180"/>
            <a:ext cx="6633588" cy="333730"/>
            <a:chOff x="0" y="0"/>
            <a:chExt cx="8844784" cy="444974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5925078" y="-28575"/>
              <a:ext cx="490084" cy="3333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Tahoma"/>
                </a:rPr>
                <a:t>th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17218"/>
              <a:ext cx="6351913" cy="4621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Tahoma"/>
                </a:rPr>
                <a:t>IQM National Inclusion Conference, 27   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6351913" y="-17218"/>
              <a:ext cx="2492871" cy="4620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Tahoma"/>
                </a:rPr>
                <a:t>November 2023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72013" y="9353567"/>
            <a:ext cx="6857916" cy="718383"/>
            <a:chOff x="0" y="0"/>
            <a:chExt cx="1806200" cy="1892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6200" cy="189204"/>
            </a:xfrm>
            <a:custGeom>
              <a:avLst/>
              <a:gdLst/>
              <a:ahLst/>
              <a:cxnLst/>
              <a:rect r="r" b="b" t="t" l="l"/>
              <a:pathLst>
                <a:path h="189204" w="1806200">
                  <a:moveTo>
                    <a:pt x="0" y="0"/>
                  </a:moveTo>
                  <a:lnTo>
                    <a:pt x="1806200" y="0"/>
                  </a:lnTo>
                  <a:lnTo>
                    <a:pt x="1806200" y="189204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1B70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806200" cy="236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572013" y="9397924"/>
            <a:ext cx="6715987" cy="537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971805" y="2570196"/>
            <a:ext cx="4600208" cy="1739698"/>
            <a:chOff x="0" y="0"/>
            <a:chExt cx="1211577" cy="4581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11577" cy="458192"/>
            </a:xfrm>
            <a:custGeom>
              <a:avLst/>
              <a:gdLst/>
              <a:ahLst/>
              <a:cxnLst/>
              <a:rect r="r" b="b" t="t" l="l"/>
              <a:pathLst>
                <a:path h="458192" w="1211577">
                  <a:moveTo>
                    <a:pt x="0" y="0"/>
                  </a:moveTo>
                  <a:lnTo>
                    <a:pt x="1211577" y="0"/>
                  </a:lnTo>
                  <a:lnTo>
                    <a:pt x="1211577" y="458192"/>
                  </a:lnTo>
                  <a:lnTo>
                    <a:pt x="0" y="4581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71450"/>
              <a:ext cx="1211577" cy="629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99"/>
                </a:lnSpc>
              </a:pPr>
              <a:r>
                <a:rPr lang="en-US" sz="8499">
                  <a:solidFill>
                    <a:srgbClr val="FF3131"/>
                  </a:solidFill>
                  <a:latin typeface="Archivo Black"/>
                </a:rPr>
                <a:t>AFT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2104" y="518276"/>
            <a:ext cx="17803793" cy="1597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Glacial Indifference Bold"/>
              </a:rPr>
              <a:t>Simple but effective ideas for all settings when supporting a complex needs young person with additional mental health needs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18815" y="4668903"/>
            <a:ext cx="3540335" cy="8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 Bold"/>
              </a:rPr>
              <a:t>• Anticipate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8815" y="6177278"/>
            <a:ext cx="3540335" cy="8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 Bold"/>
              </a:rPr>
              <a:t>• Facilitate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8815" y="7870944"/>
            <a:ext cx="3837219" cy="8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 Bold"/>
              </a:rPr>
              <a:t>• Triangulate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91218" y="4678428"/>
            <a:ext cx="10116314" cy="771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Glacial Indifference"/>
              </a:rPr>
              <a:t>Know the child/background/triggers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98121" y="4649853"/>
            <a:ext cx="363677" cy="8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"/>
              </a:rPr>
              <a:t>-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91218" y="6186803"/>
            <a:ext cx="12543346" cy="761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"/>
              </a:rPr>
              <a:t>Mindful drawing/worry box/calm space/fidget toy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698121" y="6177278"/>
            <a:ext cx="363677" cy="8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"/>
              </a:rPr>
              <a:t>-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391218" y="7526523"/>
            <a:ext cx="12543346" cy="1552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"/>
              </a:rPr>
              <a:t>Everyone following the same strategy/communication/consistency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688596" y="7832844"/>
            <a:ext cx="363677" cy="8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"/>
              </a:rPr>
              <a:t>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Props1.xml><?xml version="1.0" encoding="utf-8"?>
<ds:datastoreItem xmlns:ds="http://schemas.openxmlformats.org/officeDocument/2006/customXml" ds:itemID="{207A19BE-039E-4BB6-833D-63E0C57D268E}"/>
</file>

<file path=customXml/itemProps2.xml><?xml version="1.0" encoding="utf-8"?>
<ds:datastoreItem xmlns:ds="http://schemas.openxmlformats.org/officeDocument/2006/customXml" ds:itemID="{FA414394-12B2-4A6A-8BA5-965FD11170BF}"/>
</file>

<file path=customXml/itemProps3.xml><?xml version="1.0" encoding="utf-8"?>
<ds:datastoreItem xmlns:ds="http://schemas.openxmlformats.org/officeDocument/2006/customXml" ds:itemID="{77DEBD9C-C4D9-434C-99CC-1A64B3444CC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Bensham Manor</dc:title>
  <cp:revision>1</cp:revision>
  <dcterms:created xsi:type="dcterms:W3CDTF">2006-08-16T00:00:00Z</dcterms:created>
  <dcterms:modified xsi:type="dcterms:W3CDTF">2011-08-01T06:04:30Z</dcterms:modified>
  <dc:identifier>DAFzr-zrgWA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</Properties>
</file>