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2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(MS) Bold" panose="020B0604020202020204" charset="0"/>
      <p:regular r:id="rId15"/>
    </p:embeddedFont>
    <p:embeddedFont>
      <p:font typeface="Cardo" panose="020B0604020202020204" charset="-79"/>
      <p:regular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Tahoma Bold" panose="020B08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7C9D8-9EC8-9DA6-80DE-2F95D77B0265}" v="61" dt="2023-11-14T16:07:1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leen Murphy" userId="S::aileen@iqmaward.com::375926b2-77fa-45bb-9949-95dd92be88b2" providerId="AD" clId="Web-{C1A7C9D8-9EC8-9DA6-80DE-2F95D77B0265}"/>
    <pc:docChg chg="addSld delSld modSld">
      <pc:chgData name="Aileen Murphy" userId="S::aileen@iqmaward.com::375926b2-77fa-45bb-9949-95dd92be88b2" providerId="AD" clId="Web-{C1A7C9D8-9EC8-9DA6-80DE-2F95D77B0265}" dt="2023-11-14T16:07:15.051" v="37" actId="14100"/>
      <pc:docMkLst>
        <pc:docMk/>
      </pc:docMkLst>
      <pc:sldChg chg="del">
        <pc:chgData name="Aileen Murphy" userId="S::aileen@iqmaward.com::375926b2-77fa-45bb-9949-95dd92be88b2" providerId="AD" clId="Web-{C1A7C9D8-9EC8-9DA6-80DE-2F95D77B0265}" dt="2023-11-14T16:02:42.229" v="4"/>
        <pc:sldMkLst>
          <pc:docMk/>
          <pc:sldMk cId="0" sldId="256"/>
        </pc:sldMkLst>
      </pc:sldChg>
      <pc:sldChg chg="modSp">
        <pc:chgData name="Aileen Murphy" userId="S::aileen@iqmaward.com::375926b2-77fa-45bb-9949-95dd92be88b2" providerId="AD" clId="Web-{C1A7C9D8-9EC8-9DA6-80DE-2F95D77B0265}" dt="2023-11-14T16:04:52.546" v="18" actId="20577"/>
        <pc:sldMkLst>
          <pc:docMk/>
          <pc:sldMk cId="0" sldId="257"/>
        </pc:sldMkLst>
        <pc:spChg chg="mod">
          <ac:chgData name="Aileen Murphy" userId="S::aileen@iqmaward.com::375926b2-77fa-45bb-9949-95dd92be88b2" providerId="AD" clId="Web-{C1A7C9D8-9EC8-9DA6-80DE-2F95D77B0265}" dt="2023-11-14T16:04:04.654" v="12" actId="14100"/>
          <ac:spMkLst>
            <pc:docMk/>
            <pc:sldMk cId="0" sldId="257"/>
            <ac:spMk id="17" creationId="{00000000-0000-0000-0000-000000000000}"/>
          </ac:spMkLst>
        </pc:spChg>
        <pc:spChg chg="mod">
          <ac:chgData name="Aileen Murphy" userId="S::aileen@iqmaward.com::375926b2-77fa-45bb-9949-95dd92be88b2" providerId="AD" clId="Web-{C1A7C9D8-9EC8-9DA6-80DE-2F95D77B0265}" dt="2023-11-14T16:04:08.904" v="16" actId="14100"/>
          <ac:spMkLst>
            <pc:docMk/>
            <pc:sldMk cId="0" sldId="257"/>
            <ac:spMk id="18" creationId="{00000000-0000-0000-0000-000000000000}"/>
          </ac:spMkLst>
        </pc:spChg>
        <pc:spChg chg="mod">
          <ac:chgData name="Aileen Murphy" userId="S::aileen@iqmaward.com::375926b2-77fa-45bb-9949-95dd92be88b2" providerId="AD" clId="Web-{C1A7C9D8-9EC8-9DA6-80DE-2F95D77B0265}" dt="2023-11-14T16:03:48.138" v="8" actId="14100"/>
          <ac:spMkLst>
            <pc:docMk/>
            <pc:sldMk cId="0" sldId="257"/>
            <ac:spMk id="19" creationId="{00000000-0000-0000-0000-000000000000}"/>
          </ac:spMkLst>
        </pc:spChg>
        <pc:spChg chg="mod">
          <ac:chgData name="Aileen Murphy" userId="S::aileen@iqmaward.com::375926b2-77fa-45bb-9949-95dd92be88b2" providerId="AD" clId="Web-{C1A7C9D8-9EC8-9DA6-80DE-2F95D77B0265}" dt="2023-11-14T16:04:52.546" v="18" actId="20577"/>
          <ac:spMkLst>
            <pc:docMk/>
            <pc:sldMk cId="0" sldId="257"/>
            <ac:spMk id="25" creationId="{00000000-0000-0000-0000-000000000000}"/>
          </ac:spMkLst>
        </pc:spChg>
      </pc:sldChg>
      <pc:sldChg chg="modSp">
        <pc:chgData name="Aileen Murphy" userId="S::aileen@iqmaward.com::375926b2-77fa-45bb-9949-95dd92be88b2" providerId="AD" clId="Web-{C1A7C9D8-9EC8-9DA6-80DE-2F95D77B0265}" dt="2023-11-14T16:05:50.486" v="30" actId="20577"/>
        <pc:sldMkLst>
          <pc:docMk/>
          <pc:sldMk cId="0" sldId="258"/>
        </pc:sldMkLst>
        <pc:spChg chg="mod">
          <ac:chgData name="Aileen Murphy" userId="S::aileen@iqmaward.com::375926b2-77fa-45bb-9949-95dd92be88b2" providerId="AD" clId="Web-{C1A7C9D8-9EC8-9DA6-80DE-2F95D77B0265}" dt="2023-11-14T16:05:50.486" v="30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Aileen Murphy" userId="S::aileen@iqmaward.com::375926b2-77fa-45bb-9949-95dd92be88b2" providerId="AD" clId="Web-{C1A7C9D8-9EC8-9DA6-80DE-2F95D77B0265}" dt="2023-11-14T16:05:16.594" v="22" actId="14100"/>
          <ac:spMkLst>
            <pc:docMk/>
            <pc:sldMk cId="0" sldId="258"/>
            <ac:spMk id="19" creationId="{00000000-0000-0000-0000-000000000000}"/>
          </ac:spMkLst>
        </pc:spChg>
        <pc:spChg chg="mod">
          <ac:chgData name="Aileen Murphy" userId="S::aileen@iqmaward.com::375926b2-77fa-45bb-9949-95dd92be88b2" providerId="AD" clId="Web-{C1A7C9D8-9EC8-9DA6-80DE-2F95D77B0265}" dt="2023-11-14T16:05:38.188" v="29" actId="20577"/>
          <ac:spMkLst>
            <pc:docMk/>
            <pc:sldMk cId="0" sldId="258"/>
            <ac:spMk id="26" creationId="{00000000-0000-0000-0000-000000000000}"/>
          </ac:spMkLst>
        </pc:spChg>
      </pc:sldChg>
      <pc:sldChg chg="modSp">
        <pc:chgData name="Aileen Murphy" userId="S::aileen@iqmaward.com::375926b2-77fa-45bb-9949-95dd92be88b2" providerId="AD" clId="Web-{C1A7C9D8-9EC8-9DA6-80DE-2F95D77B0265}" dt="2023-11-14T16:07:15.051" v="37" actId="14100"/>
        <pc:sldMkLst>
          <pc:docMk/>
          <pc:sldMk cId="0" sldId="259"/>
        </pc:sldMkLst>
        <pc:spChg chg="mod">
          <ac:chgData name="Aileen Murphy" userId="S::aileen@iqmaward.com::375926b2-77fa-45bb-9949-95dd92be88b2" providerId="AD" clId="Web-{C1A7C9D8-9EC8-9DA6-80DE-2F95D77B0265}" dt="2023-11-14T16:06:36.394" v="31" actId="14100"/>
          <ac:spMkLst>
            <pc:docMk/>
            <pc:sldMk cId="0" sldId="259"/>
            <ac:spMk id="18" creationId="{00000000-0000-0000-0000-000000000000}"/>
          </ac:spMkLst>
        </pc:spChg>
        <pc:spChg chg="mod">
          <ac:chgData name="Aileen Murphy" userId="S::aileen@iqmaward.com::375926b2-77fa-45bb-9949-95dd92be88b2" providerId="AD" clId="Web-{C1A7C9D8-9EC8-9DA6-80DE-2F95D77B0265}" dt="2023-11-14T16:07:15.051" v="37" actId="14100"/>
          <ac:spMkLst>
            <pc:docMk/>
            <pc:sldMk cId="0" sldId="259"/>
            <ac:spMk id="19" creationId="{00000000-0000-0000-0000-000000000000}"/>
          </ac:spMkLst>
        </pc:spChg>
      </pc:sldChg>
      <pc:sldChg chg="addSp modSp new">
        <pc:chgData name="Aileen Murphy" userId="S::aileen@iqmaward.com::375926b2-77fa-45bb-9949-95dd92be88b2" providerId="AD" clId="Web-{C1A7C9D8-9EC8-9DA6-80DE-2F95D77B0265}" dt="2023-11-14T16:02:34.416" v="3" actId="14100"/>
        <pc:sldMkLst>
          <pc:docMk/>
          <pc:sldMk cId="3439319616" sldId="262"/>
        </pc:sldMkLst>
        <pc:picChg chg="add mod">
          <ac:chgData name="Aileen Murphy" userId="S::aileen@iqmaward.com::375926b2-77fa-45bb-9949-95dd92be88b2" providerId="AD" clId="Web-{C1A7C9D8-9EC8-9DA6-80DE-2F95D77B0265}" dt="2023-11-14T16:02:34.416" v="3" actId="14100"/>
          <ac:picMkLst>
            <pc:docMk/>
            <pc:sldMk cId="3439319616" sldId="262"/>
            <ac:picMk id="2" creationId="{37769D2F-91F6-83FC-00AB-0839BF0B8C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69D2F-91F6-83FC-00AB-0839BF0B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-79375"/>
            <a:ext cx="18970625" cy="106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65" y="9568617"/>
            <a:ext cx="6857916" cy="718383"/>
            <a:chOff x="0" y="0"/>
            <a:chExt cx="1806200" cy="1892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6200" cy="189204"/>
            </a:xfrm>
            <a:custGeom>
              <a:avLst/>
              <a:gdLst/>
              <a:ahLst/>
              <a:cxnLst/>
              <a:rect l="l" t="t" r="r" b="b"/>
              <a:pathLst>
                <a:path w="1806200" h="189204">
                  <a:moveTo>
                    <a:pt x="0" y="0"/>
                  </a:moveTo>
                  <a:lnTo>
                    <a:pt x="1806200" y="0"/>
                  </a:lnTo>
                  <a:lnTo>
                    <a:pt x="1806200" y="189204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1B704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806200" cy="236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66557">
            <a:off x="5631276" y="5384364"/>
            <a:ext cx="2093220" cy="2541087"/>
          </a:xfrm>
          <a:custGeom>
            <a:avLst/>
            <a:gdLst/>
            <a:ahLst/>
            <a:cxnLst/>
            <a:rect l="l" t="t" r="r" b="b"/>
            <a:pathLst>
              <a:path w="2093220" h="2541087">
                <a:moveTo>
                  <a:pt x="0" y="0"/>
                </a:moveTo>
                <a:lnTo>
                  <a:pt x="2093221" y="0"/>
                </a:lnTo>
                <a:lnTo>
                  <a:pt x="2093221" y="2541086"/>
                </a:lnTo>
                <a:lnTo>
                  <a:pt x="0" y="2541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979891" y="3452654"/>
            <a:ext cx="10599008" cy="6990350"/>
            <a:chOff x="0" y="0"/>
            <a:chExt cx="2791508" cy="184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91508" cy="1841080"/>
            </a:xfrm>
            <a:custGeom>
              <a:avLst/>
              <a:gdLst/>
              <a:ahLst/>
              <a:cxnLst/>
              <a:rect l="l" t="t" r="r" b="b"/>
              <a:pathLst>
                <a:path w="2791508" h="1841080">
                  <a:moveTo>
                    <a:pt x="0" y="0"/>
                  </a:moveTo>
                  <a:lnTo>
                    <a:pt x="2791508" y="0"/>
                  </a:lnTo>
                  <a:lnTo>
                    <a:pt x="2791508" y="1841080"/>
                  </a:lnTo>
                  <a:lnTo>
                    <a:pt x="0" y="18410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91508" cy="1888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23536" y="5034952"/>
            <a:ext cx="40928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57182" y="7435171"/>
            <a:ext cx="9525" cy="166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​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03225" y="267016"/>
            <a:ext cx="14692972" cy="132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  <a:spcBef>
                <a:spcPct val="0"/>
              </a:spcBef>
            </a:pPr>
            <a:r>
              <a:rPr lang="en-US" sz="6899">
                <a:solidFill>
                  <a:srgbClr val="000000"/>
                </a:solidFill>
                <a:latin typeface="Calibri (MS) Bold"/>
              </a:rPr>
              <a:t>Inclusive Communication​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38100" y="9578142"/>
            <a:ext cx="6715987" cy="53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3899" y="1491934"/>
            <a:ext cx="17581130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3131"/>
                </a:solidFill>
                <a:latin typeface="Glacial Indifference Bold"/>
              </a:rPr>
              <a:t>Hot topic - How does your school promote inclusive communication? How do you know how well your pupils are able to communicate?​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3033" y="3558223"/>
            <a:ext cx="13748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Ideas:  ​​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3033" y="4458075"/>
            <a:ext cx="589450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Audit favoured communication styles – identify barriers​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4693" y="5815070"/>
            <a:ext cx="3252796" cy="53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• Active listening​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4693" y="6739288"/>
            <a:ext cx="3794951" cy="533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• Classroom Setting​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4693" y="7796486"/>
            <a:ext cx="4595093" cy="5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Talk Pairs (Talk Tuesday)​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74764" y="3722370"/>
            <a:ext cx="30054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Teaching Point: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81609" y="3722370"/>
            <a:ext cx="589450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BLANKS Questioning​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4764" y="4488815"/>
            <a:ext cx="9274972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 Bold"/>
              </a:rPr>
              <a:t>Blank Level 1 Questions </a:t>
            </a:r>
            <a:r>
              <a:rPr lang="en-US" sz="2600">
                <a:solidFill>
                  <a:srgbClr val="000000"/>
                </a:solidFill>
                <a:latin typeface="Glacial Indifference"/>
              </a:rPr>
              <a:t>(Naming) ‘Where is the ball?’ ‘What is this?’ ‘Show me what you heard?​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74764" y="5601970"/>
            <a:ext cx="9136428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 Bold"/>
              </a:rPr>
              <a:t>Blank Level 2 Questions</a:t>
            </a:r>
            <a:r>
              <a:rPr lang="en-US" sz="2600">
                <a:solidFill>
                  <a:srgbClr val="000000"/>
                </a:solidFill>
                <a:latin typeface="Glacial Indifference"/>
              </a:rPr>
              <a:t> (Describing) Recall information from a statement ‘Who’, ‘What’, ‘Where’ Describe a simple scene ‘What is happening?’​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74764" y="7264717"/>
            <a:ext cx="9039447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 Bold"/>
              </a:rPr>
              <a:t>Blank Level 3 Questions </a:t>
            </a:r>
            <a:r>
              <a:rPr lang="en-US" sz="2600">
                <a:solidFill>
                  <a:srgbClr val="000000"/>
                </a:solidFill>
                <a:latin typeface="Glacial Indifference"/>
              </a:rPr>
              <a:t>(Re-telling) Follow a set of directions ‘Do this and then do that.’ Plan and give a set of directions ‘Tell me how to get to the shops.’​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74764" y="8927464"/>
            <a:ext cx="9274972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Glacial Indifference Bold"/>
              </a:rPr>
              <a:t>Blank Level 4 Questions</a:t>
            </a:r>
            <a:r>
              <a:rPr lang="en-US" sz="2600" dirty="0">
                <a:solidFill>
                  <a:srgbClr val="000000"/>
                </a:solidFill>
                <a:latin typeface="Glacial Indifference"/>
              </a:rPr>
              <a:t> (Justifying) Justify a prediction ‘Why will it happen’ Identify the cause of an event. What made it happen?’​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71253" y="3452654"/>
            <a:ext cx="7707646" cy="6990350"/>
            <a:chOff x="0" y="0"/>
            <a:chExt cx="2029997" cy="1841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9997" cy="1841080"/>
            </a:xfrm>
            <a:custGeom>
              <a:avLst/>
              <a:gdLst/>
              <a:ahLst/>
              <a:cxnLst/>
              <a:rect l="l" t="t" r="r" b="b"/>
              <a:pathLst>
                <a:path w="2029997" h="1841080">
                  <a:moveTo>
                    <a:pt x="0" y="0"/>
                  </a:moveTo>
                  <a:lnTo>
                    <a:pt x="2029997" y="0"/>
                  </a:lnTo>
                  <a:lnTo>
                    <a:pt x="2029997" y="1841080"/>
                  </a:lnTo>
                  <a:lnTo>
                    <a:pt x="0" y="18410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29997" cy="1888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64739" y="9586630"/>
            <a:ext cx="6857916" cy="566932"/>
            <a:chOff x="0" y="0"/>
            <a:chExt cx="1806200" cy="149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06200" cy="149315"/>
            </a:xfrm>
            <a:custGeom>
              <a:avLst/>
              <a:gdLst/>
              <a:ahLst/>
              <a:cxnLst/>
              <a:rect l="l" t="t" r="r" b="b"/>
              <a:pathLst>
                <a:path w="1806200" h="149315">
                  <a:moveTo>
                    <a:pt x="0" y="0"/>
                  </a:moveTo>
                  <a:lnTo>
                    <a:pt x="1806200" y="0"/>
                  </a:lnTo>
                  <a:lnTo>
                    <a:pt x="1806200" y="149315"/>
                  </a:lnTo>
                  <a:lnTo>
                    <a:pt x="0" y="149315"/>
                  </a:lnTo>
                  <a:close/>
                </a:path>
              </a:pathLst>
            </a:custGeom>
            <a:solidFill>
              <a:srgbClr val="1B704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06200" cy="196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364739" y="9561931"/>
            <a:ext cx="6748851" cy="5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1"/>
              </a:lnSpc>
            </a:pPr>
            <a:r>
              <a:rPr lang="en-US" sz="3215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262235" y="5542047"/>
            <a:ext cx="2651866" cy="3019723"/>
          </a:xfrm>
          <a:custGeom>
            <a:avLst/>
            <a:gdLst/>
            <a:ahLst/>
            <a:cxnLst/>
            <a:rect l="l" t="t" r="r" b="b"/>
            <a:pathLst>
              <a:path w="2651866" h="3019723">
                <a:moveTo>
                  <a:pt x="0" y="0"/>
                </a:moveTo>
                <a:lnTo>
                  <a:pt x="2651866" y="0"/>
                </a:lnTo>
                <a:lnTo>
                  <a:pt x="2651866" y="3019723"/>
                </a:lnTo>
                <a:lnTo>
                  <a:pt x="0" y="301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123536" y="5034952"/>
            <a:ext cx="40928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57182" y="7435171"/>
            <a:ext cx="9525" cy="166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​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03225" y="267016"/>
            <a:ext cx="14692972" cy="132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  <a:spcBef>
                <a:spcPct val="0"/>
              </a:spcBef>
            </a:pPr>
            <a:r>
              <a:rPr lang="en-US" sz="6899">
                <a:solidFill>
                  <a:srgbClr val="000000"/>
                </a:solidFill>
                <a:latin typeface="Calibri (MS) Bold"/>
              </a:rPr>
              <a:t>Inclusive Wellbeing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2971" y="1491934"/>
            <a:ext cx="17581130" cy="154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3131"/>
                </a:solidFill>
                <a:latin typeface="Glacial Indifference Bold"/>
              </a:rPr>
              <a:t>Hot topic - How does your school promote inclusive wellbeing? 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3131"/>
                </a:solidFill>
                <a:latin typeface="Glacial Indifference Bold"/>
              </a:rPr>
              <a:t>How do you know about your pupils' wellbeing and mental health?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2597" y="3395504"/>
            <a:ext cx="13748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Ideas:  ​​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2597" y="4152228"/>
            <a:ext cx="589450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Talk boxes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50950" y="5804003"/>
            <a:ext cx="1462891" cy="548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Clubs​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8815" y="5004202"/>
            <a:ext cx="299888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Pupil work audit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65643" y="5005919"/>
            <a:ext cx="4920547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Play leaders and mentors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64739" y="3593943"/>
            <a:ext cx="30054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Teaching Point: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64739" y="4133178"/>
            <a:ext cx="5370832" cy="1099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Introducing a positive classroom environment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64739" y="5495076"/>
            <a:ext cx="3531450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"/>
              </a:rPr>
              <a:t>Meet and Greet at door​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64739" y="6348284"/>
            <a:ext cx="370620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"/>
              </a:rPr>
              <a:t>Seating Plan​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64739" y="8078872"/>
            <a:ext cx="428284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"/>
              </a:rPr>
              <a:t>Follow up – how? With who?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72638" y="4133178"/>
            <a:ext cx="280397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Peer partners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0845" y="5804003"/>
            <a:ext cx="4627422" cy="55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• Wellbeing Wednesdays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8815" y="6660917"/>
            <a:ext cx="98563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Home/school communication – what is the home like?​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2597" y="7513087"/>
            <a:ext cx="55687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Any available professionals?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2597" y="8470032"/>
            <a:ext cx="1005575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•Do you know your schools RSE policy? What does it say?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64739" y="7201491"/>
            <a:ext cx="2877664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"/>
              </a:rPr>
              <a:t>Positive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71253" y="3452654"/>
            <a:ext cx="7707646" cy="6990350"/>
            <a:chOff x="0" y="0"/>
            <a:chExt cx="2029997" cy="1841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9997" cy="1841080"/>
            </a:xfrm>
            <a:custGeom>
              <a:avLst/>
              <a:gdLst/>
              <a:ahLst/>
              <a:cxnLst/>
              <a:rect l="l" t="t" r="r" b="b"/>
              <a:pathLst>
                <a:path w="2029997" h="1841080">
                  <a:moveTo>
                    <a:pt x="0" y="0"/>
                  </a:moveTo>
                  <a:lnTo>
                    <a:pt x="2029997" y="0"/>
                  </a:lnTo>
                  <a:lnTo>
                    <a:pt x="2029997" y="1841080"/>
                  </a:lnTo>
                  <a:lnTo>
                    <a:pt x="0" y="18410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29997" cy="1888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64739" y="9586630"/>
            <a:ext cx="6857916" cy="566932"/>
            <a:chOff x="0" y="0"/>
            <a:chExt cx="1806200" cy="1493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06200" cy="149315"/>
            </a:xfrm>
            <a:custGeom>
              <a:avLst/>
              <a:gdLst/>
              <a:ahLst/>
              <a:cxnLst/>
              <a:rect l="l" t="t" r="r" b="b"/>
              <a:pathLst>
                <a:path w="1806200" h="149315">
                  <a:moveTo>
                    <a:pt x="0" y="0"/>
                  </a:moveTo>
                  <a:lnTo>
                    <a:pt x="1806200" y="0"/>
                  </a:lnTo>
                  <a:lnTo>
                    <a:pt x="1806200" y="149315"/>
                  </a:lnTo>
                  <a:lnTo>
                    <a:pt x="0" y="149315"/>
                  </a:lnTo>
                  <a:close/>
                </a:path>
              </a:pathLst>
            </a:custGeom>
            <a:solidFill>
              <a:srgbClr val="1B704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06200" cy="196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780744" y="6274325"/>
            <a:ext cx="3576470" cy="3576470"/>
          </a:xfrm>
          <a:custGeom>
            <a:avLst/>
            <a:gdLst/>
            <a:ahLst/>
            <a:cxnLst/>
            <a:rect l="l" t="t" r="r" b="b"/>
            <a:pathLst>
              <a:path w="3576470" h="3576470">
                <a:moveTo>
                  <a:pt x="0" y="0"/>
                </a:moveTo>
                <a:lnTo>
                  <a:pt x="3576471" y="0"/>
                </a:lnTo>
                <a:lnTo>
                  <a:pt x="3576471" y="3576470"/>
                </a:lnTo>
                <a:lnTo>
                  <a:pt x="0" y="3576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30967" y="7184325"/>
            <a:ext cx="4675318" cy="2185711"/>
          </a:xfrm>
          <a:custGeom>
            <a:avLst/>
            <a:gdLst/>
            <a:ahLst/>
            <a:cxnLst/>
            <a:rect l="l" t="t" r="r" b="b"/>
            <a:pathLst>
              <a:path w="4675318" h="2185711">
                <a:moveTo>
                  <a:pt x="0" y="0"/>
                </a:moveTo>
                <a:lnTo>
                  <a:pt x="4675319" y="0"/>
                </a:lnTo>
                <a:lnTo>
                  <a:pt x="4675319" y="2185711"/>
                </a:lnTo>
                <a:lnTo>
                  <a:pt x="0" y="21857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364739" y="9561931"/>
            <a:ext cx="6748851" cy="5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1"/>
              </a:lnSpc>
            </a:pPr>
            <a:r>
              <a:rPr lang="en-US" sz="3215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23536" y="5034952"/>
            <a:ext cx="40928" cy="19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57182" y="7435171"/>
            <a:ext cx="9525" cy="166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​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Cardo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rdo"/>
              </a:rPr>
              <a:t>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03225" y="267016"/>
            <a:ext cx="14692972" cy="132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  <a:spcBef>
                <a:spcPct val="0"/>
              </a:spcBef>
            </a:pPr>
            <a:r>
              <a:rPr lang="en-US" sz="6899">
                <a:solidFill>
                  <a:srgbClr val="000000"/>
                </a:solidFill>
                <a:latin typeface="Calibri (MS) Bold"/>
              </a:rPr>
              <a:t>Inclusive Independence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2971" y="1491934"/>
            <a:ext cx="17581130" cy="154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3131"/>
                </a:solidFill>
                <a:latin typeface="Glacial Indifference Bold"/>
              </a:rPr>
              <a:t>Hot topic - What does being independent mean in your setting? 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3131"/>
                </a:solidFill>
                <a:latin typeface="Glacial Indifference Bold"/>
              </a:rPr>
              <a:t>How does your setting promote independence?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05209" y="3353595"/>
            <a:ext cx="1375007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Ideas:  ​​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9051" y="4605721"/>
            <a:ext cx="2377558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Choice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3102" y="5480789"/>
            <a:ext cx="2853565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Ownership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48524" y="5385398"/>
            <a:ext cx="5086847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Shadow Leadership Group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64739" y="3593943"/>
            <a:ext cx="30054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Teaching Point: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64739" y="4373492"/>
            <a:ext cx="5370832" cy="1099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Create an Independence Routine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64739" y="5826148"/>
            <a:ext cx="5731457" cy="448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"/>
              </a:rPr>
              <a:t>No more than three steps per routine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64739" y="6627292"/>
            <a:ext cx="5631958" cy="448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"/>
              </a:rPr>
              <a:t>Consistency across all areas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77111" y="4654447"/>
            <a:ext cx="2803972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School Council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8815" y="6343171"/>
            <a:ext cx="4673897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Peer support/assessment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0203" y="7235073"/>
            <a:ext cx="2213550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"/>
              </a:rPr>
              <a:t>• Reflection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27209" y="3933503"/>
            <a:ext cx="1776016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Learning: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377111" y="4074638"/>
            <a:ext cx="1648520" cy="53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lacial Indifference Bold"/>
              </a:rPr>
              <a:t>General: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64739" y="9586630"/>
            <a:ext cx="6857916" cy="566932"/>
            <a:chOff x="0" y="0"/>
            <a:chExt cx="1806200" cy="1493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6200" cy="149315"/>
            </a:xfrm>
            <a:custGeom>
              <a:avLst/>
              <a:gdLst/>
              <a:ahLst/>
              <a:cxnLst/>
              <a:rect l="l" t="t" r="r" b="b"/>
              <a:pathLst>
                <a:path w="1806200" h="149315">
                  <a:moveTo>
                    <a:pt x="0" y="0"/>
                  </a:moveTo>
                  <a:lnTo>
                    <a:pt x="1806200" y="0"/>
                  </a:lnTo>
                  <a:lnTo>
                    <a:pt x="1806200" y="149315"/>
                  </a:lnTo>
                  <a:lnTo>
                    <a:pt x="0" y="149315"/>
                  </a:lnTo>
                  <a:close/>
                </a:path>
              </a:pathLst>
            </a:custGeom>
            <a:solidFill>
              <a:srgbClr val="1B704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806200" cy="196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740078" y="3375330"/>
            <a:ext cx="5519222" cy="3973840"/>
          </a:xfrm>
          <a:custGeom>
            <a:avLst/>
            <a:gdLst/>
            <a:ahLst/>
            <a:cxnLst/>
            <a:rect l="l" t="t" r="r" b="b"/>
            <a:pathLst>
              <a:path w="5519222" h="3973840">
                <a:moveTo>
                  <a:pt x="0" y="0"/>
                </a:moveTo>
                <a:lnTo>
                  <a:pt x="5519222" y="0"/>
                </a:lnTo>
                <a:lnTo>
                  <a:pt x="5519222" y="3973839"/>
                </a:lnTo>
                <a:lnTo>
                  <a:pt x="0" y="3973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364739" y="9561931"/>
            <a:ext cx="6748851" cy="54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1"/>
              </a:lnSpc>
            </a:pPr>
            <a:r>
              <a:rPr lang="en-US" sz="3215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57628" y="5555079"/>
            <a:ext cx="52884" cy="25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"/>
              </a:lnSpc>
              <a:spcBef>
                <a:spcPct val="0"/>
              </a:spcBef>
            </a:pPr>
            <a:r>
              <a:rPr lang="en-US" sz="1550">
                <a:solidFill>
                  <a:srgbClr val="000000"/>
                </a:solidFill>
                <a:latin typeface="Card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03225" y="133666"/>
            <a:ext cx="14692972" cy="192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8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Calibri (MS) Bold"/>
              </a:rPr>
              <a:t>Quick wins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9051" y="1838550"/>
            <a:ext cx="17255050" cy="96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Glacial Indifference Bold"/>
              </a:rPr>
              <a:t>Go back to your setting and talk about...  ​​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87673" y="3348628"/>
            <a:ext cx="3072136" cy="69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8"/>
              </a:lnSpc>
            </a:pPr>
            <a:r>
              <a:rPr lang="en-US" sz="4134">
                <a:solidFill>
                  <a:srgbClr val="000000"/>
                </a:solidFill>
                <a:latin typeface="Glacial Indifference"/>
              </a:rPr>
              <a:t>• Safe Space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35682" y="4497798"/>
            <a:ext cx="3452333" cy="69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88"/>
              </a:lnSpc>
            </a:pPr>
            <a:r>
              <a:rPr lang="en-US" sz="4134">
                <a:solidFill>
                  <a:srgbClr val="000000"/>
                </a:solidFill>
                <a:latin typeface="Glacial Indifference"/>
              </a:rPr>
              <a:t>• Wellbeing Box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35682" y="5593656"/>
            <a:ext cx="8760396" cy="69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8"/>
              </a:lnSpc>
            </a:pPr>
            <a:r>
              <a:rPr lang="en-US" sz="4134">
                <a:solidFill>
                  <a:srgbClr val="000000"/>
                </a:solidFill>
                <a:latin typeface="Glacial Indifference"/>
              </a:rPr>
              <a:t>• Positive Recognition Board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59948" y="6746117"/>
            <a:ext cx="4789319" cy="69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88"/>
              </a:lnSpc>
            </a:pPr>
            <a:r>
              <a:rPr lang="en-US" sz="4134">
                <a:solidFill>
                  <a:srgbClr val="000000"/>
                </a:solidFill>
                <a:latin typeface="Glacial Indifference"/>
              </a:rPr>
              <a:t>• Meet and Greet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87673" y="7847154"/>
            <a:ext cx="8566593" cy="69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8"/>
              </a:lnSpc>
            </a:pPr>
            <a:r>
              <a:rPr lang="en-US" sz="4134">
                <a:solidFill>
                  <a:srgbClr val="000000"/>
                </a:solidFill>
                <a:latin typeface="Glacial Indifference"/>
              </a:rPr>
              <a:t>• Triangulating Student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72013" y="9353567"/>
            <a:ext cx="6857916" cy="718383"/>
            <a:chOff x="0" y="0"/>
            <a:chExt cx="1806200" cy="1892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6200" cy="189204"/>
            </a:xfrm>
            <a:custGeom>
              <a:avLst/>
              <a:gdLst/>
              <a:ahLst/>
              <a:cxnLst/>
              <a:rect l="l" t="t" r="r" b="b"/>
              <a:pathLst>
                <a:path w="1806200" h="189204">
                  <a:moveTo>
                    <a:pt x="0" y="0"/>
                  </a:moveTo>
                  <a:lnTo>
                    <a:pt x="1806200" y="0"/>
                  </a:lnTo>
                  <a:lnTo>
                    <a:pt x="1806200" y="189204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1B704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806200" cy="236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572013" y="9397924"/>
            <a:ext cx="6715987" cy="53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sp>
        <p:nvSpPr>
          <p:cNvPr id="7" name="Freeform 7"/>
          <p:cNvSpPr/>
          <p:nvPr/>
        </p:nvSpPr>
        <p:spPr>
          <a:xfrm>
            <a:off x="6344329" y="1410395"/>
            <a:ext cx="5227684" cy="4495809"/>
          </a:xfrm>
          <a:custGeom>
            <a:avLst/>
            <a:gdLst/>
            <a:ahLst/>
            <a:cxnLst/>
            <a:rect l="l" t="t" r="r" b="b"/>
            <a:pathLst>
              <a:path w="5227684" h="4495809">
                <a:moveTo>
                  <a:pt x="0" y="0"/>
                </a:moveTo>
                <a:lnTo>
                  <a:pt x="5227684" y="0"/>
                </a:lnTo>
                <a:lnTo>
                  <a:pt x="5227684" y="4495808"/>
                </a:lnTo>
                <a:lnTo>
                  <a:pt x="0" y="44958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1929" y="5734753"/>
            <a:ext cx="18288000" cy="159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>
                <a:solidFill>
                  <a:srgbClr val="000000"/>
                </a:solidFill>
                <a:latin typeface="Tahoma Bold"/>
              </a:rPr>
              <a:t>Questions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9680" y="9581178"/>
            <a:ext cx="1963837" cy="49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2799">
                <a:solidFill>
                  <a:srgbClr val="000000"/>
                </a:solidFill>
                <a:latin typeface="Tahoma"/>
              </a:rPr>
              <a:t>#IQMFamily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CC6D54-45BF-4C5F-9274-A02F3539AD34}">
  <ds:schemaRefs>
    <ds:schemaRef ds:uri="http://schemas.microsoft.com/office/2006/metadata/properties"/>
    <ds:schemaRef ds:uri="http://schemas.microsoft.com/office/infopath/2007/PartnerControls"/>
    <ds:schemaRef ds:uri="259ce971-8e4f-45dd-970f-28b2c027d3e3"/>
    <ds:schemaRef ds:uri="6e3d52fe-50b3-4eff-a469-deeccc962dc4"/>
  </ds:schemaRefs>
</ds:datastoreItem>
</file>

<file path=customXml/itemProps2.xml><?xml version="1.0" encoding="utf-8"?>
<ds:datastoreItem xmlns:ds="http://schemas.openxmlformats.org/officeDocument/2006/customXml" ds:itemID="{7E84692C-C952-4FA3-AECB-09F0FA5B0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A93ECC-C2F5-409D-A23C-4C4DD9630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ce971-8e4f-45dd-970f-28b2c027d3e3"/>
    <ds:schemaRef ds:uri="6e3d52fe-50b3-4eff-a469-deeccc96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Bensham Manor</dc:title>
  <cp:revision>23</cp:revision>
  <dcterms:created xsi:type="dcterms:W3CDTF">2006-08-16T00:00:00Z</dcterms:created>
  <dcterms:modified xsi:type="dcterms:W3CDTF">2023-11-14T16:07:20Z</dcterms:modified>
  <dc:identifier>DAFzr-zrgWA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