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509" r:id="rId6"/>
    <p:sldId id="465" r:id="rId7"/>
    <p:sldId id="573" r:id="rId8"/>
    <p:sldId id="581" r:id="rId9"/>
    <p:sldId id="260" r:id="rId10"/>
    <p:sldId id="574" r:id="rId11"/>
    <p:sldId id="583" r:id="rId12"/>
    <p:sldId id="584" r:id="rId13"/>
    <p:sldId id="585" r:id="rId14"/>
    <p:sldId id="582" r:id="rId15"/>
    <p:sldId id="576" r:id="rId16"/>
    <p:sldId id="575" r:id="rId17"/>
    <p:sldId id="578" r:id="rId18"/>
    <p:sldId id="586" r:id="rId19"/>
    <p:sldId id="587" r:id="rId20"/>
    <p:sldId id="258" r:id="rId21"/>
    <p:sldId id="259" r:id="rId22"/>
  </p:sldIdLst>
  <p:sldSz cx="18288000" cy="10287000"/>
  <p:notesSz cx="6858000" cy="9144000"/>
  <p:embeddedFontLst>
    <p:embeddedFont>
      <p:font typeface="Tahoma" panose="020B0604030504040204" pitchFamily="34" charset="0"/>
      <p:regular r:id="rId24"/>
      <p:bold r:id="rId25"/>
    </p:embeddedFont>
    <p:embeddedFont>
      <p:font typeface="Tahoma Bold" panose="020B0804030504040204" pitchFamily="3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6FF2F-003B-B4A9-F20E-4C6B013836F0}" v="2" dt="2023-11-21T15:47:29.868"/>
    <p1510:client id="{556957FB-0DC3-45F0-8EA6-884EE6AA1F2B}" v="4" dt="2023-11-10T08:31:50.501"/>
    <p1510:client id="{82F82B5D-F9B4-C313-5E6A-545BA5F72070}" v="17" dt="2023-11-21T15:14:12.196"/>
    <p1510:client id="{B8CF90E6-123D-38ED-5931-81C7FC5C1D1B}" v="2" dt="2023-11-21T15:34:09.370"/>
    <p1510:client id="{BC52E8D3-0ABC-4F5F-BE10-CC738B0F5434}" v="76" dt="2023-11-09T16:23:21.780"/>
    <p1510:client id="{E9C291C0-424E-782C-9AFE-B318D0F5D9B7}" v="6" dt="2023-11-14T12:44:51.3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8T19:44:30.008"/>
    </inkml:context>
    <inkml:brush xml:id="br0">
      <inkml:brushProperty name="width" value="0.2" units="cm"/>
      <inkml:brushProperty name="height" value="0.4" units="cm"/>
      <inkml:brushProperty name="color" value="#FFACD5"/>
      <inkml:brushProperty name="tip" value="rectangle"/>
      <inkml:brushProperty name="rasterOp" value="maskPen"/>
    </inkml:brush>
  </inkml:definitions>
  <inkml:trace contextRef="#ctx0" brushRef="#br0">4 240 5239 0 0,'0'0'4970'0'0,"0"9"-4676"0"0,-3 34 2032 0 0,8-43-2101 0 0,13 2 117 0 0,0 0 0 0 0,35-3-1 0 0,-5-5 178 0 0,5-2 108 0 0,-40 6-350 0 0,1 0 0 0 0,26 0-1 0 0,-34 1-204 0 0,19 2 283 0 0,62 3 356 0 0,-53-2-564 0 0,32 1 231 0 0,-64-3-371 0 0,34-2 217 0 0,48 4 0 0 0,-79-1-127 0 0,0-2-8 0 0,17-2 28 0 0,0 1-1 0 0,0 1 1 0 0,26 2 0 0 0,-18 0 181 0 0,36-3 0 0 0,-56 0-264 0 0,13 1 125 0 0,-18 1-127 0 0,17-1 123 0 0,-14 0-128 0 0,7-1 40 0 0,-1 0 0 0 0,1 1 1 0 0,16 1-1 0 0,-6 3 10 0 0,-1 0 6 0 0,-15-1 5 0 0,9 2-13 0 0,37 13 98 0 0,-45-14-130 0 0,15 6-21 0 0,3 0 26 0 0,-1-4-25 0 0,1-2 20 0 0,2 0-33 0 0,-2-3-10 0 0,25-3 78 0 0,-43 4-14 0 0,14 4 8 0 0,5-1 2 0 0,0-4-58 0 0,-16 0-2 0 0,0 1-1 0 0,0 0 1 0 0,20 5-1 0 0,15 3-3 0 0,-18-5-10 0 0,25 1 54 0 0,-28 1-44 0 0,-18-2-9 0 0,-7-3 4 0 0,0 0 1 0 0,1 0 0 0 0,-1-1 0 0 0,0 1 0 0 0,0 0 0 0 0,0-1 0 0 0,0 1 0 0 0,5-1 0 0 0,12 2 53 0 0,0 0 0 0 0,33-2 1 0 0,-32-1-1 0 0,-1 3 12 0 0,-11 1-71 0 0,29 2 62 0 0,-7-1-8 0 0,-22-2-49 0 0,30 6 1 0 0,-1 2-7 0 0,5 0 17 0 0,-31-6 8 0 0,18 6-10 0 0,-15-7 38 0 0,0 0 0 0 0,1-1 0 0 0,-1 0 0 0 0,23-1 0 0 0,12 1 31 0 0,-33-1-16 0 0,-10-2-65 0 0,31 3 88 0 0,-9 1-42 0 0,-1 4-36 0 0,5 4 41 0 0,-9-7-42 0 0,62 7-11 0 0,-59-7 0 0 0,-12-3 15 0 0,0-1-1 0 0,1-1 0 0 0,-1 0 1 0 0,16-4-1 0 0,83-12 70 0 0,-83 12-36 0 0,-14 2-37 0 0,31-10 1 0 0,-18 4 30 0 0,28 4-20 0 0,-29 1 20 0 0,4 2-31 0 0,38-2-11 0 0,-38 0 11 0 0,94-16 102 0 0,-16 0-101 0 0,-81 16-12 0 0,4 3 0 0 0,53-5 0 0 0,-58 3 0 0 0,1 2 0 0 0,0 1 0 0 0,3-3 11 0 0,-2 2 31 0 0,-1-1-31 0 0,0 2-11 0 0,1 2 0 0 0,1-1 11 0 0,-3 1 42 0 0,2 5 0 0 0,-2-2-42 0 0,-1-1-11 0 0,1 2 11 0 0,-19-3 2 0 0,34 4 39 0 0,-4 0 9 0 0,-32-7-60 0 0,28 0 50 0 0,-7 0-29 0 0,-1 1 20 0 0,15 5-2 0 0,-39-5-31 0 0,39-2 17 0 0,-12 1-26 0 0,1 0 0 0 0,268-10 144 0 0,-269 9-144 0 0,0-2 11 0 0,-1 0 31 0 0,1 2-31 0 0,-2-1-11 0 0,142 6 80 0 0,-145-2-85 0 0,-17-2 13 0 0,-4 0-1 0 0,1 1 1 0 0,-1-2 0 0 0,0 1 0 0 0,9-2 0 0 0,26-3-2 0 0,-9 2-6 0 0,3 3 0 0 0,50-3 0 0 0,-55 2 0 0 0,-1 2 11 0 0,1 1 31 0 0,2-1-31 0 0,-2-1-11 0 0,-1 4 0 0 0,1 3 0 0 0,2 2 0 0 0,-2-2 0 0 0,-9-5 9 0 0,-1-1 1 0 0,0-1-1 0 0,0 0 1 0 0,1-1-1 0 0,22-5 0 0 0,-3 1-1 0 0,-25 4-9 0 0,-1 1 1 0 0,15 2-1 0 0,8-1 14 0 0,-5-1 29 0 0,0-2-31 0 0,-1 1-11 0 0,124 4 0 0 0,-125-1 0 0 0,-13 0 0 0 0,-1 0 0 0 0,1-1 0 0 0,24 0 0 0 0,19-5 0 0 0,-30 4 0 0 0,42 2 0 0 0,44 4 0 0 0,-85-2 0 0 0,-7-2 0 0 0,27-3 0 0 0,-27 0 0 0 0,35 4 0 0 0,-29 2 0 0 0,64 6 0 0 0,-62-8 0 0 0,-1 1 0 0 0,13 5 0 0 0,-22-4 0 0 0,1-2 0 0 0,39 4 0 0 0,-14-8 0 0 0,0-2 0 0 0,0-2 0 0 0,59-14 0 0 0,-19 3 53 0 0,-58 12-42 0 0,16-1-11 0 0,32-4 0 0 0,-56 7 0 0 0,0 0 0 0 0,21 2 0 0 0,29-3 0 0 0,19-7 0 0 0,-58 10 0 0 0,98-7 0 0 0,-80 4 0 0 0,-39 3 0 0 0,0 0 0 0 0,14 3 0 0 0,-15-2 0 0 0,1 0 0 0 0,12 0 0 0 0,191-8 0 0 0,-207 7 0 0 0,-1-1 0 0 0,1 1 0 0 0,-1-1 0 0 0,0 0 0 0 0,8-2 0 0 0,31-8 0 0 0,78-16 0 0 0,-94 24 0 0 0,33 2 0 0 0,-33 1 0 0 0,30-6 0 0 0,-29 6 0 0 0,8-2 0 0 0,63-12 0 0 0,-68 8 0 0 0,1 2 0 0 0,62-1 0 0 0,69 5 0 0 0,9-1 153 0 0,-96 2-82 0 0,-48-1-18 0 0,29 0-42 0 0,-30-1-11 0 0,60-8-80 0 0,-60 8 80 0 0,29 4 80 0 0,-28-3-80 0 0,1-5 0 0 0,1 1 0 0 0,-3 4 0 0 0,29 6 64 0 0,-28-7-64 0 0,-20 0 0 0 0,1 0 0 0 0,-1 0 0 0 0,1 1 0 0 0,-1 0 0 0 0,1 1 0 0 0,-1 0 0 0 0,17 4 0 0 0,4 2 0 0 0,-3-6 0 0 0,5 0 0 0 0,-2-5 0 0 0,0 1 11 0 0,71 5 95 0 0,-70-2-95 0 0,-22-2-25 0 0,-6 2 7 0 0,-1-1 1 0 0,0 1-1 0 0,1 0 1 0 0,-1-1-1 0 0,0 1 1 0 0,1 0-1 0 0,-1 1 0 0 0,3-1 1 0 0,22 2 38 0 0,33-4 0 0 0,-28 2 26 0 0,28-3-110 0 0,-34 4 39 0 0,5 6 28 0 0,-15-3 1 0 0,0-1 1 0 0,1-1-1 0 0,18 1 0 0 0,5-3-16 0 0,-35 0 0 0 0,34-3 0 0 0,44 3 0 0 0,-52-1 0 0 0,-2-2 0 0 0,2 1 0 0 0,15 4 0 0 0,-27-1 0 0 0,0 0 0 0 0,20-3 0 0 0,63-1 0 0 0,-81 3 0 0 0,8-1 0 0 0,35-11 0 0 0,-36 11 0 0 0,0 0 0 0 0,6 0 0 0 0,-10 0 0 0 0,0 0 0 0 0,41-9 0 0 0,-41 5 0 0 0,31-2 0 0 0,6-1 0 0 0,-33 4 0 0 0,0 0 0 0 0,63-6 0 0 0,-62 8 0 0 0,59-9 0 0 0,-75 10 0 0 0,0-1 0 0 0,16 1 0 0 0,-1 1 0 0 0,0 0 0 0 0,7 1 0 0 0,80-4 0 0 0,-63 2 0 0 0,5 0 53 0 0,-41 0-40 0 0,44 0 49 0 0,-50 1-62 0 0,32-1 0 0 0,-15-2 0 0 0,82-10 75 0 0,-67 12-28 0 0,-36 1-57 0 0,3 1-54 0 0,43 5 48 0 0,-43-5 18 0 0,-7-1 5 0 0,0 0 0 0 0,0 0 1 0 0,0 0-1 0 0,0 1 1 0 0,0-1-1 0 0,0 1 0 0 0,0-1 1 0 0,3 2-1 0 0,18 6-56 0 0,-20-7 38 0 0,4 0-42 0 0,36 3 18 0 0,-11 1 35 0 0,-4 2 0 0 0,1-3 0 0 0,93 6 117 0 0,-94-7-106 0 0,33-6-11 0 0,-32 3 0 0 0,63 0 0 0 0,-28 3-16 0 0,-36 0-48 0 0,15-2 45 0 0,24 2 22 0 0,-40 1-3 0 0,1 3 0 0 0,84 23 0 0 0,-87-23 0 0 0,2-2 0 0 0,2-6 0 0 0,-20 1 0 0 0,-3-1 0 0 0,-1 1 0 0 0,1 0 0 0 0,-1 1 0 0 0,1 0 0 0 0,10 2 0 0 0,19 3 0 0 0,-4 1 0 0 0,-2-2 0 0 0,-4-4 0 0 0,-1-3 0 0 0,1 2 0 0 0,2 2 0 0 0,1-2 0 0 0,2-2 0 0 0,1 2 0 0 0,0 2 0 0 0,27 1 0 0 0,-30-1 0 0 0,-1 4 0 0 0,1 1 0 0 0,-1-2 0 0 0,0-6 0 0 0,1 3 0 0 0,26 1 0 0 0,-24-1 53 0 0,8 2-41 0 0,-26-3-14 0 0,-3-1 3 0 0,19-2-1 0 0,0 1 0 0 0,3 3 0 0 0,3 3 0 0 0,-23-3 0 0 0,0 0 0 0 0,0-1 0 0 0,17 1 0 0 0,109-3 0 0 0,-64 2 0 0 0,-9-4 0 0 0,-35-1 0 0 0,9-1 0 0 0,-13 1 0 0 0,34 0 0 0 0,-30 2 0 0 0,60-10 11 0 0,-61 12 31 0 0,153-1-31 0 0,-89 1-11 0 0,-76 0 0 0 0,-1-1 0 0 0,1 0 0 0 0,26-7 0 0 0,20-1 0 0 0,-36 8 0 0 0,5 2 0 0 0,-1 1 0 0 0,39-8 27 0 0,-48 3-15 0 0,0 1 1 0 0,25 1-1 0 0,-16 3-12 0 0,-1 1 0 0 0,5-4 8 0 0,48 2 37 0 0,61 0 50 0 0,-113-1-47 0 0,3 0-44 0 0,0 1 0 0 0,37 8 0 0 0,-45-6 8 0 0,1-1 0 0 0,38-3 0 0 0,-32 1 2 0 0,37 3 0 0 0,137 4 143 0 0,-159-7-133 0 0,-19 0-13 0 0,-11 1-11 0 0,0 0 0 0 0,0-2 0 0 0,24-3 0 0 0,17-3-80 0 0,-29 3 80 0 0,0 1 13 0 0,0-1 41 0 0,2-2-56 0 0,-29 6-4 0 0,16-4 4 0 0,-1 2-1 0 0,1 0 0 0 0,-1 1 0 0 0,27 3 0 0 0,-16 0 14 0 0,39-2-11 0 0,-38-2 0 0 0,141-23 0 0 0,-141 19 0 0 0,57-9 0 0 0,33-2 0 0 0,-90 12 0 0 0,241-27 0 0 0,-198 28 0 0 0,-17 3 0 0 0,78-14 0 0 0,-109 12 0 0 0,29 2 0 0 0,-24-2 0 0 0,2 1 0 0 0,30 10 0 0 0,-32-8 0 0 0,89 1 0 0 0,-38 2 0 0 0,-8-3 0 0 0,103-13 0 0 0,120-22 0 0 0,-56 35 0 0 0,-211 3 0 0 0,42 9 0 0 0,-43-7 0 0 0,1-1 0 0 0,-14-3 0 0 0,201 15 0 0 0,-126-15 0 0 0,148-5 0 0 0,14-6 26 0 0,-91 5 1 0 0,67-1-16 0 0,-100 1 64 0 0,-58 0-33 0 0,24 8 24 0 0,1 0-57 0 0,-27-11-9 0 0,-44 4 0 0 0,36-1 0 0 0,41 0 0 0 0,2 0 0 0 0,217-15 0 0 0,-290 18 0 0 0,36 3-1 0 0,13-1 13 0 0,-2-4 37 0 0,173-5-34 0 0,-227 8 22 0 0,39-7 1 0 0,10-1 15 0 0,-3 6-64 0 0,108-4-85 0 0,-147 8 108 0 0,13 3 36 0 0,-26-1-23 0 0,0-2 1 0 0,28 0-1 0 0,3-7-21 0 0,-23 3-14 0 0,29-1 0 0 0,155-13-68 0 0,-118 7 76 0 0,6-1 2 0 0,236-13 0 0 0,-311 24 0 0 0,216 10 0 0 0,-179-7 0 0 0,-40-2 0 0 0,1 0 0 0 0,27 5 0 0 0,-6 1 0 0 0,58 2 0 0 0,-59-6 0 0 0,69 13 0 0 0,-47-2 33 0 0,1-3 1 0 0,0-2-1 0 0,84 1 0 0 0,98-7-110 0 0,20 4 77 0 0,-214-6 0 0 0,-24 0 0 0 0,-1-1 0 0 0,43-5 0 0 0,-33 0 0 0 0,0 2 0 0 0,1 1 0 0 0,0 2 0 0 0,-1 1 0 0 0,1 2 0 0 0,45 9 0 0 0,45 5 0 0 0,-59-10 0 0 0,1 0 0 0 0,1-2 0 0 0,78-6 0 0 0,-118 1 0 0 0,227 13 0 0 0,-229-9 0 0 0,84 7 0 0 0,15 4 0 0 0,-48-3 0 0 0,1 2 0 0 0,-54-7 0 0 0,27 16 0 0 0,-25-16 0 0 0,25 0 0 0 0,-22-4 0 0 0,211 15 75 0 0,-14-12-21 0 0,-157-7-2 0 0,-39-2-41 0 0,-3-2-11 0 0,22-3 18 0 0,-22 5 5 0 0,38-11 0 0 0,-30 5-7 0 0,1 1 0 0 0,0 3 0 0 0,38-2-1 0 0,114 4 28 0 0,-8 1-21 0 0,-144-1-22 0 0,-22 1 0 0 0,-1 1 0 0 0,0 0 0 0 0,20 2 0 0 0,77 16 0 0 0,-60-8 0 0 0,99 5 0 0 0,-12-15 53 0 0,152 3 110 0 0,-182 8-69 0 0,-3 0 15 0 0,-51-3-60 0 0,-34-4-29 0 0,30 0 0 0 0,-31-2-8 0 0,0-2 0 0 0,0 0 0 0 0,-1-1 0 0 0,33-8 0 0 0,-20 3 11 0 0,21-3 7 0 0,-12 3-20 0 0,-33 5-3 0 0,28-7 40 0 0,106-17 28 0 0,-89 19-49 0 0,-38 6-13 0 0,0-1-1 0 0,25-6 1 0 0,-32 5-13 0 0,32-8 0 0 0,172-46 221 0 0,-203 55-167 0 0,8 0-29 0 0,-8 0 23 0 0,10-6-36 0 0,8 1-12 0 0,1 3-15 0 0,-6 4-133 0 0,-17 0-322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8T19:44:41.875"/>
    </inkml:context>
    <inkml:brush xml:id="br0">
      <inkml:brushProperty name="width" value="0.2" units="cm"/>
      <inkml:brushProperty name="height" value="0.4" units="cm"/>
      <inkml:brushProperty name="color" value="#FFACD5"/>
      <inkml:brushProperty name="tip" value="rectangle"/>
      <inkml:brushProperty name="rasterOp" value="maskPen"/>
    </inkml:brush>
  </inkml:definitions>
  <inkml:trace contextRef="#ctx0" brushRef="#br0">1 1 2303 0 0,'0'0'10764'0'0,"2"3"-10582"0"0,10 8-57 0 0,-9-8-12 0 0,0 0-9 0 0,1 0-77 0 0,13 10 88 0 0,-1-4-22 0 0,-12-6 128 0 0,0 0-109 0 0,12 8 10 0 0,-12-8 39 0 0,-3-3-143 0 0,0 0 0 0 0,0 0 1 0 0,0 0-1 0 0,0 0 0 0 0,0 0 1 0 0,0 0-1 0 0,0 0 0 0 0,0 1 0 0 0,0-1 1 0 0,0 0-1 0 0,0 0 0 0 0,0 1 1 0 0,0-1-1 0 0,1 2 0 0 0,0-1 16 0 0,0 0 0 0 0,0 0 0 0 0,0 0 0 0 0,0 0 0 0 0,1 0-1 0 0,-1-1 1 0 0,3 1 0 0 0,0 0 1 0 0,11 3 115 0 0,0-1-1 0 0,32 2 1 0 0,106-2 713 0 0,-38-2-514 0 0,-88 1-290 0 0,8-1 86 0 0,257-25 1007 0 0,-238 20-1036 0 0,-26 5-57 0 0,-14 0-29 0 0,137 1 59 0 0,-63-3-21 0 0,48-5 34 0 0,34-4 399 0 0,-92 7-282 0 0,69 6 205 0 0,2-1-266 0 0,-88-4-136 0 0,-34 0 26 0 0,2-2-36 0 0,-1 3-12 0 0,87 6 0 0 0,-95-3 37 0 0,0-2-1 0 0,37-3 1 0 0,6-1 39 0 0,75-7 175 0 0,-1 1-61 0 0,-11 14-135 0 0,-98-1-114 0 0,115 3 186 0 0,-105-7-10 0 0,1 3 0 0 0,-1 1 1 0 0,50 10-1 0 0,-83-12-100 0 0,5 3 20 0 0,32 13 16 0 0,13 0-32 0 0,-16-5 70 0 0,67 10-1 0 0,-54-16-10 0 0,-52-6-75 0 0,0 0-1 0 0,0 0 0 0 0,0 0 1 0 0,0 1-1 0 0,0-1 1 0 0,0 0-1 0 0,0 0 1 0 0,0 0-1 0 0,0 1 0 0 0,0-1 1 0 0,0 1-1 0 0,0-1 1 0 0,0 1-1 0 0,0-1 1 0 0,0 1-1 0 0,0-1 0 0 0,1 2 1 0 0,-1-1 0 0 0,0 0 1 0 0,-1 0-1 0 0,2-1 0 0 0,-1 1 1 0 0,0 0-1 0 0,0-1 0 0 0,0 1 1 0 0,0 0-1 0 0,0-1 0 0 0,0 0 1 0 0,1 1-1 0 0,-1-1 0 0 0,0 0 1 0 0,2 1-1 0 0,15 3 25 0 0,-10 1 36 0 0,-3-2-56 0 0,-1 0 0 0 0,0 1 0 0 0,0 0 0 0 0,0-1 0 0 0,5 8 0 0 0,20 16 10 0 0,-6-11-20 0 0,2-2 0 0 0,-14-9 3 0 0,1-2 0 0 0,-1 1-1 0 0,12 1 1 0 0,6-1 40 0 0,29-4-6 0 0,61-8 0 0 0,-84 5-28 0 0,43-3 42 0 0,-18 5-37 0 0,48 2-16 0 0,141-6 2 0 0,-220 4 0 0 0,40-3 32 0 0,1 4 0 0 0,-1 2 0 0 0,69 12 0 0 0,-123-12-30 0 0,1-1 0 0 0,-1 0-1 0 0,19-3 1 0 0,3 1 45 0 0,34 2-46 0 0,-31 1 27 0 0,1-2 0 0 0,75-10 0 0 0,-87 5-12 0 0,1 1 0 0 0,0 2 0 0 0,49 2 0 0 0,28-2 61 0 0,-25-2-37 0 0,-18 10-40 0 0,-32-5 0 0 0,88 3 0 0 0,-92-1 0 0 0,101 7 0 0 0,-55-4 40 0 0,51 8 48 0 0,-103-11-60 0 0,28 1 0 0 0,-30-3-20 0 0,9 1 3 0 0,1-4 31 0 0,-2 1-31 0 0,2 2-11 0 0,-2 2 0 0 0,24 1 70 0 0,0-1 1 0 0,56-6-1 0 0,101-18 156 0 0,226 6-157 0 0,-324 16-63 0 0,74-7-6 0 0,-34 6 64 0 0,-120-1-64 0 0,58 7 0 0 0,-62-4 0 0 0,6 3-1 0 0,-5-3 0 0 0,21-3 14 0 0,298 1 104 0 0,-212 6-49 0 0,-126-6-72 0 0,19 1 4 0 0,64 5 0 0 0,-65-5 0 0 0,-8-2 0 0 0,2 2 0 0 0,-1 0 0 0 0,24 4 0 0 0,41 2-3 0 0,-58-6 16 0 0,0 1 1 0 0,0 2-1 0 0,0 0 1 0 0,50 16-1 0 0,-62-14-11 0 0,60 19 32 0 0,-64-22-29 0 0,-1-1 0 0 0,0 0-1 0 0,1 0 1 0 0,-1-2 0 0 0,16 1-1 0 0,16-4 9 0 0,-39 2 2 0 0,38 2 10 0 0,20-2-14 0 0,-32-2 0 0 0,31 0 42 0 0,-31 2-53 0 0,72-15 0 0 0,-18 2 27 0 0,7 0 21 0 0,32 6 37 0 0,126 7 0 0 0,-13 30-136 0 0,-213-25 49 0 0,10 0 2 0 0,213 13 0 0 0,-169-18 18 0 0,62 1 28 0 0,-118 1-45 0 0,1-2 1 0 0,20-3-1 0 0,-27 2 6 0 0,17-1 35 0 0,9-1-29 0 0,44-5-15 0 0,-58 5 20 0 0,0 2-1 0 0,45 3 0 0 0,-23 0-5 0 0,-19-1-12 0 0,40 0 11 0 0,-37 0 31 0 0,29 0-31 0 0,-32 3-11 0 0,4 0 0 0 0,3-1 0 0 0,4-1 84 0 0,52 10 0 0 0,-63-7-4 0 0,38 0 16 0 0,-35-2-96 0 0,32 9 0 0 0,-36-5 0 0 0,2-3 0 0 0,-1-2 0 0 0,29 0 0 0 0,-30 1 0 0 0,74 2 32 0 0,0-1 0 0 0,-60 1-10 0 0,1-2-1 0 0,53-5 1 0 0,84-17 66 0 0,-129 13-81 0 0,-22 4-7 0 0,-5 0 0 0 0,46-3 0 0 0,-42 7 0 0 0,-19-1 0 0 0,5-2 0 0 0,14-5 0 0 0,-6 3 0 0 0,5 1 0 0 0,2 3 0 0 0,52 3 0 0 0,-55-2 0 0 0,-1 5 0 0 0,2-2 0 0 0,0-2 0 0 0,-2-1 0 0 0,-1-1 0 0 0,-1-1 0 0 0,-1-3 0 0 0,1 6 0 0 0,1 0 0 0 0,0-2 0 0 0,0-2 0 0 0,0 3 0 0 0,0 4 0 0 0,0-1 0 0 0,0 2 0 0 0,0-5 0 0 0,-3-2 0 0 0,-4-4 12 0 0,-10 3 48 0 0,7-3 11 0 0,-7 3-17 0 0,9 0-32 0 0,-8 0 20 0 0,12-3-18 0 0,0 2 40 0 0,-12 1-8 0 0,12-4-34 0 0,4 0 20 0 0,1 3-31 0 0,-5 2-11 0 0,36-7 0 0 0,-23 3 0 0 0,-6 4 0 0 0,2 1 0 0 0,22-3 0 0 0,57-11 0 0 0,-82 8 0 0 0,0 2 0 0 0,19-2 11 0 0,-42 5 42 0 0,1 0 0 0 0,88-25-42 0 0,-38 9-11 0 0,-25 10 0 0 0,4-1 1 0 0,-1 1 5 0 0,50-5 0 0 0,-54 11 61 0 0,2-2 0 0 0,2 2-134 0 0,-13-2 51 0 0,4-3 16 0 0,2 2 0 0 0,-1-3 0 0 0,-2 0 0 0 0,-5 2-12 0 0,-14 4-73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8T19:45:06.109"/>
    </inkml:context>
    <inkml:brush xml:id="br0">
      <inkml:brushProperty name="width" value="0.2" units="cm"/>
      <inkml:brushProperty name="height" value="0.4" units="cm"/>
      <inkml:brushProperty name="color" value="#FFACD5"/>
      <inkml:brushProperty name="tip" value="rectangle"/>
      <inkml:brushProperty name="rasterOp" value="maskPen"/>
    </inkml:brush>
  </inkml:definitions>
  <inkml:trace contextRef="#ctx0" brushRef="#br0">165 21 1839 0 0,'0'0'3655'0'0,"-4"0"-3568"0"0,-36-6 259 0 0,36 6-228 0 0,-40-3 454 0 0,40 2-254 0 0,-9-1-73 0 0,9 1-203 0 0,1 1 406 0 0,-1 0-367 0 0,-9 0-1 0 0,9 0-2 0 0,0 1-22 0 0,0 1 35 0 0,3-2 121 0 0,0 1-1 0 0,-1-1 0 0 0,1 1 1 0 0,0-1-1 0 0,-1 1 0 0 0,1-1 1 0 0,-1 0-1 0 0,1 0 1 0 0,-3 1-1 0 0,4 3-135 0 0,-3 19 1517 0 0,3-20-1419 0 0,3 15 1023 0 0,-2-15-1038 0 0,5 14 1021 0 0,-3-14-1098 0 0,11 8-2 0 0,-10-8 158 0 0,-3-3-233 0 0,0 1 0 0 0,1-1 1 0 0,-1 0-1 0 0,0 0 1 0 0,0 1-1 0 0,1-1 0 0 0,-1 1 1 0 0,0-1-1 0 0,0 1 0 0 0,0 0 1 0 0,0-1-1 0 0,2 2 1 0 0,0 0 6 0 0,1 0 63 0 0,0-1-3 0 0,14 3 5 0 0,-13-3 323 0 0,0-1-320 0 0,40 0 160 0 0,-40 0 34 0 0,0-1-156 0 0,43-10 282 0 0,-30 8-164 0 0,1-4 23 0 0,24-7 222 0 0,-39 13-195 0 0,-3 1-272 0 0,1-1 1 0 0,-1 1 0 0 0,0 0 0 0 0,1 0-1 0 0,-1-1 1 0 0,0 1 0 0 0,0-1 0 0 0,1 1-1 0 0,-1-1 1 0 0,0 0 0 0 0,0 1 0 0 0,1-2-1 0 0,1 0 21 0 0,1 0 71 0 0,0 1-29 0 0,12-6-12 0 0,-12 5 63 0 0,0 1-74 0 0,1-1-46 0 0,15-2 48 0 0,5 0-46 0 0,4-2-10 0 0,1 0 0 0 0,-3 1 0 0 0,53-11 76 0 0,-55 13-16 0 0,-15 2 0 0 0,49-6 166 0 0,-53 6-218 0 0,18-1 48 0 0,-1 3-46 0 0,5 5-10 0 0,2 4 14 0 0,-7-1 50 0 0,-6-2 3 0 0,3-1 26 0 0,-15-5-63 0 0,17 5 170 0 0,-16-3-170 0 0,16 4 136 0 0,-4-3-62 0 0,-13-2-4 0 0,-1-1-17 0 0,24 10 62 0 0,-6 1-69 0 0,5 1 16 0 0,-1 1-12 0 0,0-1-53 0 0,2-3 26 0 0,-5-3 11 0 0,-7-3 1 0 0,-14-4-71 0 0,43 5 145 0 0,-37-2-110 0 0,-6-3-20 0 0,-1 1-1 0 0,1-1 1 0 0,0 1 0 0 0,-1-1 0 0 0,1 0 0 0 0,-1 1 0 0 0,1-1-1 0 0,0 0 1 0 0,-1 0 0 0 0,1 0 0 0 0,-1 0 0 0 0,4-1 0 0 0,18-1 13 0 0,7 2 26 0 0,-2 4-36 0 0,-18-5-12 0 0,-9 1 4 0 0,1-1 0 0 0,-1 1 0 0 0,1 0 0 0 0,-1 0 1 0 0,1 0-1 0 0,0 0 0 0 0,-1 0 0 0 0,1 0 0 0 0,-1 0 0 0 0,1 0 0 0 0,0 1 0 0 0,1 0 1 0 0,21 3 5 0 0,8-3-10 0 0,-3-2 0 0 0,4 5 0 0 0,-2-1 11 0 0,0-6 32 0 0,-3-3-33 0 0,0-1-10 0 0,2 1 0 0 0,-2 2 0 0 0,2 4 0 0 0,-2-1 11 0 0,2-1 32 0 0,-2 1-33 0 0,30 1-10 0 0,-30 2 0 0 0,22 9 75 0 0,-33-6-21 0 0,1-2-44 0 0,10 0 33 0 0,-19-1-35 0 0,14 0 54 0 0,-18-2-52 0 0,18 0 46 0 0,-1 3-46 0 0,34 6-10 0 0,-49-7 3 0 0,-4-2 1 0 0,-1 1 1 0 0,0-1 0 0 0,0 0-1 0 0,1 0 1 0 0,-1 0-1 0 0,0 0 1 0 0,0 0 0 0 0,1-1-1 0 0,-1 1 1 0 0,3-2 0 0 0,21-3 5 0 0,4 1 1 0 0,-2 3 32 0 0,-7 4-35 0 0,-16-1 4 0 0,1-1 1 0 0,-1 0-1 0 0,1 0 1 0 0,7-1-1 0 0,73-3 125 0 0,-81 3-128 0 0,-3 1-4 0 0,-1-1 0 0 0,1 0 0 0 0,0 0 0 0 0,0 0 0 0 0,0 0 0 0 0,-1 0 0 0 0,1 0 0 0 0,0 0 0 0 0,0-1 0 0 0,2 0 0 0 0,2-1 4 0 0,16-3 53 0 0,32-1-50 0 0,-22 2 41 0 0,-9 2-42 0 0,7 1-11 0 0,1-2 0 0 0,-3-1 11 0 0,-5 1 42 0 0,-14 2 0 0 0,16-2-42 0 0,3 1-11 0 0,0 1 0 0 0,-1 0 0 0 0,-4-4 11 0 0,-14 3 31 0 0,15-3-31 0 0,5 1-11 0 0,13-3-2 0 0,-33 7 14 0 0,21 0 31 0 0,-4 0-32 0 0,2 0-11 0 0,2-1 0 0 0,-1-1 0 0 0,28-5 0 0 0,22-4 64 0 0,-52 9-64 0 0,-1 2 0 0 0,3 3 0 0 0,0 2 0 0 0,0-3 0 0 0,-1 4 0 0 0,0 2 0 0 0,0 1 0 0 0,2-2 0 0 0,0-3 0 0 0,-1 2 0 0 0,1 1 0 0 0,2-4 11 0 0,0-2 31 0 0,-3-1-31 0 0,-2 3-11 0 0,1 1 0 0 0,-1 2 0 0 0,1 1 0 0 0,27 3 0 0 0,-28-7 0 0 0,-8-2 0 0 0,0-2 0 0 0,20-4 0 0 0,-30 4 0 0 0,18-2 12 0 0,31-1 65 0 0,-26 0 81 0 0,-4 1-40 0 0,-2 1-107 0 0,2 1-23 0 0,58 1-152 0 0,-56-1 164 0 0,-2-1 0 0 0,-1 3 0 0 0,1 4 0 0 0,2-1 0 0 0,-2-1 0 0 0,-1 0 0 0 0,30 1 0 0 0,-6-4 0 0 0,-22 0 0 0 0,-1 0 0 0 0,58-3 0 0 0,-58 3 0 0 0,36 0 0 0 0,-36 0 0 0 0,2 3 0 0 0,-2 1 0 0 0,-1-3 0 0 0,0-5 0 0 0,-2 4 0 0 0,2 3 0 0 0,1-1 0 0 0,2-1 0 0 0,-2-1 0 0 0,14-2 0 0 0,-32 3 0 0 0,24 3 0 0 0,-7 0 0 0 0,1 0 0 0 0,-18-2 9 0 0,35 6 65 0 0,-18-5 3 0 0,28-3-141 0 0,-3 0 48 0 0,-25 0 16 0 0,1 1 0 0 0,-18 0 0 0 0,35 1 0 0 0,-19-1 0 0 0,2 4 0 0 0,-1-2 0 0 0,1-3 0 0 0,0-3 0 0 0,2 0 0 0 0,1 0 0 0 0,27 3 0 0 0,-30 0 0 0 0,33 1 0 0 0,-5 4 0 0 0,-25-5 0 0 0,2 0 0 0 0,-1 0 0 0 0,60 0 0 0 0,-64-3 0 0 0,2 0 0 0 0,-2-1 0 0 0,2 1 0 0 0,-3 0 0 0 0,13 2 0 0 0,-25-1 0 0 0,11-3 0 0 0,3-2 0 0 0,-1 2 0 0 0,0 4 0 0 0,29 4 0 0 0,1-6 0 0 0,-32 0 0 0 0,1 3 0 0 0,3 2 0 0 0,-1-2 0 0 0,148-6 0 0 0,-152 6 0 0 0,2 0 0 0 0,15 2 0 0 0,-32-3 0 0 0,23-4 0 0 0,-16 3 0 0 0,49-3 0 0 0,-35 1 0 0 0,-1-1 0 0 0,-1 1 0 0 0,0 0 0 0 0,-1-1 0 0 0,0 3 0 0 0,3 2 0 0 0,-1 0 0 0 0,1 1 0 0 0,53 5 0 0 0,-55-6 0 0 0,2 0 0 0 0,0 0 0 0 0,-3 0 0 0 0,2-3 0 0 0,-1 3 0 0 0,1 0 0 0 0,1 0 0 0 0,-2 3 0 0 0,-3-2 0 0 0,2 5 0 0 0,29 5 0 0 0,-28-5 0 0 0,3 1 0 0 0,-4-1 0 0 0,14-2 0 0 0,-38-3 0 0 0,34 9 0 0 0,-8-3 0 0 0,1 0 0 0 0,27 3 0 0 0,-18-1 0 0 0,-36-9 0 0 0,35 5 0 0 0,-29-4 0 0 0,35 4 0 0 0,-19-5 0 0 0,2 1 0 0 0,24 5 0 0 0,2-6 0 0 0,-26 0 0 0 0,-1-3 0 0 0,1-1 0 0 0,24-9 0 0 0,-21 5 53 0 0,-8 2-42 0 0,4 0-11 0 0,1 2 0 0 0,-1 3 0 0 0,1-1 0 0 0,2 2 0 0 0,-2 6 0 0 0,-17-5 0 0 0,0 0 0 0 0,0 0 0 0 0,14-1 0 0 0,4-1 0 0 0,-10 3 0 0 0,-2 0 0 0 0,-1-1 0 0 0,21-1 0 0 0,-7-1 0 0 0,-11 0 0 0 0,27 3 0 0 0,43 2 0 0 0,-61-2 0 0 0,2-2 0 0 0,1-3 0 0 0,-3 0 0 0 0,118-7 75 0 0,-128 11-43 0 0,-13 1-29 0 0,0 0 0 0 0,-1-1 0 0 0,1 0 0 0 0,0 0 0 0 0,0 0 0 0 0,8 0 0 0 0,44 5 61 0 0,-28-5-53 0 0,153-9 40 0 0,-139 5-38 0 0,12-4 40 0 0,-27 1-53 0 0,55-5 0 0 0,-62 8 14 0 0,-8 1 5 0 0,0 0 0 0 0,0 1 0 0 0,0 1 0 0 0,0 0 0 0 0,14 2 0 0 0,3 1 34 0 0,-2-1-31 0 0,85-6 31 0 0,-85 6-53 0 0,-8-1 0 0 0,26-1 0 0 0,11 0 0 0 0,-29 2 0 0 0,67 5 0 0 0,-64-3 0 0 0,-11-2 0 0 0,36-1 0 0 0,-11-1 0 0 0,15-3 53 0 0,-31-1-42 0 0,1 2 21 0 0,1 1 0 0 0,0 2 0 0 0,40 5 0 0 0,-42-3-32 0 0,2-3 0 0 0,57-7 0 0 0,-60 8 11 0 0,33 12 42 0 0,-33-9-53 0 0,2-1 0 0 0,-1 0 0 0 0,31-3 0 0 0,-31 0 0 0 0,1 0 0 0 0,-2 0 0 0 0,2 0 0 0 0,-1 1 0 0 0,0 2 0 0 0,0 3 0 0 0,1-5 0 0 0,0-1 0 0 0,0 0 0 0 0,2 3 0 0 0,-4-3 0 0 0,33-3 64 0 0,-33 6-64 0 0,0-3 0 0 0,3 0 0 0 0,-1 0 11 0 0,-1 0 31 0 0,56 0-31 0 0,-57 0-11 0 0,2 0 0 0 0,0 1 0 0 0,-2 2 0 0 0,13 4 11 0 0,-22-2 3 0 0,1-2 0 0 0,38 3 0 0 0,-1 0-3 0 0,-28-2-11 0 0,1 2 0 0 0,-2 1 0 0 0,2-1 0 0 0,-1-2 0 0 0,66 1 0 0 0,-31-3 0 0 0,-36-2 0 0 0,1-3 0 0 0,31-4 0 0 0,-34 4 0 0 0,3 3 0 0 0,0-1 0 0 0,28-2 0 0 0,-29 3 0 0 0,30-6 0 0 0,-30 5 0 0 0,2 1 0 0 0,-2 0 0 0 0,64 0 0 0 0,-63 0 0 0 0,4 0 0 0 0,-2-1 0 0 0,-1 5 0 0 0,-1-3 0 0 0,97-1 0 0 0,-97 0 0 0 0,-12-1 0 0 0,58 5 0 0 0,-48-4 0 0 0,-3 1 0 0 0,37 5 0 0 0,197 11 0 0 0,-230-17 0 0 0,33-3 0 0 0,-33 3 0 0 0,1 0 0 0 0,-7 0 0 0 0,-3-1 0 0 0,24-2 0 0 0,-14 0 0 0 0,-2 3 0 0 0,33 9 0 0 0,-32-7 0 0 0,2 1 0 0 0,-2 1 0 0 0,2 1 0 0 0,-2-1 0 0 0,14-2 0 0 0,-36-2 0 0 0,32 5 0 0 0,-11-1 0 0 0,1-2 0 0 0,3-1 0 0 0,2-1 0 0 0,-4 0 0 0 0,1-1 0 0 0,-2-1 0 0 0,0-1 0 0 0,2 2 0 0 0,6 1 5 0 0,62-10 1 0 0,-70 8 12 0 0,0 0 1 0 0,36 3-1 0 0,18-1-20 0 0,-51-1 2 0 0,64 1 0 0 0,-66 0 0 0 0,24-4-1 0 0,41-2 55 0 0,-43 3-50 0 0,1-2 0 0 0,62-14-1 0 0,-98 16-3 0 0,-7 1 0 0 0,-3 1 0 0 0,0 0 0 0 0,-1 1 0 0 0,1-1 0 0 0,9 2 0 0 0,18-1 0 0 0,24 0 0 0 0,-29 0 0 0 0,0-1 0 0 0,2-1 0 0 0,1 1 0 0 0,58-9 0 0 0,-61 7 0 0 0,-19 2 7 0 0,18 2 39 0 0,32 4-35 0 0,-31-6-11 0 0,69 1 46 0 0,-65 1 1 0 0,-1-1 1 0 0,49-6-1 0 0,33-7-24 0 0,-85 10 19 0 0,3 3-31 0 0,117-2 53 0 0,-105 0-61 0 0,79-16 1 0 0,-109 16 0 0 0,18-2 38 0 0,12 4-29 0 0,-34 1-13 0 0,-1-1 0 0 0,1 1-1 0 0,-1-2 1 0 0,0 1 0 0 0,16-4-1 0 0,1-2 1 0 0,40 3 3 0 0,-18 2-17 0 0,8 1-39 0 0,-27 2 53 0 0,2-2 0 0 0,-2-2 0 0 0,85 4 0 0 0,-82-2 0 0 0,52-8 0 0 0,36 0 0 0 0,-107 8 0 0 0,50-1 0 0 0,114 15 0 0 0,-80 0 0 0 0,-65-11 0 0 0,0-1 0 0 0,51-2 0 0 0,-27-1 0 0 0,65 1 0 0 0,-92-1 0 0 0,-10 0 0 0 0,50-1 0 0 0,-11-1 0 0 0,-31 3 0 0 0,-17 1 0 0 0,70 1 0 0 0,-37-7 0 0 0,-30 5 0 0 0,20 2 0 0 0,-2 1 0 0 0,26 3 0 0 0,50-7 0 0 0,-38 0 0 0 0,-36 1 0 0 0,167 1 0 0 0,-93-2 0 0 0,95-10 0 0 0,32 1 139 0 0,-223 10-97 0 0,18 0-42 0 0,1 0-42 0 0,1-1 47 0 0,2-2 128 0 0,-4 4-206 0 0,-19 0 42 0 0,60 1-38 0 0,41-2 69 0 0,-83-1 0 0 0,0-1 0 0 0,1 1 0 0 0,2-2 0 0 0,-2 0 0 0 0,-1 0 0 0 0,1 2 0 0 0,2 1 0 0 0,-2-3 0 0 0,-1 0 0 0 0,1 2 0 0 0,3 1 0 0 0,-1 0 0 0 0,-2 1 0 0 0,-1 1 0 0 0,1-1 13 0 0,-5-1 57 0 0,40 0 10 0 0,-36 0-134 0 0,-4 0 54 0 0,-14 0 54 0 0,13 0-41 0 0,3 0-13 0 0,-1 0 0 0 0,3 0 0 0 0,-3-1 0 0 0,-4-1-12 0 0,-16 1-49 0 0,19-2-2920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8T19:45:15.463"/>
    </inkml:context>
    <inkml:brush xml:id="br0">
      <inkml:brushProperty name="width" value="0.2" units="cm"/>
      <inkml:brushProperty name="height" value="0.4" units="cm"/>
      <inkml:brushProperty name="color" value="#FFACD5"/>
      <inkml:brushProperty name="tip" value="rectangle"/>
      <inkml:brushProperty name="rasterOp" value="maskPen"/>
    </inkml:brush>
  </inkml:definitions>
  <inkml:trace contextRef="#ctx0" brushRef="#br0">224 0 2303 0 0,'0'0'4222'0'0,"-5"0"-3812"0"0,-38 3 1486 0 0,39-2-1300 0 0,0 0-369 0 0,1 0-160 0 0,2 0-46 0 0,0 0-1 0 0,0-1 1 0 0,0 1 0 0 0,0-1-1 0 0,0 0 1 0 0,0 1 0 0 0,0-1-1 0 0,-1 0 1 0 0,1 0 0 0 0,0 1 0 0 0,0-1-1 0 0,0 0 1 0 0,-1 0 0 0 0,1 0-1 0 0,0 0 1 0 0,-2-1 0 0 0,-20-2 353 0 0,19 5-280 0 0,-9 7-61 0 0,-5 5 56 0 0,15-12 19 0 0,0 1 128 0 0,-4 1-56 0 0,1 1 0 0 0,-1-1-1 0 0,0-1 1 0 0,0 1-1 0 0,-1-1 1 0 0,-9 2 0 0 0,14-2-78 0 0,-14 11 2557 0 0,21-12-2542 0 0,12 5 13 0 0,-12-5 4 0 0,1-1 2 0 0,26 6 136 0 0,-14-5-118 0 0,0-1 1 0 0,29-1-1 0 0,39-4 103 0 0,112-13 415 0 0,-145 16-494 0 0,-22 1-84 0 0,28 0 2 0 0,21 4-16 0 0,-50-1 0 0 0,90 10 339 0 0,-105-10-348 0 0,1-2 1 0 0,-1 0-1 0 0,24-1 0 0 0,-28 1 20 0 0,12 2 15 0 0,0-1 0 0 0,1 0 0 0 0,31-3 0 0 0,25 0 69 0 0,-51 1-234 0 0,3 1 55 0 0,-1 2 59 0 0,1 1 17 0 0,-3 1 4 0 0,-18-3-44 0 0,1 0 1 0 0,0-2 0 0 0,13 0-1 0 0,2 0 32 0 0,5 1-10 0 0,-1 2-33 0 0,-1 0 22 0 0,0-3-33 0 0,13-5 20 0 0,-31 6-11 0 0,20 0 7 0 0,-1 2 33 0 0,1 1 31 0 0,3-3-5 0 0,-12-1-21 0 0,39 6 1 0 0,-2-2-1 0 0,-29-1-55 0 0,-21-1-7 0 0,34 9-3 0 0,-12-4 1 0 0,90 13 0 0 0,-95-16 0 0 0,2-1 53 0 0,30-2-1 0 0,23 2 209 0 0,-26 1-191 0 0,52 6 22 0 0,-21 0-32 0 0,-9 4 57 0 0,-48-8 10 0 0,45 4 1 0 0,-45-8-48 0 0,-2 4-13 0 0,-18-4-57 0 0,14 3 53 0 0,0-3-39 0 0,21 2 36 0 0,-32-4-31 0 0,-4 0-4 0 0,17 0-15 0 0,3-3 2 0 0,2 0 36 0 0,-1-1-24 0 0,0 1 24 0 0,-1 2-24 0 0,0-5 24 0 0,-1 2-36 0 0,1 2-12 0 0,0 0 11 0 0,-10 1 13 0 0,56 0 17 0 0,128 4 83 0 0,-144 0-113 0 0,-30-3 32 0 0,27 0-33 0 0,-24 0-10 0 0,-1 0 0 0 0,6-4 54 0 0,-11 2-44 0 0,20-6-7 0 0,-35 6 5 0 0,14-1 29 0 0,0 1 0 0 0,38 2 0 0 0,-23 1-11 0 0,19-1 34 0 0,-30 0-60 0 0,67 6 0 0 0,-67-5 0 0 0,0-1 0 0 0,1 0 0 0 0,54 0 75 0 0,-54-1-33 0 0,17-1-3 0 0,116-12 88 0 0,-140 12-112 0 0,0 0-1 0 0,44 4 1 0 0,-11 0-6 0 0,13-2-9 0 0,-36 0 0 0 0,60 7 0 0 0,-35-4 0 0 0,2 1 108 0 0,-44-2-51 0 0,1-1 0 0 0,-1 0 0 0 0,27-3 0 0 0,68 1 7 0 0,-51 3-64 0 0,151-2 0 0 0,-183-1 0 0 0,28-2 53 0 0,-28 3-42 0 0,0-3-11 0 0,-2 3 0 0 0,-16 2 10 0 0,-7-1-6 0 0,0-1 1 0 0,0 0-1 0 0,0 1 0 0 0,0-1 1 0 0,1 0-1 0 0,-1 0 0 0 0,0 0 1 0 0,0-1-1 0 0,2 1 0 0 0,44-4 18 0 0,13-5 31 0 0,-33 5-53 0 0,14-4 19 0 0,0 2-1 0 0,0 2 1 0 0,57 2 0 0 0,-10 2 112 0 0,-41 0-17 0 0,-19-1-61 0 0,121-9-42 0 0,-120 8-11 0 0,53 4 0 0 0,6-2 12 0 0,-3 0 128 0 0,-56 0-140 0 0,-1 0 0 0 0,1 0 0 0 0,-2 1 0 0 0,2 1 0 0 0,1-4 0 0 0,-3 2 0 0 0,2 3 0 0 0,-1 0 0 0 0,0 1 0 0 0,-3-2 0 0 0,59-1 11 0 0,-55 0 31 0 0,-2 1-31 0 0,2 1-11 0 0,-1-2 0 0 0,31 5 0 0 0,-30-5 11 0 0,2 3 31 0 0,0 4-31 0 0,-2-4-11 0 0,-2-3 12 0 0,-10-1 45 0 0,27-4-1 0 0,-10-2-12 0 0,7-1-13 0 0,-14 3-20 0 0,2 1 31 0 0,-2-1-20 0 0,0 2 31 0 0,-5 1 11 0 0,-19 1 203 0 0,-3 5-702 0 0,1 0 212 0 0,0 0 0 0 0,0 0 0 0 0,0 0 0 0 0,1 0-1 0 0,-1 0 1 0 0,1-1 0 0 0,1 1 0 0 0,-1-1 0 0 0,0 0 0 0 0,1 0-1 0 0,0 0 1 0 0,0 0 0 0 0,0-1 0 0 0,1 1 0 0 0,-1-1 0 0 0,1 0-1 0 0,0-1 1 0 0,6 4 0 0 0,26 8-1249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8T19:45:46.096"/>
    </inkml:context>
    <inkml:brush xml:id="br0">
      <inkml:brushProperty name="width" value="0.2" units="cm"/>
      <inkml:brushProperty name="height" value="0.4" units="cm"/>
      <inkml:brushProperty name="color" value="#FFACD5"/>
      <inkml:brushProperty name="tip" value="rectangle"/>
      <inkml:brushProperty name="rasterOp" value="maskPen"/>
    </inkml:brush>
  </inkml:definitions>
  <inkml:trace contextRef="#ctx0" brushRef="#br0">190 111 1375 0 0,'0'0'1862'0'0,"-6"2"-906"0"0,-19 6 1394 0 0,21-6-1976 0 0,-12 5-182 0 0,12-5 73 0 0,0-1-309 0 0,1 1 16 0 0,2-2 17 0 0,0 1 0 0 0,0-1 0 0 0,0 1 0 0 0,0-1 0 0 0,0 1 0 0 0,0-1-1 0 0,0 0 1 0 0,-1 0 0 0 0,1 1 0 0 0,0-1 0 0 0,0 0 0 0 0,0 0 0 0 0,0 0 0 0 0,-2 0-1 0 0,-45 0 982 0 0,28 0 548 0 0,17-1-1187 0 0,-35-9 3845 0 0,42 9-4028 0 0,-3 0-143 0 0,81-25 387 0 0,-35 11-309 0 0,7 1 132 0 0,28-9 331 0 0,-71 19-433 0 0,1 2 1 0 0,0-1-1 0 0,0 1 0 0 0,-1 1 0 0 0,1 0 0 0 0,17 2 0 0 0,31-4 136 0 0,-29 1-38 0 0,58 3 1 0 0,-65 1-92 0 0,0-2 0 0 0,25-3-1 0 0,11 1 66 0 0,1-1-13 0 0,26 2 48 0 0,-48 2 69 0 0,65-4 0 0 0,-98 2-233 0 0,1 1 0 0 0,-1 0 0 0 0,0 0 0 0 0,9 1 0 0 0,11 1 50 0 0,6-5 202 0 0,114-7 554 0 0,-128 7-830 0 0,0 2 1 0 0,-1 0-1 0 0,1 1 1 0 0,31 5-1 0 0,-20-4-32 0 0,1-5 11 0 0,1 0 32 0 0,-22 3-33 0 0,-7 1 3 0 0,1 0 0 0 0,0-1-1 0 0,-1 1 1 0 0,1 0 0 0 0,-1 1 0 0 0,1-1-1 0 0,0 0 1 0 0,3 2 0 0 0,84 8 328 0 0,-82-10-313 0 0,17 4 120 0 0,1 0-58 0 0,66 0 114 0 0,-64-6-138 0 0,42 3 80 0 0,4 0 12 0 0,-16-2-22 0 0,-31 0-49 0 0,53-6 0 0 0,-72 6-78 0 0,0 0 0 0 0,0 0 1 0 0,0 1-1 0 0,0 0 1 0 0,0 0-1 0 0,0 1 1 0 0,0 0-1 0 0,10 3 1 0 0,10 1 43 0 0,10-7 7 0 0,-16 0-56 0 0,7 2-4 0 0,-14 0 27 0 0,31-1-1 0 0,-18-2-4 0 0,0 3 19 0 0,-15 1-23 0 0,1-1 0 0 0,0-1 0 0 0,20-3 0 0 0,16-2 5 0 0,-40 6 19 0 0,15 6-31 0 0,3-3-11 0 0,0-2 12 0 0,2-1 36 0 0,6 3 17 0 0,-10-3-54 0 0,4-1-11 0 0,-2-3 0 0 0,-16 4 25 0 0,0 1 0 0 0,12 2 0 0 0,-19-3-9 0 0,6 1 26 0 0,14-2-20 0 0,7-4 20 0 0,34 4 22 0 0,-7 1 0 0 0,55 0 11 0 0,-86 0-64 0 0,2-3 30 0 0,-15 1-29 0 0,29 1 0 0 0,44 4 101 0 0,-79-2-102 0 0,-3-1-8 0 0,32 8-6 0 0,-24-6 15 0 0,0-1-1 0 0,0-1 1 0 0,0 0-1 0 0,0-1 1 0 0,0 0 0 0 0,22-6-1 0 0,-15 3 5 0 0,-1 1-1 0 0,24 0 1 0 0,11 6-69 0 0,-27-3 42 0 0,3-3 11 0 0,92 2 11 0 0,-114 2 5 0 0,0-1 1 0 0,15-2 0 0 0,-9 0-2 0 0,0 2 1 0 0,0-1 0 0 0,1 2-1 0 0,19 3 1 0 0,-5-2 26 0 0,0-4-31 0 0,-2 2-11 0 0,5 0 53 0 0,-8 1-42 0 0,5 5-11 0 0,-4-1 12 0 0,1-2 36 0 0,0 2-24 0 0,1-1 24 0 0,0-1-24 0 0,2-3 24 0 0,0 0-24 0 0,-1 0 24 0 0,-22 0-45 0 0,133-5 6 0 0,-134 4-9 0 0,1 1 0 0 0,-1 0 0 0 0,0 1 0 0 0,1-1 0 0 0,-1 1 0 0 0,11 3 0 0 0,11 2 0 0 0,8-4 0 0 0,20-3 0 0 0,5 1 11 0 0,-33 1 31 0 0,30 4-31 0 0,-29-4-11 0 0,37-1 0 0 0,-37 0 0 0 0,10 0 0 0 0,115 4 0 0 0,-113 2 0 0 0,-27-4 0 0 0,25 2 0 0 0,-10-5 0 0 0,69 13 64 0 0,-69-12-53 0 0,28-3 42 0 0,-29 4-53 0 0,-1 1 0 0 0,-18 0 9 0 0,-7-1-5 0 0,0-1 1 0 0,0 1-1 0 0,0-1 1 0 0,0 0-1 0 0,0 0 1 0 0,0 0-1 0 0,0 0 1 0 0,0 0-1 0 0,3-1 0 0 0,18-1 7 0 0,5 1 1 0 0,14 3 49 0 0,-34-3-58 0 0,28-3 46 0 0,24-2-38 0 0,-31 6-11 0 0,29 3 0 0 0,-30 0 0 0 0,2 0 0 0 0,-12-3 0 0 0,50 7 0 0 0,-41-4 11 0 0,29-2 42 0 0,-26 0-53 0 0,1 5 0 0 0,-29-6 0 0 0,0 0 0 0 0,0 0 0 0 0,0-1 0 0 0,1 1 0 0 0,-1 0 0 0 0,0-1 0 0 0,0 1 0 0 0,2-2 0 0 0,3 0 0 0 0,0 0 0 0 0,0 1 0 0 0,0 0 0 0 0,0 0 0 0 0,1 1 0 0 0,-1 0 0 0 0,8 0 0 0 0,15 1 0 0 0,1 5 0 0 0,-3 1 0 0 0,2-2 0 0 0,-1-4 0 0 0,0 5 0 0 0,-25-5 0 0 0,0-1 0 0 0,0 0 0 0 0,0 0 0 0 0,8 0 0 0 0,16-6 0 0 0,2 3 0 0 0,-1 3 0 0 0,1 3 0 0 0,1 0 0 0 0,-1 1 0 0 0,-2-1 0 0 0,0-2 0 0 0,-1 2 0 0 0,0 3 0 0 0,1 1 0 0 0,0-3 0 0 0,2 3 0 0 0,-7-2 16 0 0,-18-4 356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8T19:45:51.038"/>
    </inkml:context>
    <inkml:brush xml:id="br0">
      <inkml:brushProperty name="width" value="0.2" units="cm"/>
      <inkml:brushProperty name="height" value="0.4" units="cm"/>
      <inkml:brushProperty name="color" value="#FFACD5"/>
      <inkml:brushProperty name="tip" value="rectangle"/>
      <inkml:brushProperty name="rasterOp" value="maskPen"/>
    </inkml:brush>
  </inkml:definitions>
  <inkml:trace contextRef="#ctx0" brushRef="#br0">1 299 919 0 0,'0'0'10962'0'0,"5"-1"-10700"0"0,13-3-2 0 0,-14 2 216 0 0,1 2-244 0 0,0-1-157 0 0,18-1 216 0 0,-17 2-250 0 0,18-1 152 0 0,-18 0-156 0 0,16 0 117 0 0,26 1 63 0 0,17-4 49 0 0,-36 1-138 0 0,46 3 310 0 0,-68 0-391 0 0,-1-1 0 0 0,1 1 1 0 0,0 1-1 0 0,9 0 0 0 0,7 1 28 0 0,-14-3-42 0 0,-7 1-17 0 0,0 0 0 0 0,0 0 0 0 0,0 0 0 0 0,0 0 0 0 0,0 0 0 0 0,0 0 0 0 0,0 1 0 0 0,0-1 0 0 0,3 1 0 0 0,79 19 328 0 0,-30-11-186 0 0,15-1 2 0 0,-40-5-94 0 0,14-4 154 0 0,-1-1 0 0 0,45-8-1 0 0,-29 3-70 0 0,-27 3-58 0 0,2 0-32 0 0,-1-1-49 0 0,1 1-10 0 0,-4 0 0 0 0,6 0 100 0 0,-17 2-17 0 0,-13 1 68 0 0,0 1-51 0 0,15-3 10 0 0,-15 3 110 0 0,0 0-129 0 0,13 0-10 0 0,-13 0-1 0 0,0 0-13 0 0,21 0-43 0 0,4 0 29 0 0,-2 0 1 0 0,-5 0-33 0 0,-19 0 34 0 0,2 0 15 0 0,21 2-5 0 0,-10-1 61 0 0,0 1-1 0 0,0 1 1 0 0,17 4 0 0 0,-29-5-105 0 0,-3-2-11 0 0,-1 1 0 0 0,1 0-1 0 0,0-1 1 0 0,0 1 0 0 0,-1-1 0 0 0,1 0-1 0 0,0 1 1 0 0,0-1 0 0 0,0 0-1 0 0,3-1 1 0 0,124 1 54 0 0,-98 0-64 0 0,-2 0 0 0 0,-3 2 0 0 0,132 7 75 0 0,-36-20 79 0 0,-29 2-92 0 0,-61 8-19 0 0,-9-1 6 0 0,0-1 0 0 0,28-7 1 0 0,30-5-20 0 0,-73 13-10 0 0,16 0 120 0 0,-1 1-60 0 0,5-2-2 0 0,69-14 42 0 0,-68 13-110 0 0,-19 2-9 0 0,-7 1 5 0 0,-1 0 1 0 0,1 0-1 0 0,-1 1 1 0 0,1-1 0 0 0,0 1-1 0 0,-1 0 1 0 0,6 0 0 0 0,25 1 2 0 0,-25 1-7 0 0,-1-1-3 0 0,29-2 1 0 0,-9-1 0 0 0,1 2 0 0 0,-5 5 11 0 0,-14-4 32 0 0,14-1-22 0 0,4 4 32 0 0,-4 1 11 0 0,-13-2-10 0 0,16 5-32 0 0,7-1 26 0 0,-4-1-36 0 0,7-3 26 0 0,71-2-1 0 0,-78-3 6 0 0,-15 3-38 0 0,27 5 1 0 0,-30-4-7 0 0,18 2 12 0 0,107 9 117 0 0,-43 5 43 0 0,39-13-14 0 0,-34-3-84 0 0,-43 2-2 0 0,-27-2-18 0 0,4 2-17 0 0,110 9 64 0 0,-132-13-100 0 0,32 1 0 0 0,-14 3 54 0 0,14 1-45 0 0,14 0-9 0 0,-17-3 1 0 0,19-1-1 0 0,-30 2 11 0 0,57 1 42 0 0,-42-2-53 0 0,-19 0 0 0 0,-5 0 0 0 0,12 2 0 0 0,30 1 0 0 0,64-3 0 0 0,-98-2 0 0 0,75 6 0 0 0,-54-3 0 0 0,-11 1 0 0 0,-20-3 0 0 0,9-2 0 0 0,38 1 0 0 0,-36 1 0 0 0,88 5 0 0 0,-88-2 0 0 0,10 0 0 0 0,147 15 0 0 0,-157-18 0 0 0,101-1 0 0 0,-101-1 0 0 0,0-2 0 0 0,30-6 0 0 0,-30 5 0 0 0,81 7 0 0 0,-100-2 0 0 0,20 1 0 0 0,57-3 0 0 0,-29-1 0 0 0,97-8 69 0 0,2-1-74 0 0,-127 12 5 0 0,99-6 0 0 0,-55-2 60 0 0,25-2 61 0 0,-50 6-98 0 0,-22 2 25 0 0,-16 2-38 0 0,18-2 65 0 0,-3-1-47 0 0,4 0 26 0 0,63-4-41 0 0,-64 6-13 0 0,2-3 0 0 0,-24 2 0 0 0,24-2 0 0 0,57 0 0 0 0,-62 6 0 0 0,93 11 167 0 0,-72-9 20 0 0,50 0 0 0 0,34 2-176 0 0,-50-6 0 0 0,125-5 114 0 0,-165 0-112 0 0,270-23 350 0 0,-204 20-323 0 0,65-3 59 0 0,-66 3-41 0 0,0 0-63 0 0,-14 7 53 0 0,192 3 224 0 0,-161-8-335 0 0,-52 0 49 0 0,12 0 21 0 0,-1 1-16 0 0,112 6 0 0 0,-93 4 7 0 0,61 8 15 0 0,-147-12-5 0 0,-1-2 0 0 0,1 0 1 0 0,0 0-1 0 0,18-4 0 0 0,25 0 4 0 0,266-13-12 0 0,-204 15 86 0 0,-5 0 9 0 0,55-10-60 0 0,97-9 5 0 0,-94 13-40 0 0,-149 7 9 0 0,36-6 1 0 0,-37 3 7 0 0,38-1 0 0 0,-32 4 6 0 0,0-4 41 0 0,27-3-33 0 0,1 2-1 0 0,59 2 1 0 0,138-16 171 0 0,-214 15-185 0 0,34-4 84 0 0,161-12 91 0 0,-212 21-193 0 0,69-2-10 0 0,-64 1 12 0 0,45 4 1 0 0,15 0 15 0 0,-72-4-20 0 0,1 1 1 0 0,-1 1-1 0 0,1 0 0 0 0,21 4 1 0 0,-25-4 3 0 0,0 0 0 0 0,0-1 1 0 0,0-1-1 0 0,1 0 0 0 0,18-4 0 0 0,-6 1 5 0 0,3 0-6 0 0,2-1 0 0 0,-1 1 0 0 0,21 2 16 0 0,47-3 43 0 0,-71 3-14 0 0,50 2 1 0 0,-24 2-20 0 0,270 1-26 0 0,-291-2 0 0 0,1 2 0 0 0,316 28 189 0 0,-330-30-182 0 0,44 2 123 0 0,109-8 0 0 0,-141 2-119 0 0,-1 0 31 0 0,1 3-31 0 0,2 3-11 0 0,-18-1 1 0 0,9-1 4 0 0,29-1 0 0 0,-22 0 37 0 0,-2-4-20 0 0,-3 0 10 0 0,31-1 0 0 0,-50 5-14 0 0,1-1 1 0 0,-1 0 0 0 0,13-2 0 0 0,9-1 26 0 0,0 5-19 0 0,0-1 28 0 0,97-16-41 0 0,67 12 51 0 0,-163 0-64 0 0,26-3 0 0 0,-28 4 0 0 0,-8-1 0 0 0,-5 2 0 0 0,1 0 0 0 0,0 0 0 0 0,1 2 0 0 0,16 0 0 0 0,28-3 0 0 0,-31 3 0 0 0,0 0 0 0 0,-1-2 0 0 0,37-6 0 0 0,-45 5 0 0 0,34 0 0 0 0,-18 2 0 0 0,-5 0 0 0 0,-24 1 0 0 0,29-4 0 0 0,10-2 0 0 0,-18 3 0 0 0,32 0 0 0 0,-31 3 0 0 0,1 0 0 0 0,-2-1 0 0 0,115-8 0 0 0,-114 8 0 0 0,-21 1 0 0 0,76 4 0 0 0,-56-1 11 0 0,-15-1 3 0 0,5-1 5 0 0,31 0 1 0 0,-44-1-20 0 0,47-3 53 0 0,30-1 22 0 0,-54 4-75 0 0,2 0 0 0 0,0-1 0 0 0,-2 0 11 0 0,0 6 31 0 0,0 1-20 0 0,-11-4 4 0 0,26 0 1 0 0,-17 0-27 0 0,1 2 0 0 0,2-3 0 0 0,-4-1 0 0 0,1-2 0 0 0,3 4 0 0 0,-1 1 0 0 0,-6-3 0 0 0,35-6 0 0 0,-30 5 0 0 0,0-5 0 0 0,1-1 0 0 0,-1 1 0 0 0,-16 4 45 0 0,1 1 1 0 0,13 0-1 0 0,-21 0 19 0 0,12-4 0 0 0,-12 4 71 0 0,-3-3-81 0 0,5-16-43 0 0,-3 0-36 0 0,-2 16-98 0 0,8 9-1629 0 0,-7-3 1553 0 0,-1-1 0 0 0,1 0 0 0 0,0 0-1 0 0,0 0 1 0 0,0 0 0 0 0,0-1 0 0 0,0 1 0 0 0,0 0-1 0 0,4 0 1 0 0,16 5-1733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8T23:10:47.564"/>
    </inkml:context>
    <inkml:brush xml:id="br0">
      <inkml:brushProperty name="width" value="0.1" units="cm"/>
      <inkml:brushProperty name="height" value="0.1" units="cm"/>
    </inkml:brush>
  </inkml:definitions>
  <inkml:trace contextRef="#ctx0" brushRef="#br0">0 1 1375 0 0,'0'0'128'0'0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8T23:10:47.564"/>
    </inkml:context>
    <inkml:brush xml:id="br0">
      <inkml:brushProperty name="width" value="0.1" units="cm"/>
      <inkml:brushProperty name="height" value="0.1" units="cm"/>
    </inkml:brush>
  </inkml:definitions>
  <inkml:trace contextRef="#ctx0" brushRef="#br0">0 1 1375 0 0,'0'0'128'0'0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94ECE-6D2C-4CC0-82C8-470700BAD4F8}" type="datetimeFigureOut">
              <a:rPr lang="en-GB" smtClean="0"/>
              <a:t>21/11/2023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451EA-A0DC-4B56-8D47-96F6EC7F0EAD}" type="slidenum">
              <a:rPr lang="en-GB" smtClean="0"/>
              <a:t>‹#›</a:t>
            </a:fld>
            <a:endParaRPr lang="en-GB"/>
          </a:p>
        </p:txBody>
      </p:sp>
    </p:spTree>
    <p:extLst>
      <p:ext uri="{BB962C8B-B14F-4D97-AF65-F5344CB8AC3E}">
        <p14:creationId xmlns:p14="http://schemas.microsoft.com/office/powerpoint/2010/main" val="401468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Hello everyone I am Carlington and today I would like to share with you a very short workshop on our personal development or as we call it Character Programme. During the presentation, I will share </a:t>
            </a:r>
            <a:r>
              <a:rPr lang="en-GB" b="1"/>
              <a:t>What is the Character Curriculum? How is it Taught, Caught and Sought? Some Impact Quick wins and try to answer some questions you might have. You will also hear from some of our students (JIT) who are at the heart of student leadership in the school. </a:t>
            </a:r>
          </a:p>
          <a:p>
            <a:r>
              <a:rPr lang="en-GB" b="1"/>
              <a:t>I would like to start with a video that charts our journey and sums up our remarkable story.  I would like to apologise in advance for the moments in the presentation where it might appear that I am boasting- I truly am excited and proud of the journey and having a relentless focus on virtues have paid off.</a:t>
            </a:r>
          </a:p>
          <a:p>
            <a:endParaRPr lang="en-GB"/>
          </a:p>
        </p:txBody>
      </p:sp>
      <p:sp>
        <p:nvSpPr>
          <p:cNvPr id="4" name="Slide Number Placeholder 3"/>
          <p:cNvSpPr>
            <a:spLocks noGrp="1"/>
          </p:cNvSpPr>
          <p:nvPr>
            <p:ph type="sldNum" sz="quarter" idx="5"/>
          </p:nvPr>
        </p:nvSpPr>
        <p:spPr/>
        <p:txBody>
          <a:bodyPr/>
          <a:lstStyle/>
          <a:p>
            <a:fld id="{2DC451EA-A0DC-4B56-8D47-96F6EC7F0EAD}" type="slidenum">
              <a:rPr lang="en-GB" smtClean="0"/>
              <a:t>1</a:t>
            </a:fld>
            <a:endParaRPr lang="en-GB"/>
          </a:p>
        </p:txBody>
      </p:sp>
    </p:spTree>
    <p:extLst>
      <p:ext uri="{BB962C8B-B14F-4D97-AF65-F5344CB8AC3E}">
        <p14:creationId xmlns:p14="http://schemas.microsoft.com/office/powerpoint/2010/main" val="2373813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C451EA-A0DC-4B56-8D47-96F6EC7F0EAD}" type="slidenum">
              <a:rPr lang="en-GB" smtClean="0"/>
              <a:t>11</a:t>
            </a:fld>
            <a:endParaRPr lang="en-GB"/>
          </a:p>
        </p:txBody>
      </p:sp>
    </p:spTree>
    <p:extLst>
      <p:ext uri="{BB962C8B-B14F-4D97-AF65-F5344CB8AC3E}">
        <p14:creationId xmlns:p14="http://schemas.microsoft.com/office/powerpoint/2010/main" val="3680032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diagram above shows how virtues are central to everything and how they feature in all aspects of the school- so not another add-on but everything. </a:t>
            </a:r>
          </a:p>
          <a:p>
            <a:r>
              <a:rPr lang="en-GB"/>
              <a:t>These are some examples of how character is driven through- Taught, Caught and Sought and after this, I will show some specific pictorial examples of how it is lived in the academy. I also will have physical examples that you can take away-quick wins</a:t>
            </a:r>
          </a:p>
        </p:txBody>
      </p:sp>
      <p:sp>
        <p:nvSpPr>
          <p:cNvPr id="4" name="Slide Number Placeholder 3"/>
          <p:cNvSpPr>
            <a:spLocks noGrp="1"/>
          </p:cNvSpPr>
          <p:nvPr>
            <p:ph type="sldNum" sz="quarter" idx="5"/>
          </p:nvPr>
        </p:nvSpPr>
        <p:spPr/>
        <p:txBody>
          <a:bodyPr/>
          <a:lstStyle/>
          <a:p>
            <a:fld id="{2DC451EA-A0DC-4B56-8D47-96F6EC7F0EAD}" type="slidenum">
              <a:rPr lang="en-GB" smtClean="0"/>
              <a:t>12</a:t>
            </a:fld>
            <a:endParaRPr lang="en-GB"/>
          </a:p>
        </p:txBody>
      </p:sp>
    </p:spTree>
    <p:extLst>
      <p:ext uri="{BB962C8B-B14F-4D97-AF65-F5344CB8AC3E}">
        <p14:creationId xmlns:p14="http://schemas.microsoft.com/office/powerpoint/2010/main" val="2285264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C451EA-A0DC-4B56-8D47-96F6EC7F0EAD}" type="slidenum">
              <a:rPr lang="en-GB" smtClean="0"/>
              <a:t>16</a:t>
            </a:fld>
            <a:endParaRPr lang="en-GB"/>
          </a:p>
        </p:txBody>
      </p:sp>
    </p:spTree>
    <p:extLst>
      <p:ext uri="{BB962C8B-B14F-4D97-AF65-F5344CB8AC3E}">
        <p14:creationId xmlns:p14="http://schemas.microsoft.com/office/powerpoint/2010/main" val="2598236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C451EA-A0DC-4B56-8D47-96F6EC7F0EAD}" type="slidenum">
              <a:rPr lang="en-GB" smtClean="0"/>
              <a:t>16</a:t>
            </a:fld>
            <a:endParaRPr lang="en-GB"/>
          </a:p>
        </p:txBody>
      </p:sp>
    </p:spTree>
    <p:extLst>
      <p:ext uri="{BB962C8B-B14F-4D97-AF65-F5344CB8AC3E}">
        <p14:creationId xmlns:p14="http://schemas.microsoft.com/office/powerpoint/2010/main" val="10561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However, 6 years later we are proud to be recognised by Ofsted as an outstanding school, we are oversubscribed, even though we have 35-38% PPM, high levels of deprivation, 40/50 split in ethnicity, over 60 languages spoken, multiple active gangs, and our main feeder estate is a no- go for services.</a:t>
            </a:r>
          </a:p>
        </p:txBody>
      </p:sp>
      <p:sp>
        <p:nvSpPr>
          <p:cNvPr id="4" name="Slide Number Placeholder 3"/>
          <p:cNvSpPr>
            <a:spLocks noGrp="1"/>
          </p:cNvSpPr>
          <p:nvPr>
            <p:ph type="sldNum" sz="quarter" idx="5"/>
          </p:nvPr>
        </p:nvSpPr>
        <p:spPr/>
        <p:txBody>
          <a:bodyPr/>
          <a:lstStyle/>
          <a:p>
            <a:fld id="{2DC451EA-A0DC-4B56-8D47-96F6EC7F0EAD}" type="slidenum">
              <a:rPr lang="en-GB" smtClean="0"/>
              <a:t>3</a:t>
            </a:fld>
            <a:endParaRPr lang="en-GB"/>
          </a:p>
        </p:txBody>
      </p:sp>
    </p:spTree>
    <p:extLst>
      <p:ext uri="{BB962C8B-B14F-4D97-AF65-F5344CB8AC3E}">
        <p14:creationId xmlns:p14="http://schemas.microsoft.com/office/powerpoint/2010/main" val="21276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Even though this is not the reason we do character education it is great to see that it translate into better grade for the students</a:t>
            </a:r>
          </a:p>
        </p:txBody>
      </p:sp>
      <p:sp>
        <p:nvSpPr>
          <p:cNvPr id="4" name="Slide Number Placeholder 3"/>
          <p:cNvSpPr>
            <a:spLocks noGrp="1"/>
          </p:cNvSpPr>
          <p:nvPr>
            <p:ph type="sldNum" sz="quarter" idx="5"/>
          </p:nvPr>
        </p:nvSpPr>
        <p:spPr/>
        <p:txBody>
          <a:bodyPr/>
          <a:lstStyle/>
          <a:p>
            <a:fld id="{2DC451EA-A0DC-4B56-8D47-96F6EC7F0EAD}" type="slidenum">
              <a:rPr lang="en-GB" smtClean="0"/>
              <a:t>4</a:t>
            </a:fld>
            <a:endParaRPr lang="en-GB"/>
          </a:p>
        </p:txBody>
      </p:sp>
    </p:spTree>
    <p:extLst>
      <p:ext uri="{BB962C8B-B14F-4D97-AF65-F5344CB8AC3E}">
        <p14:creationId xmlns:p14="http://schemas.microsoft.com/office/powerpoint/2010/main" val="2117788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Most importantly Ofsted has recognised the impact that Character development has on children. I was meant to highlight a few bits but ended highlighting the whole thing. </a:t>
            </a:r>
          </a:p>
        </p:txBody>
      </p:sp>
      <p:sp>
        <p:nvSpPr>
          <p:cNvPr id="4" name="Slide Number Placeholder 3"/>
          <p:cNvSpPr>
            <a:spLocks noGrp="1"/>
          </p:cNvSpPr>
          <p:nvPr>
            <p:ph type="sldNum" sz="quarter" idx="5"/>
          </p:nvPr>
        </p:nvSpPr>
        <p:spPr/>
        <p:txBody>
          <a:bodyPr/>
          <a:lstStyle/>
          <a:p>
            <a:fld id="{2DC451EA-A0DC-4B56-8D47-96F6EC7F0EAD}" type="slidenum">
              <a:rPr lang="en-GB" smtClean="0"/>
              <a:t>5</a:t>
            </a:fld>
            <a:endParaRPr lang="en-GB"/>
          </a:p>
        </p:txBody>
      </p:sp>
    </p:spTree>
    <p:extLst>
      <p:ext uri="{BB962C8B-B14F-4D97-AF65-F5344CB8AC3E}">
        <p14:creationId xmlns:p14="http://schemas.microsoft.com/office/powerpoint/2010/main" val="1910442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reasons for the rapid and sustained progress in the academy is due to the relentless focus of leaders to drive excellence. What the character programme does is that it provides the underpinning of everything the school does and the 5 virtues permeate all facets of the organisation. Leadership, ethos, values, culture, visible and hidden curriculum, governors, parents, staff etc. The programme is evaluated and graded once a term. It is delivered through a tri-axiom or pivots we call- taught, caught and sought. \but most importantly the character programme ensures that there is a standard to hold young people and staff accountable to. It provides that language/ or north star for both praise, reward and sanctions.</a:t>
            </a:r>
          </a:p>
        </p:txBody>
      </p:sp>
      <p:sp>
        <p:nvSpPr>
          <p:cNvPr id="4" name="Slide Number Placeholder 3"/>
          <p:cNvSpPr>
            <a:spLocks noGrp="1"/>
          </p:cNvSpPr>
          <p:nvPr>
            <p:ph type="sldNum" sz="quarter" idx="5"/>
          </p:nvPr>
        </p:nvSpPr>
        <p:spPr/>
        <p:txBody>
          <a:bodyPr/>
          <a:lstStyle/>
          <a:p>
            <a:fld id="{2DC451EA-A0DC-4B56-8D47-96F6EC7F0EAD}" type="slidenum">
              <a:rPr lang="en-GB" smtClean="0"/>
              <a:t>6</a:t>
            </a:fld>
            <a:endParaRPr lang="en-GB"/>
          </a:p>
        </p:txBody>
      </p:sp>
    </p:spTree>
    <p:extLst>
      <p:ext uri="{BB962C8B-B14F-4D97-AF65-F5344CB8AC3E}">
        <p14:creationId xmlns:p14="http://schemas.microsoft.com/office/powerpoint/2010/main" val="4165083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So what is Character Education and Why develop it? It is about fostering the moral development of students. The aim is to ensure that all students flourish. That happens when it is reinforced everywhere, </a:t>
            </a:r>
            <a:r>
              <a:rPr lang="en-GB" sz="1200" b="1" i="1">
                <a:solidFill>
                  <a:schemeClr val="accent5">
                    <a:lumMod val="50000"/>
                  </a:schemeClr>
                </a:solidFill>
              </a:rPr>
              <a:t>on the playing fields</a:t>
            </a:r>
            <a:r>
              <a:rPr lang="en-GB" sz="1200" i="1"/>
              <a:t>, in </a:t>
            </a:r>
            <a:r>
              <a:rPr lang="en-GB" sz="1200" b="1" i="1">
                <a:solidFill>
                  <a:schemeClr val="accent5">
                    <a:lumMod val="50000"/>
                  </a:schemeClr>
                </a:solidFill>
              </a:rPr>
              <a:t>classrooms, corridors, in interactions between teachers and students, in assemblies, posters, head teacher messages and communications, staff training, and in relations with parents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a:solidFill>
                  <a:schemeClr val="accent5">
                    <a:lumMod val="50000"/>
                  </a:schemeClr>
                </a:solidFill>
              </a:rPr>
              <a:t>Students flourish when Character Education is everything, not just another thing!</a:t>
            </a:r>
            <a:endParaRPr lang="en-GB" sz="1200" b="1">
              <a:solidFill>
                <a:schemeClr val="accent5">
                  <a:lumMod val="50000"/>
                </a:schemeClr>
              </a:solidFill>
            </a:endParaRPr>
          </a:p>
          <a:p>
            <a:endParaRPr lang="en-GB"/>
          </a:p>
        </p:txBody>
      </p:sp>
      <p:sp>
        <p:nvSpPr>
          <p:cNvPr id="4" name="Slide Number Placeholder 3"/>
          <p:cNvSpPr>
            <a:spLocks noGrp="1"/>
          </p:cNvSpPr>
          <p:nvPr>
            <p:ph type="sldNum" sz="quarter" idx="5"/>
          </p:nvPr>
        </p:nvSpPr>
        <p:spPr/>
        <p:txBody>
          <a:bodyPr/>
          <a:lstStyle/>
          <a:p>
            <a:fld id="{2DC451EA-A0DC-4B56-8D47-96F6EC7F0EAD}" type="slidenum">
              <a:rPr lang="en-GB" smtClean="0"/>
              <a:t>7</a:t>
            </a:fld>
            <a:endParaRPr lang="en-GB"/>
          </a:p>
        </p:txBody>
      </p:sp>
    </p:spTree>
    <p:extLst>
      <p:ext uri="{BB962C8B-B14F-4D97-AF65-F5344CB8AC3E}">
        <p14:creationId xmlns:p14="http://schemas.microsoft.com/office/powerpoint/2010/main" val="354495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C451EA-A0DC-4B56-8D47-96F6EC7F0EAD}" type="slidenum">
              <a:rPr lang="en-GB" smtClean="0"/>
              <a:t>8</a:t>
            </a:fld>
            <a:endParaRPr lang="en-GB"/>
          </a:p>
        </p:txBody>
      </p:sp>
    </p:spTree>
    <p:extLst>
      <p:ext uri="{BB962C8B-B14F-4D97-AF65-F5344CB8AC3E}">
        <p14:creationId xmlns:p14="http://schemas.microsoft.com/office/powerpoint/2010/main" val="94860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C451EA-A0DC-4B56-8D47-96F6EC7F0EAD}" type="slidenum">
              <a:rPr lang="en-GB" smtClean="0"/>
              <a:t>9</a:t>
            </a:fld>
            <a:endParaRPr lang="en-GB"/>
          </a:p>
        </p:txBody>
      </p:sp>
    </p:spTree>
    <p:extLst>
      <p:ext uri="{BB962C8B-B14F-4D97-AF65-F5344CB8AC3E}">
        <p14:creationId xmlns:p14="http://schemas.microsoft.com/office/powerpoint/2010/main" val="1565017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C451EA-A0DC-4B56-8D47-96F6EC7F0EAD}" type="slidenum">
              <a:rPr lang="en-GB" smtClean="0"/>
              <a:t>10</a:t>
            </a:fld>
            <a:endParaRPr lang="en-GB"/>
          </a:p>
        </p:txBody>
      </p:sp>
    </p:spTree>
    <p:extLst>
      <p:ext uri="{BB962C8B-B14F-4D97-AF65-F5344CB8AC3E}">
        <p14:creationId xmlns:p14="http://schemas.microsoft.com/office/powerpoint/2010/main" val="184987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iqmaward.com/iqm-centre-of-excellence/" TargetMode="External"/><Relationship Id="rId11" Type="http://schemas.openxmlformats.org/officeDocument/2006/relationships/image" Target="../media/image7.pn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hyperlink" Target="https://iqmaward.com/iqm-flagship-schoo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4.xml"/><Relationship Id="rId1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customXml" Target="../ink/ink1.xml"/><Relationship Id="rId12" Type="http://schemas.openxmlformats.org/officeDocument/2006/relationships/image" Target="../media/image19.png"/><Relationship Id="rId17" Type="http://schemas.openxmlformats.org/officeDocument/2006/relationships/customXml" Target="../ink/ink6.xml"/><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customXml" Target="../ink/ink3.xml"/><Relationship Id="rId5" Type="http://schemas.openxmlformats.org/officeDocument/2006/relationships/image" Target="../media/image14.png"/><Relationship Id="rId15" Type="http://schemas.openxmlformats.org/officeDocument/2006/relationships/customXml" Target="../ink/ink5.xml"/><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customXml" Target="../ink/ink2.xml"/><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875" y="-797231"/>
            <a:ext cx="18288000" cy="1108363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grpSp>
        <p:nvGrpSpPr>
          <p:cNvPr id="3" name="Group 3"/>
          <p:cNvGrpSpPr/>
          <p:nvPr/>
        </p:nvGrpSpPr>
        <p:grpSpPr>
          <a:xfrm>
            <a:off x="14689712" y="-3968528"/>
            <a:ext cx="6166608" cy="616660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009746" y="8900309"/>
            <a:ext cx="5371769" cy="537176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475460" y="-2230104"/>
            <a:ext cx="4227497" cy="15201482"/>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4">
              <a:extLst>
                <a:ext uri="{96DAC541-7B7A-43D3-8B79-37D633B846F1}">
                  <asvg:svgBlip xmlns:asvg="http://schemas.microsoft.com/office/drawing/2016/SVG/main" r:embed="rId5"/>
                </a:ext>
              </a:extLst>
            </a:blip>
            <a:stretch>
              <a:fillRect l="-259585"/>
            </a:stretch>
          </a:blipFill>
        </p:spPr>
        <p:txBody>
          <a:bodyPr/>
          <a:lstStyle/>
          <a:p>
            <a:endParaRPr lang="en-GB"/>
          </a:p>
        </p:txBody>
      </p:sp>
      <p:grpSp>
        <p:nvGrpSpPr>
          <p:cNvPr id="10" name="Group 10"/>
          <p:cNvGrpSpPr/>
          <p:nvPr/>
        </p:nvGrpSpPr>
        <p:grpSpPr>
          <a:xfrm>
            <a:off x="0" y="1028700"/>
            <a:ext cx="2977719" cy="8324867"/>
            <a:chOff x="0" y="0"/>
            <a:chExt cx="3970292" cy="11099823"/>
          </a:xfrm>
        </p:grpSpPr>
        <p:sp>
          <p:nvSpPr>
            <p:cNvPr id="11" name="Freeform 11">
              <a:hlinkClick r:id="rId6"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2" name="Freeform 12">
              <a:hlinkClick r:id="rId6"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8"/>
              <a:stretch>
                <a:fillRect/>
              </a:stretch>
            </a:blipFill>
          </p:spPr>
          <p:txBody>
            <a:bodyPr/>
            <a:lstStyle/>
            <a:p>
              <a:endParaRPr lang="en-GB"/>
            </a:p>
          </p:txBody>
        </p:sp>
        <p:sp>
          <p:nvSpPr>
            <p:cNvPr id="13" name="Freeform 13">
              <a:hlinkClick r:id="rId9"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0"/>
              <a:stretch>
                <a:fillRect/>
              </a:stretch>
            </a:blipFill>
          </p:spPr>
          <p:txBody>
            <a:bodyPr/>
            <a:lstStyle/>
            <a:p>
              <a:endParaRPr lang="en-GB"/>
            </a:p>
          </p:txBody>
        </p:sp>
      </p:grpSp>
      <p:sp>
        <p:nvSpPr>
          <p:cNvPr id="14" name="Freeform 14"/>
          <p:cNvSpPr/>
          <p:nvPr/>
        </p:nvSpPr>
        <p:spPr>
          <a:xfrm>
            <a:off x="6774420" y="7138832"/>
            <a:ext cx="1996401" cy="1996401"/>
          </a:xfrm>
          <a:custGeom>
            <a:avLst/>
            <a:gdLst/>
            <a:ahLst/>
            <a:cxnLst/>
            <a:rect l="l" t="t" r="r" b="b"/>
            <a:pathLst>
              <a:path w="1996401" h="1996401">
                <a:moveTo>
                  <a:pt x="0" y="0"/>
                </a:moveTo>
                <a:lnTo>
                  <a:pt x="1996401" y="0"/>
                </a:lnTo>
                <a:lnTo>
                  <a:pt x="1996401" y="1996401"/>
                </a:lnTo>
                <a:lnTo>
                  <a:pt x="0" y="1996401"/>
                </a:lnTo>
                <a:lnTo>
                  <a:pt x="0" y="0"/>
                </a:lnTo>
                <a:close/>
              </a:path>
            </a:pathLst>
          </a:custGeom>
          <a:blipFill>
            <a:blip r:embed="rId11"/>
            <a:stretch>
              <a:fillRect/>
            </a:stretch>
          </a:blipFill>
        </p:spPr>
        <p:txBody>
          <a:bodyPr/>
          <a:lstStyle/>
          <a:p>
            <a:endParaRPr lang="en-GB"/>
          </a:p>
        </p:txBody>
      </p:sp>
      <p:sp>
        <p:nvSpPr>
          <p:cNvPr id="15" name="TextBox 15"/>
          <p:cNvSpPr txBox="1"/>
          <p:nvPr/>
        </p:nvSpPr>
        <p:spPr>
          <a:xfrm>
            <a:off x="9066859" y="7304010"/>
            <a:ext cx="5825775" cy="1021418"/>
          </a:xfrm>
          <a:prstGeom prst="rect">
            <a:avLst/>
          </a:prstGeom>
        </p:spPr>
        <p:txBody>
          <a:bodyPr lIns="0" tIns="0" rIns="0" bIns="0" rtlCol="0" anchor="t">
            <a:spAutoFit/>
          </a:bodyPr>
          <a:lstStyle/>
          <a:p>
            <a:pPr>
              <a:lnSpc>
                <a:spcPts val="4059"/>
              </a:lnSpc>
            </a:pPr>
            <a:r>
              <a:rPr lang="en-US" sz="2899">
                <a:solidFill>
                  <a:srgbClr val="000000"/>
                </a:solidFill>
                <a:latin typeface="Tahoma"/>
              </a:rPr>
              <a:t>Presented by Carlington Anderson, from Northampton Academy </a:t>
            </a:r>
          </a:p>
        </p:txBody>
      </p:sp>
      <p:sp>
        <p:nvSpPr>
          <p:cNvPr id="16" name="TextBox 16"/>
          <p:cNvSpPr txBox="1"/>
          <p:nvPr/>
        </p:nvSpPr>
        <p:spPr>
          <a:xfrm>
            <a:off x="4580284" y="1873705"/>
            <a:ext cx="12488414" cy="4624269"/>
          </a:xfrm>
          <a:prstGeom prst="rect">
            <a:avLst/>
          </a:prstGeom>
        </p:spPr>
        <p:txBody>
          <a:bodyPr lIns="0" tIns="0" rIns="0" bIns="0" rtlCol="0" anchor="t">
            <a:spAutoFit/>
          </a:bodyPr>
          <a:lstStyle/>
          <a:p>
            <a:pPr>
              <a:lnSpc>
                <a:spcPts val="12319"/>
              </a:lnSpc>
            </a:pPr>
            <a:r>
              <a:rPr lang="en-US" sz="8799">
                <a:solidFill>
                  <a:srgbClr val="000000"/>
                </a:solidFill>
                <a:latin typeface="Tahoma Bold"/>
              </a:rPr>
              <a:t>Outstanding Personal Development and Character Programme</a:t>
            </a:r>
          </a:p>
        </p:txBody>
      </p:sp>
      <p:sp>
        <p:nvSpPr>
          <p:cNvPr id="17" name="TextBox 17"/>
          <p:cNvSpPr txBox="1"/>
          <p:nvPr/>
        </p:nvSpPr>
        <p:spPr>
          <a:xfrm>
            <a:off x="2583900" y="9489769"/>
            <a:ext cx="3419773" cy="490773"/>
          </a:xfrm>
          <a:prstGeom prst="rect">
            <a:avLst/>
          </a:prstGeom>
        </p:spPr>
        <p:txBody>
          <a:bodyPr lIns="0" tIns="0" rIns="0" bIns="0" rtlCol="0" anchor="t">
            <a:spAutoFit/>
          </a:bodyPr>
          <a:lstStyle/>
          <a:p>
            <a:pPr algn="l">
              <a:lnSpc>
                <a:spcPts val="3918"/>
              </a:lnSpc>
            </a:pPr>
            <a:r>
              <a:rPr lang="en-US" sz="2799">
                <a:solidFill>
                  <a:srgbClr val="000000"/>
                </a:solidFill>
                <a:latin typeface="Tahoma"/>
              </a:rPr>
              <a:t>#IQMFamily</a:t>
            </a:r>
          </a:p>
        </p:txBody>
      </p:sp>
      <p:grpSp>
        <p:nvGrpSpPr>
          <p:cNvPr id="18" name="Group 18"/>
          <p:cNvGrpSpPr/>
          <p:nvPr/>
        </p:nvGrpSpPr>
        <p:grpSpPr>
          <a:xfrm>
            <a:off x="9066859" y="8598589"/>
            <a:ext cx="6633588" cy="333730"/>
            <a:chOff x="0" y="0"/>
            <a:chExt cx="8844784" cy="444974"/>
          </a:xfrm>
        </p:grpSpPr>
        <p:sp>
          <p:nvSpPr>
            <p:cNvPr id="19" name="TextBox 19"/>
            <p:cNvSpPr txBox="1"/>
            <p:nvPr/>
          </p:nvSpPr>
          <p:spPr>
            <a:xfrm>
              <a:off x="5925078" y="-28575"/>
              <a:ext cx="490084" cy="333373"/>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Tahoma"/>
                </a:rPr>
                <a:t>th</a:t>
              </a:r>
            </a:p>
          </p:txBody>
        </p:sp>
        <p:sp>
          <p:nvSpPr>
            <p:cNvPr id="20" name="TextBox 20"/>
            <p:cNvSpPr txBox="1"/>
            <p:nvPr/>
          </p:nvSpPr>
          <p:spPr>
            <a:xfrm>
              <a:off x="0" y="-17218"/>
              <a:ext cx="6351913" cy="462192"/>
            </a:xfrm>
            <a:prstGeom prst="rect">
              <a:avLst/>
            </a:prstGeom>
          </p:spPr>
          <p:txBody>
            <a:bodyPr lIns="0" tIns="0" rIns="0" bIns="0" rtlCol="0" anchor="t">
              <a:spAutoFit/>
            </a:bodyPr>
            <a:lstStyle/>
            <a:p>
              <a:pPr>
                <a:lnSpc>
                  <a:spcPts val="2940"/>
                </a:lnSpc>
              </a:pPr>
              <a:r>
                <a:rPr lang="en-US" sz="2100">
                  <a:solidFill>
                    <a:srgbClr val="000000"/>
                  </a:solidFill>
                  <a:latin typeface="Tahoma"/>
                </a:rPr>
                <a:t>IQM National Inclusion Conference, 27   </a:t>
              </a:r>
            </a:p>
          </p:txBody>
        </p:sp>
        <p:sp>
          <p:nvSpPr>
            <p:cNvPr id="21" name="TextBox 21"/>
            <p:cNvSpPr txBox="1"/>
            <p:nvPr/>
          </p:nvSpPr>
          <p:spPr>
            <a:xfrm>
              <a:off x="6351913" y="-17218"/>
              <a:ext cx="2492871" cy="462081"/>
            </a:xfrm>
            <a:prstGeom prst="rect">
              <a:avLst/>
            </a:prstGeom>
          </p:spPr>
          <p:txBody>
            <a:bodyPr lIns="0" tIns="0" rIns="0" bIns="0" rtlCol="0" anchor="t">
              <a:spAutoFit/>
            </a:bodyPr>
            <a:lstStyle/>
            <a:p>
              <a:pPr>
                <a:lnSpc>
                  <a:spcPts val="2940"/>
                </a:lnSpc>
              </a:pPr>
              <a:r>
                <a:rPr lang="en-US" sz="2100">
                  <a:solidFill>
                    <a:srgbClr val="000000"/>
                  </a:solidFill>
                  <a:latin typeface="Tahoma"/>
                </a:rPr>
                <a:t>November 2023</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258B7-B96D-9AFA-D3A8-FF76EE8D0016}"/>
              </a:ext>
            </a:extLst>
          </p:cNvPr>
          <p:cNvSpPr txBox="1"/>
          <p:nvPr/>
        </p:nvSpPr>
        <p:spPr>
          <a:xfrm>
            <a:off x="3276600" y="647700"/>
            <a:ext cx="12496800" cy="646331"/>
          </a:xfrm>
          <a:prstGeom prst="rect">
            <a:avLst/>
          </a:prstGeom>
          <a:noFill/>
        </p:spPr>
        <p:txBody>
          <a:bodyPr wrap="square" rtlCol="0">
            <a:spAutoFit/>
          </a:bodyPr>
          <a:lstStyle/>
          <a:p>
            <a:r>
              <a:rPr lang="en-GB" sz="3600" b="1"/>
              <a:t>Character Sought – Questions to Consider</a:t>
            </a:r>
          </a:p>
        </p:txBody>
      </p:sp>
      <p:sp>
        <p:nvSpPr>
          <p:cNvPr id="6" name="TextBox 5">
            <a:extLst>
              <a:ext uri="{FF2B5EF4-FFF2-40B4-BE49-F238E27FC236}">
                <a16:creationId xmlns:a16="http://schemas.microsoft.com/office/drawing/2014/main" id="{EE66BED6-3091-66B6-2C59-F5CAC19EFB08}"/>
              </a:ext>
            </a:extLst>
          </p:cNvPr>
          <p:cNvSpPr txBox="1"/>
          <p:nvPr/>
        </p:nvSpPr>
        <p:spPr>
          <a:xfrm>
            <a:off x="2667000" y="1781026"/>
            <a:ext cx="4800600" cy="1846659"/>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buAutoNum type="arabicPeriod"/>
            </a:pPr>
            <a:r>
              <a:rPr lang="en-GB" sz="2400"/>
              <a:t>To what extent is your extra-curricular offer linked to character development and the school’s virtues/values?</a:t>
            </a:r>
          </a:p>
          <a:p>
            <a:endParaRPr lang="en-GB"/>
          </a:p>
        </p:txBody>
      </p:sp>
      <p:sp>
        <p:nvSpPr>
          <p:cNvPr id="7" name="TextBox 6">
            <a:extLst>
              <a:ext uri="{FF2B5EF4-FFF2-40B4-BE49-F238E27FC236}">
                <a16:creationId xmlns:a16="http://schemas.microsoft.com/office/drawing/2014/main" id="{32C13844-B775-AFD3-D912-672E26B07B61}"/>
              </a:ext>
            </a:extLst>
          </p:cNvPr>
          <p:cNvSpPr txBox="1"/>
          <p:nvPr/>
        </p:nvSpPr>
        <p:spPr>
          <a:xfrm>
            <a:off x="1371600" y="5204410"/>
            <a:ext cx="4800600" cy="1200329"/>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2</a:t>
            </a:r>
            <a:r>
              <a:rPr lang="en-GB" sz="2400"/>
              <a:t>. How does the school link careers and employability explicitly with character?</a:t>
            </a:r>
            <a:endParaRPr lang="en-GB" sz="2000"/>
          </a:p>
        </p:txBody>
      </p:sp>
      <p:sp>
        <p:nvSpPr>
          <p:cNvPr id="8" name="TextBox 7">
            <a:extLst>
              <a:ext uri="{FF2B5EF4-FFF2-40B4-BE49-F238E27FC236}">
                <a16:creationId xmlns:a16="http://schemas.microsoft.com/office/drawing/2014/main" id="{C208D72F-273E-DE30-13E9-32A58865DB47}"/>
              </a:ext>
            </a:extLst>
          </p:cNvPr>
          <p:cNvSpPr txBox="1"/>
          <p:nvPr/>
        </p:nvSpPr>
        <p:spPr>
          <a:xfrm>
            <a:off x="7124700" y="5057701"/>
            <a:ext cx="4800600" cy="3785652"/>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t>3</a:t>
            </a:r>
            <a:r>
              <a:rPr lang="en-GB" sz="2000"/>
              <a:t>. </a:t>
            </a:r>
            <a:r>
              <a:rPr lang="en-GB" sz="2400"/>
              <a:t>What student leadership development opportunities are there? How do they link with your focus on character? Do they go beyond a student council or equivalent? How are students selected? If they have to apply do they need to say why they have the right character strength</a:t>
            </a:r>
          </a:p>
          <a:p>
            <a:endParaRPr lang="en-GB" sz="2400"/>
          </a:p>
        </p:txBody>
      </p:sp>
      <p:sp>
        <p:nvSpPr>
          <p:cNvPr id="9" name="TextBox 8">
            <a:extLst>
              <a:ext uri="{FF2B5EF4-FFF2-40B4-BE49-F238E27FC236}">
                <a16:creationId xmlns:a16="http://schemas.microsoft.com/office/drawing/2014/main" id="{55F15755-38F1-B508-4276-031421E2DDF3}"/>
              </a:ext>
            </a:extLst>
          </p:cNvPr>
          <p:cNvSpPr txBox="1"/>
          <p:nvPr/>
        </p:nvSpPr>
        <p:spPr>
          <a:xfrm>
            <a:off x="11506200" y="1720838"/>
            <a:ext cx="5791200" cy="1877437"/>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5. </a:t>
            </a:r>
            <a:r>
              <a:rPr lang="en-GB" sz="2400"/>
              <a:t>How often do pupils have the opportunity to take part in social action or volunteering? To what extent is this explicitly linked to your character programme</a:t>
            </a:r>
          </a:p>
          <a:p>
            <a:endParaRPr lang="en-GB" sz="2000"/>
          </a:p>
        </p:txBody>
      </p:sp>
      <p:sp>
        <p:nvSpPr>
          <p:cNvPr id="10" name="TextBox 9">
            <a:extLst>
              <a:ext uri="{FF2B5EF4-FFF2-40B4-BE49-F238E27FC236}">
                <a16:creationId xmlns:a16="http://schemas.microsoft.com/office/drawing/2014/main" id="{F232F7EB-B022-92C3-414F-CD8202E48007}"/>
              </a:ext>
            </a:extLst>
          </p:cNvPr>
          <p:cNvSpPr txBox="1"/>
          <p:nvPr/>
        </p:nvSpPr>
        <p:spPr>
          <a:xfrm>
            <a:off x="12725400" y="5143500"/>
            <a:ext cx="4800600" cy="1200329"/>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a:t>4.  How are you empowering staff to become character champions in their areas of responsibility?</a:t>
            </a:r>
          </a:p>
        </p:txBody>
      </p:sp>
      <p:sp>
        <p:nvSpPr>
          <p:cNvPr id="5" name="Arrow: Up-Down 4">
            <a:extLst>
              <a:ext uri="{FF2B5EF4-FFF2-40B4-BE49-F238E27FC236}">
                <a16:creationId xmlns:a16="http://schemas.microsoft.com/office/drawing/2014/main" id="{D07F4690-A226-943B-2F1B-131CC6A66C20}"/>
              </a:ext>
            </a:extLst>
          </p:cNvPr>
          <p:cNvSpPr/>
          <p:nvPr/>
        </p:nvSpPr>
        <p:spPr>
          <a:xfrm>
            <a:off x="3924300" y="3729902"/>
            <a:ext cx="484632" cy="1474507"/>
          </a:xfrm>
          <a:prstGeom prst="up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Down 10">
            <a:extLst>
              <a:ext uri="{FF2B5EF4-FFF2-40B4-BE49-F238E27FC236}">
                <a16:creationId xmlns:a16="http://schemas.microsoft.com/office/drawing/2014/main" id="{7D7D74DD-93DB-ED82-B4BE-DE6F7C002834}"/>
              </a:ext>
            </a:extLst>
          </p:cNvPr>
          <p:cNvSpPr/>
          <p:nvPr/>
        </p:nvSpPr>
        <p:spPr>
          <a:xfrm>
            <a:off x="14883384" y="3648604"/>
            <a:ext cx="484632" cy="1483642"/>
          </a:xfrm>
          <a:prstGeom prst="up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Down 11">
            <a:extLst>
              <a:ext uri="{FF2B5EF4-FFF2-40B4-BE49-F238E27FC236}">
                <a16:creationId xmlns:a16="http://schemas.microsoft.com/office/drawing/2014/main" id="{58178311-C196-258D-D964-F4057236C2DF}"/>
              </a:ext>
            </a:extLst>
          </p:cNvPr>
          <p:cNvSpPr/>
          <p:nvPr/>
        </p:nvSpPr>
        <p:spPr>
          <a:xfrm rot="16200000">
            <a:off x="9244584" y="716456"/>
            <a:ext cx="484632" cy="3886200"/>
          </a:xfrm>
          <a:prstGeom prst="up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Left-Up 13">
            <a:extLst>
              <a:ext uri="{FF2B5EF4-FFF2-40B4-BE49-F238E27FC236}">
                <a16:creationId xmlns:a16="http://schemas.microsoft.com/office/drawing/2014/main" id="{FAD39264-01AA-CA95-22C4-A18EAA81F176}"/>
              </a:ext>
            </a:extLst>
          </p:cNvPr>
          <p:cNvSpPr/>
          <p:nvPr/>
        </p:nvSpPr>
        <p:spPr>
          <a:xfrm>
            <a:off x="11925300" y="6404739"/>
            <a:ext cx="3600449" cy="1877437"/>
          </a:xfrm>
          <a:prstGeom prst="leftUpArrow">
            <a:avLst>
              <a:gd name="adj1" fmla="val 14845"/>
              <a:gd name="adj2" fmla="val 23307"/>
              <a:gd name="adj3" fmla="val 25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Left-Up 14">
            <a:extLst>
              <a:ext uri="{FF2B5EF4-FFF2-40B4-BE49-F238E27FC236}">
                <a16:creationId xmlns:a16="http://schemas.microsoft.com/office/drawing/2014/main" id="{2ECA7FDF-F165-ED3D-7411-08C571489575}"/>
              </a:ext>
            </a:extLst>
          </p:cNvPr>
          <p:cNvSpPr/>
          <p:nvPr/>
        </p:nvSpPr>
        <p:spPr>
          <a:xfrm rot="5400000">
            <a:off x="4330126" y="5732213"/>
            <a:ext cx="2122046" cy="3467101"/>
          </a:xfrm>
          <a:prstGeom prst="leftUpArrow">
            <a:avLst>
              <a:gd name="adj1" fmla="val 14845"/>
              <a:gd name="adj2" fmla="val 23307"/>
              <a:gd name="adj3" fmla="val 25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358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rrow: Circular 25">
            <a:extLst>
              <a:ext uri="{FF2B5EF4-FFF2-40B4-BE49-F238E27FC236}">
                <a16:creationId xmlns:a16="http://schemas.microsoft.com/office/drawing/2014/main" id="{1F15DAE3-B695-8E56-23A2-6A50A57A77B1}"/>
              </a:ext>
            </a:extLst>
          </p:cNvPr>
          <p:cNvSpPr/>
          <p:nvPr/>
        </p:nvSpPr>
        <p:spPr>
          <a:xfrm rot="11486421">
            <a:off x="4306855" y="1905918"/>
            <a:ext cx="6841789" cy="7687448"/>
          </a:xfrm>
          <a:prstGeom prst="circularArrow">
            <a:avLst>
              <a:gd name="adj1" fmla="val 18332"/>
              <a:gd name="adj2" fmla="val 610648"/>
              <a:gd name="adj3" fmla="val 20350590"/>
              <a:gd name="adj4" fmla="val 10739249"/>
              <a:gd name="adj5" fmla="val 869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ircular 16">
            <a:extLst>
              <a:ext uri="{FF2B5EF4-FFF2-40B4-BE49-F238E27FC236}">
                <a16:creationId xmlns:a16="http://schemas.microsoft.com/office/drawing/2014/main" id="{C40F412F-F039-649B-5E06-6F197DDED1A1}"/>
              </a:ext>
            </a:extLst>
          </p:cNvPr>
          <p:cNvSpPr/>
          <p:nvPr/>
        </p:nvSpPr>
        <p:spPr>
          <a:xfrm rot="18225012">
            <a:off x="3234981" y="650754"/>
            <a:ext cx="6694951" cy="7092183"/>
          </a:xfrm>
          <a:prstGeom prst="circularArrow">
            <a:avLst>
              <a:gd name="adj1" fmla="val 16470"/>
              <a:gd name="adj2" fmla="val 610648"/>
              <a:gd name="adj3" fmla="val 20678699"/>
              <a:gd name="adj4" fmla="val 10767006"/>
              <a:gd name="adj5" fmla="val 8235"/>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Arrow: Circular 24">
            <a:extLst>
              <a:ext uri="{FF2B5EF4-FFF2-40B4-BE49-F238E27FC236}">
                <a16:creationId xmlns:a16="http://schemas.microsoft.com/office/drawing/2014/main" id="{ABA38DC0-97BF-08E3-3D3B-A30B61AA49ED}"/>
              </a:ext>
            </a:extLst>
          </p:cNvPr>
          <p:cNvSpPr/>
          <p:nvPr/>
        </p:nvSpPr>
        <p:spPr>
          <a:xfrm rot="5400000">
            <a:off x="5131694" y="522172"/>
            <a:ext cx="6694951" cy="7224120"/>
          </a:xfrm>
          <a:prstGeom prst="circularArrow">
            <a:avLst>
              <a:gd name="adj1" fmla="val 17753"/>
              <a:gd name="adj2" fmla="val 139386"/>
              <a:gd name="adj3" fmla="val 19643992"/>
              <a:gd name="adj4" fmla="val 10767006"/>
              <a:gd name="adj5" fmla="val 9176"/>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extBox 1">
            <a:extLst>
              <a:ext uri="{FF2B5EF4-FFF2-40B4-BE49-F238E27FC236}">
                <a16:creationId xmlns:a16="http://schemas.microsoft.com/office/drawing/2014/main" id="{1F2D6600-C35D-39C9-6973-34D9A5D31FCC}"/>
              </a:ext>
            </a:extLst>
          </p:cNvPr>
          <p:cNvSpPr txBox="1"/>
          <p:nvPr/>
        </p:nvSpPr>
        <p:spPr>
          <a:xfrm>
            <a:off x="1008184" y="-53133"/>
            <a:ext cx="16271631" cy="830997"/>
          </a:xfrm>
          <a:prstGeom prst="rect">
            <a:avLst/>
          </a:prstGeom>
          <a:noFill/>
        </p:spPr>
        <p:txBody>
          <a:bodyPr wrap="square" rtlCol="0">
            <a:spAutoFit/>
          </a:bodyPr>
          <a:lstStyle/>
          <a:p>
            <a:r>
              <a:rPr lang="en-GB" b="1" i="1">
                <a:solidFill>
                  <a:srgbClr val="052264"/>
                </a:solidFill>
                <a:latin typeface="+mn-lt"/>
              </a:rPr>
              <a:t>‘</a:t>
            </a:r>
            <a:r>
              <a:rPr lang="en-GB" sz="4800" b="1" i="1">
                <a:solidFill>
                  <a:srgbClr val="052264"/>
                </a:solidFill>
              </a:rPr>
              <a:t>C</a:t>
            </a:r>
            <a:r>
              <a:rPr lang="en-GB" sz="4800" b="1" i="1">
                <a:solidFill>
                  <a:srgbClr val="052264"/>
                </a:solidFill>
                <a:latin typeface="+mn-lt"/>
              </a:rPr>
              <a:t>haracter Education- </a:t>
            </a:r>
            <a:r>
              <a:rPr lang="en-GB" sz="4800" b="1" i="1">
                <a:solidFill>
                  <a:schemeClr val="accent5">
                    <a:lumMod val="75000"/>
                  </a:schemeClr>
                </a:solidFill>
                <a:latin typeface="+mn-lt"/>
              </a:rPr>
              <a:t>‘I</a:t>
            </a:r>
            <a:r>
              <a:rPr lang="en-GB" sz="4800" b="1" i="1">
                <a:solidFill>
                  <a:schemeClr val="accent5">
                    <a:lumMod val="75000"/>
                  </a:schemeClr>
                </a:solidFill>
              </a:rPr>
              <a:t>s E</a:t>
            </a:r>
            <a:r>
              <a:rPr lang="en-GB" sz="4800" b="1" i="1">
                <a:solidFill>
                  <a:schemeClr val="accent5">
                    <a:lumMod val="75000"/>
                  </a:schemeClr>
                </a:solidFill>
                <a:latin typeface="+mn-lt"/>
              </a:rPr>
              <a:t>verything, Not Another Thing…’</a:t>
            </a:r>
            <a:endParaRPr lang="en-GB" b="1" i="1">
              <a:solidFill>
                <a:schemeClr val="accent5">
                  <a:lumMod val="75000"/>
                </a:schemeClr>
              </a:solidFill>
              <a:latin typeface="+mn-lt"/>
            </a:endParaRPr>
          </a:p>
        </p:txBody>
      </p:sp>
      <mc:AlternateContent xmlns:mc="http://schemas.openxmlformats.org/markup-compatibility/2006" xmlns:p14="http://schemas.microsoft.com/office/powerpoint/2010/main">
        <mc:Choice Requires="p14">
          <p:contentPart p14:bwMode="auto" r:id="rId3">
            <p14:nvContentPartPr>
              <p14:cNvPr id="155" name="Ink 154">
                <a:extLst>
                  <a:ext uri="{FF2B5EF4-FFF2-40B4-BE49-F238E27FC236}">
                    <a16:creationId xmlns:a16="http://schemas.microsoft.com/office/drawing/2014/main" id="{A182F35A-9470-D5DD-2F0A-31740F39AA03}"/>
                  </a:ext>
                </a:extLst>
              </p14:cNvPr>
              <p14:cNvContentPartPr/>
              <p14:nvPr/>
            </p14:nvContentPartPr>
            <p14:xfrm>
              <a:off x="10010068" y="5164440"/>
              <a:ext cx="360" cy="360"/>
            </p14:xfrm>
          </p:contentPart>
        </mc:Choice>
        <mc:Fallback xmlns="">
          <p:pic>
            <p:nvPicPr>
              <p:cNvPr id="155" name="Ink 154">
                <a:extLst>
                  <a:ext uri="{FF2B5EF4-FFF2-40B4-BE49-F238E27FC236}">
                    <a16:creationId xmlns:a16="http://schemas.microsoft.com/office/drawing/2014/main" id="{A182F35A-9470-D5DD-2F0A-31740F39AA03}"/>
                  </a:ext>
                </a:extLst>
              </p:cNvPr>
              <p:cNvPicPr/>
              <p:nvPr/>
            </p:nvPicPr>
            <p:blipFill>
              <a:blip r:embed="rId4"/>
              <a:stretch>
                <a:fillRect/>
              </a:stretch>
            </p:blipFill>
            <p:spPr>
              <a:xfrm>
                <a:off x="9992068" y="5146440"/>
                <a:ext cx="36000" cy="36000"/>
              </a:xfrm>
              <a:prstGeom prst="rect">
                <a:avLst/>
              </a:prstGeom>
            </p:spPr>
          </p:pic>
        </mc:Fallback>
      </mc:AlternateContent>
      <p:sp>
        <p:nvSpPr>
          <p:cNvPr id="277" name="Block Arc 276">
            <a:extLst>
              <a:ext uri="{FF2B5EF4-FFF2-40B4-BE49-F238E27FC236}">
                <a16:creationId xmlns:a16="http://schemas.microsoft.com/office/drawing/2014/main" id="{B05C226E-B951-0F05-32BB-8243A1F04865}"/>
              </a:ext>
            </a:extLst>
          </p:cNvPr>
          <p:cNvSpPr/>
          <p:nvPr/>
        </p:nvSpPr>
        <p:spPr>
          <a:xfrm rot="19736413">
            <a:off x="5191210" y="2444710"/>
            <a:ext cx="4269822" cy="4286967"/>
          </a:xfrm>
          <a:prstGeom prst="blockArc">
            <a:avLst>
              <a:gd name="adj1" fmla="val 11047797"/>
              <a:gd name="adj2" fmla="val 18341571"/>
              <a:gd name="adj3" fmla="val 2566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8" name="Block Arc 277">
            <a:extLst>
              <a:ext uri="{FF2B5EF4-FFF2-40B4-BE49-F238E27FC236}">
                <a16:creationId xmlns:a16="http://schemas.microsoft.com/office/drawing/2014/main" id="{5DDF238B-5A77-26E1-0234-D8701F02CA8C}"/>
              </a:ext>
            </a:extLst>
          </p:cNvPr>
          <p:cNvSpPr/>
          <p:nvPr/>
        </p:nvSpPr>
        <p:spPr>
          <a:xfrm rot="5744789">
            <a:off x="5425182" y="2584636"/>
            <a:ext cx="4255850" cy="4007110"/>
          </a:xfrm>
          <a:prstGeom prst="blockArc">
            <a:avLst>
              <a:gd name="adj1" fmla="val 10882030"/>
              <a:gd name="adj2" fmla="val 17740770"/>
              <a:gd name="adj3" fmla="val 285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1" name="TextBox 280">
            <a:extLst>
              <a:ext uri="{FF2B5EF4-FFF2-40B4-BE49-F238E27FC236}">
                <a16:creationId xmlns:a16="http://schemas.microsoft.com/office/drawing/2014/main" id="{09A53B08-0C33-AD42-1963-53013919E54A}"/>
              </a:ext>
            </a:extLst>
          </p:cNvPr>
          <p:cNvSpPr txBox="1"/>
          <p:nvPr/>
        </p:nvSpPr>
        <p:spPr>
          <a:xfrm rot="3975699">
            <a:off x="8045542" y="3733352"/>
            <a:ext cx="1561191" cy="523220"/>
          </a:xfrm>
          <a:prstGeom prst="rect">
            <a:avLst/>
          </a:prstGeom>
          <a:noFill/>
        </p:spPr>
        <p:txBody>
          <a:bodyPr wrap="square" rtlCol="0">
            <a:spAutoFit/>
          </a:bodyPr>
          <a:lstStyle/>
          <a:p>
            <a:r>
              <a:rPr lang="en-GB" sz="2800" b="1">
                <a:solidFill>
                  <a:schemeClr val="bg1"/>
                </a:solidFill>
              </a:rPr>
              <a:t>TAUGHT </a:t>
            </a:r>
          </a:p>
        </p:txBody>
      </p:sp>
      <p:sp>
        <p:nvSpPr>
          <p:cNvPr id="282" name="TextBox 281">
            <a:extLst>
              <a:ext uri="{FF2B5EF4-FFF2-40B4-BE49-F238E27FC236}">
                <a16:creationId xmlns:a16="http://schemas.microsoft.com/office/drawing/2014/main" id="{01EA9A93-C928-B7F4-89A0-4F459FABF3ED}"/>
              </a:ext>
            </a:extLst>
          </p:cNvPr>
          <p:cNvSpPr txBox="1"/>
          <p:nvPr/>
        </p:nvSpPr>
        <p:spPr>
          <a:xfrm rot="18659066">
            <a:off x="5262607" y="3458667"/>
            <a:ext cx="1561191" cy="523220"/>
          </a:xfrm>
          <a:prstGeom prst="rect">
            <a:avLst/>
          </a:prstGeom>
          <a:noFill/>
        </p:spPr>
        <p:txBody>
          <a:bodyPr wrap="square" rtlCol="0">
            <a:spAutoFit/>
          </a:bodyPr>
          <a:lstStyle/>
          <a:p>
            <a:r>
              <a:rPr lang="en-GB" sz="2800" b="1">
                <a:solidFill>
                  <a:schemeClr val="bg1"/>
                </a:solidFill>
              </a:rPr>
              <a:t>SOUGHT</a:t>
            </a:r>
          </a:p>
        </p:txBody>
      </p:sp>
      <p:sp>
        <p:nvSpPr>
          <p:cNvPr id="3" name="Block Arc 2">
            <a:extLst>
              <a:ext uri="{FF2B5EF4-FFF2-40B4-BE49-F238E27FC236}">
                <a16:creationId xmlns:a16="http://schemas.microsoft.com/office/drawing/2014/main" id="{9B6473AC-D7AC-1D70-40F4-00EBB5468539}"/>
              </a:ext>
            </a:extLst>
          </p:cNvPr>
          <p:cNvSpPr/>
          <p:nvPr/>
        </p:nvSpPr>
        <p:spPr>
          <a:xfrm rot="13212396">
            <a:off x="5289922" y="2726520"/>
            <a:ext cx="4191941" cy="4176617"/>
          </a:xfrm>
          <a:prstGeom prst="blockArc">
            <a:avLst>
              <a:gd name="adj1" fmla="val 10170136"/>
              <a:gd name="adj2" fmla="val 17500493"/>
              <a:gd name="adj3" fmla="val 28666"/>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0" name="Flowchart: Connector 279">
            <a:extLst>
              <a:ext uri="{FF2B5EF4-FFF2-40B4-BE49-F238E27FC236}">
                <a16:creationId xmlns:a16="http://schemas.microsoft.com/office/drawing/2014/main" id="{4EA5FD80-B398-655F-9220-AC82CE80F54A}"/>
              </a:ext>
            </a:extLst>
          </p:cNvPr>
          <p:cNvSpPr/>
          <p:nvPr/>
        </p:nvSpPr>
        <p:spPr>
          <a:xfrm rot="10800000" flipV="1">
            <a:off x="6245836" y="3469084"/>
            <a:ext cx="2296850" cy="2280557"/>
          </a:xfrm>
          <a:prstGeom prst="flowChartConnector">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1">
                <a:solidFill>
                  <a:schemeClr val="tx1"/>
                </a:solidFill>
              </a:rPr>
              <a:t>Virtues</a:t>
            </a:r>
            <a:r>
              <a:rPr lang="en-GB" sz="2400" i="1">
                <a:solidFill>
                  <a:schemeClr val="tx1"/>
                </a:solidFill>
              </a:rPr>
              <a:t> </a:t>
            </a:r>
          </a:p>
          <a:p>
            <a:pPr algn="ctr"/>
            <a:r>
              <a:rPr lang="en-GB" b="1">
                <a:solidFill>
                  <a:schemeClr val="accent6">
                    <a:lumMod val="75000"/>
                  </a:schemeClr>
                </a:solidFill>
              </a:rPr>
              <a:t>Respect </a:t>
            </a:r>
          </a:p>
          <a:p>
            <a:pPr algn="ctr"/>
            <a:r>
              <a:rPr lang="en-GB" b="1">
                <a:solidFill>
                  <a:schemeClr val="tx2">
                    <a:lumMod val="75000"/>
                  </a:schemeClr>
                </a:solidFill>
              </a:rPr>
              <a:t>Ambition </a:t>
            </a:r>
            <a:r>
              <a:rPr lang="en-GB" b="1">
                <a:solidFill>
                  <a:schemeClr val="accent1">
                    <a:lumMod val="75000"/>
                  </a:schemeClr>
                </a:solidFill>
              </a:rPr>
              <a:t>Determination</a:t>
            </a:r>
          </a:p>
          <a:p>
            <a:pPr algn="ctr"/>
            <a:r>
              <a:rPr lang="en-GB" b="1">
                <a:solidFill>
                  <a:schemeClr val="accent4">
                    <a:lumMod val="75000"/>
                  </a:schemeClr>
                </a:solidFill>
              </a:rPr>
              <a:t>Tolerance</a:t>
            </a:r>
            <a:r>
              <a:rPr lang="en-GB" b="1">
                <a:solidFill>
                  <a:schemeClr val="tx1"/>
                </a:solidFill>
              </a:rPr>
              <a:t> </a:t>
            </a:r>
          </a:p>
          <a:p>
            <a:pPr algn="ctr"/>
            <a:r>
              <a:rPr lang="en-GB" b="1">
                <a:solidFill>
                  <a:schemeClr val="accent5"/>
                </a:solidFill>
              </a:rPr>
              <a:t>Integrity</a:t>
            </a:r>
          </a:p>
        </p:txBody>
      </p:sp>
      <p:sp>
        <p:nvSpPr>
          <p:cNvPr id="283" name="TextBox 282">
            <a:extLst>
              <a:ext uri="{FF2B5EF4-FFF2-40B4-BE49-F238E27FC236}">
                <a16:creationId xmlns:a16="http://schemas.microsoft.com/office/drawing/2014/main" id="{84739581-8F41-B076-4C4D-C58D0CEA3C9E}"/>
              </a:ext>
            </a:extLst>
          </p:cNvPr>
          <p:cNvSpPr txBox="1"/>
          <p:nvPr/>
        </p:nvSpPr>
        <p:spPr>
          <a:xfrm>
            <a:off x="6694918" y="5965986"/>
            <a:ext cx="1561191" cy="523220"/>
          </a:xfrm>
          <a:prstGeom prst="rect">
            <a:avLst/>
          </a:prstGeom>
          <a:noFill/>
        </p:spPr>
        <p:txBody>
          <a:bodyPr wrap="square" rtlCol="0">
            <a:spAutoFit/>
          </a:bodyPr>
          <a:lstStyle/>
          <a:p>
            <a:r>
              <a:rPr lang="en-GB" sz="2800" b="1">
                <a:solidFill>
                  <a:schemeClr val="bg1"/>
                </a:solidFill>
              </a:rPr>
              <a:t>CAUGHT</a:t>
            </a:r>
          </a:p>
        </p:txBody>
      </p:sp>
      <p:sp>
        <p:nvSpPr>
          <p:cNvPr id="8" name="Callout: Down Arrow 7">
            <a:extLst>
              <a:ext uri="{FF2B5EF4-FFF2-40B4-BE49-F238E27FC236}">
                <a16:creationId xmlns:a16="http://schemas.microsoft.com/office/drawing/2014/main" id="{28627F04-6261-AC8F-338C-EF151F769681}"/>
              </a:ext>
            </a:extLst>
          </p:cNvPr>
          <p:cNvSpPr/>
          <p:nvPr/>
        </p:nvSpPr>
        <p:spPr>
          <a:xfrm>
            <a:off x="6752646" y="787691"/>
            <a:ext cx="1705554" cy="2896602"/>
          </a:xfrm>
          <a:prstGeom prst="downArrowCallout">
            <a:avLst>
              <a:gd name="adj1" fmla="val 28058"/>
              <a:gd name="adj2" fmla="val 33408"/>
              <a:gd name="adj3" fmla="val 21178"/>
              <a:gd name="adj4" fmla="val 55129"/>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Virtues</a:t>
            </a:r>
            <a:r>
              <a:rPr lang="en-GB" sz="1600"/>
              <a:t> as central permeate all facets of school e.g. </a:t>
            </a:r>
            <a:r>
              <a:rPr lang="en-GB" sz="1600" b="1" i="1" u="sng"/>
              <a:t>Assemblies, Curriculum</a:t>
            </a:r>
            <a:endParaRPr lang="en-GB" sz="2000" b="1" i="1" u="sng"/>
          </a:p>
        </p:txBody>
      </p:sp>
      <p:sp>
        <p:nvSpPr>
          <p:cNvPr id="11" name="Callout: Down Arrow 10">
            <a:extLst>
              <a:ext uri="{FF2B5EF4-FFF2-40B4-BE49-F238E27FC236}">
                <a16:creationId xmlns:a16="http://schemas.microsoft.com/office/drawing/2014/main" id="{120284D8-FAC9-E476-FF8C-A13F1DA401C7}"/>
              </a:ext>
            </a:extLst>
          </p:cNvPr>
          <p:cNvSpPr/>
          <p:nvPr/>
        </p:nvSpPr>
        <p:spPr>
          <a:xfrm rot="6972738">
            <a:off x="8635776" y="4299946"/>
            <a:ext cx="1915023" cy="3386534"/>
          </a:xfrm>
          <a:prstGeom prst="downArrowCallout">
            <a:avLst>
              <a:gd name="adj1" fmla="val 28058"/>
              <a:gd name="adj2" fmla="val 33408"/>
              <a:gd name="adj3" fmla="val 21178"/>
              <a:gd name="adj4" fmla="val 55129"/>
            </a:avLst>
          </a:prstGeom>
          <a:solidFill>
            <a:schemeClr val="accent6">
              <a:lumMod val="7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Virtues</a:t>
            </a:r>
            <a:r>
              <a:rPr lang="en-GB" sz="1600"/>
              <a:t> as central permeate all facets of school e.g., </a:t>
            </a:r>
            <a:r>
              <a:rPr lang="en-GB" sz="1600" b="1" i="1" u="sng"/>
              <a:t>Praise &amp; Reward</a:t>
            </a:r>
          </a:p>
        </p:txBody>
      </p:sp>
      <p:sp>
        <p:nvSpPr>
          <p:cNvPr id="12" name="Callout: Down Arrow 11">
            <a:extLst>
              <a:ext uri="{FF2B5EF4-FFF2-40B4-BE49-F238E27FC236}">
                <a16:creationId xmlns:a16="http://schemas.microsoft.com/office/drawing/2014/main" id="{E1DF1E1B-2620-FB4A-65A1-531B2BFAB53A}"/>
              </a:ext>
            </a:extLst>
          </p:cNvPr>
          <p:cNvSpPr/>
          <p:nvPr/>
        </p:nvSpPr>
        <p:spPr>
          <a:xfrm rot="14303534">
            <a:off x="4442955" y="4364867"/>
            <a:ext cx="1699036" cy="2899786"/>
          </a:xfrm>
          <a:prstGeom prst="downArrowCallout">
            <a:avLst>
              <a:gd name="adj1" fmla="val 28058"/>
              <a:gd name="adj2" fmla="val 33408"/>
              <a:gd name="adj3" fmla="val 21178"/>
              <a:gd name="adj4" fmla="val 55129"/>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Virtues </a:t>
            </a:r>
            <a:r>
              <a:rPr lang="en-GB" sz="1600"/>
              <a:t>as central permeate all facets of school e.g. </a:t>
            </a:r>
            <a:r>
              <a:rPr lang="en-GB" sz="1600" b="1" i="1" u="sng"/>
              <a:t>Student</a:t>
            </a:r>
            <a:r>
              <a:rPr lang="en-GB" sz="1600"/>
              <a:t> </a:t>
            </a:r>
            <a:r>
              <a:rPr lang="en-GB" sz="1600" b="1" i="1" u="sng"/>
              <a:t>Leadership, Enrichment</a:t>
            </a:r>
          </a:p>
        </p:txBody>
      </p:sp>
      <p:sp>
        <p:nvSpPr>
          <p:cNvPr id="21" name="TextBox 20">
            <a:extLst>
              <a:ext uri="{FF2B5EF4-FFF2-40B4-BE49-F238E27FC236}">
                <a16:creationId xmlns:a16="http://schemas.microsoft.com/office/drawing/2014/main" id="{6965362F-E17C-1107-801B-9CBD2A52A2EE}"/>
              </a:ext>
            </a:extLst>
          </p:cNvPr>
          <p:cNvSpPr txBox="1"/>
          <p:nvPr/>
        </p:nvSpPr>
        <p:spPr>
          <a:xfrm rot="7235502" flipV="1">
            <a:off x="2260300" y="2653255"/>
            <a:ext cx="3304332" cy="923330"/>
          </a:xfrm>
          <a:prstGeom prst="rect">
            <a:avLst/>
          </a:prstGeom>
          <a:noFill/>
        </p:spPr>
        <p:txBody>
          <a:bodyPr wrap="square">
            <a:spAutoFit/>
          </a:bodyPr>
          <a:lstStyle/>
          <a:p>
            <a:pPr algn="r"/>
            <a:r>
              <a:rPr lang="en-GB">
                <a:solidFill>
                  <a:schemeClr val="bg1"/>
                </a:solidFill>
              </a:rPr>
              <a:t>Character sought through experiences within &amp; outside  formal curriculum</a:t>
            </a:r>
          </a:p>
        </p:txBody>
      </p:sp>
      <p:sp>
        <p:nvSpPr>
          <p:cNvPr id="27" name="TextBox 26">
            <a:extLst>
              <a:ext uri="{FF2B5EF4-FFF2-40B4-BE49-F238E27FC236}">
                <a16:creationId xmlns:a16="http://schemas.microsoft.com/office/drawing/2014/main" id="{06B5064A-1AB0-00E9-AA2D-D0EC7D8D652B}"/>
              </a:ext>
            </a:extLst>
          </p:cNvPr>
          <p:cNvSpPr txBox="1"/>
          <p:nvPr/>
        </p:nvSpPr>
        <p:spPr>
          <a:xfrm rot="16200000" flipV="1">
            <a:off x="9549255" y="3156677"/>
            <a:ext cx="3556721" cy="923330"/>
          </a:xfrm>
          <a:prstGeom prst="rect">
            <a:avLst/>
          </a:prstGeom>
          <a:noFill/>
        </p:spPr>
        <p:txBody>
          <a:bodyPr wrap="square">
            <a:spAutoFit/>
          </a:bodyPr>
          <a:lstStyle/>
          <a:p>
            <a:pPr algn="r"/>
            <a:r>
              <a:rPr lang="en-GB">
                <a:solidFill>
                  <a:schemeClr val="bg1"/>
                </a:solidFill>
              </a:rPr>
              <a:t>Character taught through curriculum using teaching &amp; learning strategies</a:t>
            </a:r>
          </a:p>
        </p:txBody>
      </p:sp>
      <p:sp>
        <p:nvSpPr>
          <p:cNvPr id="30" name="TextBox 29">
            <a:extLst>
              <a:ext uri="{FF2B5EF4-FFF2-40B4-BE49-F238E27FC236}">
                <a16:creationId xmlns:a16="http://schemas.microsoft.com/office/drawing/2014/main" id="{4122F7C1-1816-2A50-89CB-07205478CA87}"/>
              </a:ext>
            </a:extLst>
          </p:cNvPr>
          <p:cNvSpPr txBox="1"/>
          <p:nvPr/>
        </p:nvSpPr>
        <p:spPr>
          <a:xfrm rot="10800000" flipV="1">
            <a:off x="5341187" y="8368452"/>
            <a:ext cx="3840401" cy="646331"/>
          </a:xfrm>
          <a:prstGeom prst="rect">
            <a:avLst/>
          </a:prstGeom>
          <a:noFill/>
        </p:spPr>
        <p:txBody>
          <a:bodyPr wrap="square">
            <a:spAutoFit/>
          </a:bodyPr>
          <a:lstStyle/>
          <a:p>
            <a:pPr algn="r"/>
            <a:r>
              <a:rPr lang="en-GB">
                <a:solidFill>
                  <a:schemeClr val="bg1"/>
                </a:solidFill>
              </a:rPr>
              <a:t>Character caught through modelling positive relationships &amp; clear ethos</a:t>
            </a:r>
          </a:p>
        </p:txBody>
      </p:sp>
      <p:sp>
        <p:nvSpPr>
          <p:cNvPr id="32" name="TextBox 31">
            <a:extLst>
              <a:ext uri="{FF2B5EF4-FFF2-40B4-BE49-F238E27FC236}">
                <a16:creationId xmlns:a16="http://schemas.microsoft.com/office/drawing/2014/main" id="{F31FB838-1656-74F1-EE3D-FC9CDA3AB509}"/>
              </a:ext>
            </a:extLst>
          </p:cNvPr>
          <p:cNvSpPr txBox="1"/>
          <p:nvPr/>
        </p:nvSpPr>
        <p:spPr>
          <a:xfrm>
            <a:off x="12146378" y="967400"/>
            <a:ext cx="5989221" cy="4801314"/>
          </a:xfrm>
          <a:prstGeom prst="rect">
            <a:avLst/>
          </a:prstGeom>
          <a:noFill/>
        </p:spPr>
        <p:txBody>
          <a:bodyPr wrap="square" rtlCol="0">
            <a:spAutoFit/>
          </a:bodyPr>
          <a:lstStyle/>
          <a:p>
            <a:r>
              <a:rPr lang="en-GB" b="1"/>
              <a:t>Character Taught Examples</a:t>
            </a:r>
          </a:p>
          <a:p>
            <a:pPr marL="285750" indent="-285750">
              <a:buFont typeface="Arial" panose="020B0604020202020204" pitchFamily="34" charset="0"/>
              <a:buChar char="•"/>
            </a:pPr>
            <a:r>
              <a:rPr lang="en-GB"/>
              <a:t>Explicitly in the curriculum-Character Development Programme </a:t>
            </a:r>
          </a:p>
          <a:p>
            <a:pPr marL="285750" indent="-285750">
              <a:buFont typeface="Arial" panose="020B0604020202020204" pitchFamily="34" charset="0"/>
              <a:buChar char="•"/>
            </a:pPr>
            <a:r>
              <a:rPr lang="en-GB"/>
              <a:t>At least 1 lesson in KS3</a:t>
            </a:r>
          </a:p>
          <a:p>
            <a:pPr marL="285750" indent="-285750">
              <a:buFont typeface="Arial" panose="020B0604020202020204" pitchFamily="34" charset="0"/>
              <a:buChar char="•"/>
            </a:pPr>
            <a:r>
              <a:rPr lang="en-GB"/>
              <a:t>All Assemblies </a:t>
            </a:r>
            <a:r>
              <a:rPr lang="en-GB" sz="1800">
                <a:effectLst/>
                <a:latin typeface="Calibri" panose="020F0502020204030204" pitchFamily="34" charset="0"/>
                <a:ea typeface="Calibri" panose="020F0502020204030204" pitchFamily="34" charset="0"/>
              </a:rPr>
              <a:t>all linked to virtues and used to add to the taught aspect</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Reading Programme- developing oracy</a:t>
            </a: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rPr>
              <a:t>Language of virtues </a:t>
            </a:r>
            <a:r>
              <a:rPr lang="en-GB">
                <a:latin typeface="Calibri" panose="020F0502020204030204" pitchFamily="34" charset="0"/>
                <a:ea typeface="Calibri" panose="020F0502020204030204" pitchFamily="34" charset="0"/>
              </a:rPr>
              <a:t>as part of the behaviour curriculum</a:t>
            </a: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rPr>
              <a:t>My Culture Day</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Social Actions- Work with 3 charities per year</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Community Actions-( Litter picks, School Food and Uniform banks) </a:t>
            </a:r>
            <a:endParaRPr lang="en-GB" sz="180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rPr>
              <a:t>International Links- Germany &amp; France</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
        <p:nvSpPr>
          <p:cNvPr id="33" name="TextBox 32">
            <a:extLst>
              <a:ext uri="{FF2B5EF4-FFF2-40B4-BE49-F238E27FC236}">
                <a16:creationId xmlns:a16="http://schemas.microsoft.com/office/drawing/2014/main" id="{385E1206-4503-10A5-7E19-4B47CA17D04F}"/>
              </a:ext>
            </a:extLst>
          </p:cNvPr>
          <p:cNvSpPr txBox="1"/>
          <p:nvPr/>
        </p:nvSpPr>
        <p:spPr>
          <a:xfrm>
            <a:off x="12394390" y="4855517"/>
            <a:ext cx="5388312" cy="5078313"/>
          </a:xfrm>
          <a:prstGeom prst="rect">
            <a:avLst/>
          </a:prstGeom>
          <a:noFill/>
        </p:spPr>
        <p:txBody>
          <a:bodyPr wrap="square" rtlCol="0">
            <a:spAutoFit/>
          </a:bodyPr>
          <a:lstStyle/>
          <a:p>
            <a:r>
              <a:rPr lang="en-GB" b="1" u="sng"/>
              <a:t>Character Caught Examples</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Deliberate practice- Modelling the virtues</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Virtue Champion- All teachers nominate each other</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Principal Awards</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½ Termly Character Challenges </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Environment- virtues visible everywhere</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Vision, Ethos and Culture</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Behaviour and Reward (Praise Points linked to virtues)</a:t>
            </a:r>
          </a:p>
          <a:p>
            <a:pPr marL="285750" indent="-285750">
              <a:buFont typeface="Arial" panose="020B0604020202020204" pitchFamily="34" charset="0"/>
              <a:buChar char="•"/>
            </a:pPr>
            <a:r>
              <a:rPr lang="en-GB" err="1">
                <a:latin typeface="Calibri" panose="020F0502020204030204" pitchFamily="34" charset="0"/>
                <a:ea typeface="Calibri" panose="020F0502020204030204" pitchFamily="34" charset="0"/>
              </a:rPr>
              <a:t>BiE</a:t>
            </a:r>
            <a:r>
              <a:rPr lang="en-GB">
                <a:latin typeface="Calibri" panose="020F0502020204030204" pitchFamily="34" charset="0"/>
                <a:ea typeface="Calibri" panose="020F0502020204030204" pitchFamily="34" charset="0"/>
              </a:rPr>
              <a:t> Award </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My Culture Day- celebrates diversity linked to virtues</a:t>
            </a:r>
          </a:p>
          <a:p>
            <a:r>
              <a:rPr lang="en-GB" b="1" u="sng">
                <a:latin typeface="Calibri" panose="020F0502020204030204" pitchFamily="34" charset="0"/>
                <a:ea typeface="Calibri" panose="020F0502020204030204" pitchFamily="34" charset="0"/>
              </a:rPr>
              <a:t>Planning &amp;Evaluation </a:t>
            </a:r>
          </a:p>
          <a:p>
            <a:r>
              <a:rPr lang="en-GB">
                <a:latin typeface="Calibri" panose="020F0502020204030204" pitchFamily="34" charset="0"/>
                <a:ea typeface="Calibri" panose="020F0502020204030204" pitchFamily="34" charset="0"/>
              </a:rPr>
              <a:t>Systematic evaluation of Character Action Plan by SLT termly</a:t>
            </a:r>
          </a:p>
          <a:p>
            <a:r>
              <a:rPr lang="en-GB" b="1" u="sng">
                <a:latin typeface="Calibri" panose="020F0502020204030204" pitchFamily="34" charset="0"/>
                <a:ea typeface="Calibri" panose="020F0502020204030204" pitchFamily="34" charset="0"/>
              </a:rPr>
              <a:t>Stake holder involvement</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SPECTRUM (teacher working party group)</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JIT- Junior Inclusion Team( Student Working Party)</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Parent Ambassador ( Parents Group)</a:t>
            </a:r>
          </a:p>
        </p:txBody>
      </p:sp>
      <p:sp>
        <p:nvSpPr>
          <p:cNvPr id="34" name="TextBox 33">
            <a:extLst>
              <a:ext uri="{FF2B5EF4-FFF2-40B4-BE49-F238E27FC236}">
                <a16:creationId xmlns:a16="http://schemas.microsoft.com/office/drawing/2014/main" id="{204CC9F6-7059-0415-C98F-79951AA47052}"/>
              </a:ext>
            </a:extLst>
          </p:cNvPr>
          <p:cNvSpPr txBox="1"/>
          <p:nvPr/>
        </p:nvSpPr>
        <p:spPr>
          <a:xfrm>
            <a:off x="74132" y="5245035"/>
            <a:ext cx="3704654" cy="5355312"/>
          </a:xfrm>
          <a:prstGeom prst="rect">
            <a:avLst/>
          </a:prstGeom>
          <a:noFill/>
        </p:spPr>
        <p:txBody>
          <a:bodyPr wrap="square" rtlCol="0">
            <a:spAutoFit/>
          </a:bodyPr>
          <a:lstStyle/>
          <a:p>
            <a:r>
              <a:rPr lang="en-GB" b="1"/>
              <a:t>Character Sought Examples</a:t>
            </a: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rPr>
              <a:t>Student Leadership- Meaningful Leadership Opportunities for students ( Charter)</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Junior Inclusion Team (JIT) drive through inclusion priorities</a:t>
            </a:r>
            <a:endParaRPr lang="en-GB" sz="180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Inclusion Charter- </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All Enrichment Opportunities linked with virtues</a:t>
            </a:r>
          </a:p>
          <a:p>
            <a:pPr marL="285750" indent="-285750">
              <a:buFont typeface="Arial" panose="020B0604020202020204" pitchFamily="34" charset="0"/>
              <a:buChar char="•"/>
            </a:pPr>
            <a:r>
              <a:rPr lang="en-GB">
                <a:latin typeface="Calibri" panose="020F0502020204030204" pitchFamily="34" charset="0"/>
                <a:ea typeface="Calibri" panose="020F0502020204030204" pitchFamily="34" charset="0"/>
              </a:rPr>
              <a:t>Character Passport App- Students evaluate their own character and seek opportunity to develop them – CDP lesson x 2 per term</a:t>
            </a: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rPr>
              <a:t>Character Gra</a:t>
            </a:r>
            <a:r>
              <a:rPr lang="en-GB">
                <a:latin typeface="Calibri" panose="020F0502020204030204" pitchFamily="34" charset="0"/>
                <a:ea typeface="Calibri" panose="020F0502020204030204" pitchFamily="34" charset="0"/>
              </a:rPr>
              <a:t>duation </a:t>
            </a:r>
          </a:p>
          <a:p>
            <a:pPr marL="285750" indent="-285750">
              <a:buFont typeface="Arial" panose="020B0604020202020204" pitchFamily="34" charset="0"/>
              <a:buChar char="•"/>
            </a:pPr>
            <a:endParaRPr lang="en-GB" sz="1800">
              <a:effectLst/>
              <a:latin typeface="Calibri" panose="020F0502020204030204" pitchFamily="34" charset="0"/>
              <a:ea typeface="Calibri" panose="020F0502020204030204" pitchFamily="34" charset="0"/>
            </a:endParaRPr>
          </a:p>
          <a:p>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311564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wipe(down)">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wipe(down)">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wipe(down)">
                                      <p:cBhvr>
                                        <p:cTn id="22" dur="500"/>
                                        <p:tgtEl>
                                          <p:spTgt spid="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xEl>
                                              <p:pRg st="4" end="4"/>
                                            </p:txEl>
                                          </p:spTgt>
                                        </p:tgtEl>
                                        <p:attrNameLst>
                                          <p:attrName>style.visibility</p:attrName>
                                        </p:attrNameLst>
                                      </p:cBhvr>
                                      <p:to>
                                        <p:strVal val="visible"/>
                                      </p:to>
                                    </p:set>
                                    <p:animEffect transition="in" filter="wipe(down)">
                                      <p:cBhvr>
                                        <p:cTn id="27" dur="500"/>
                                        <p:tgtEl>
                                          <p:spTgt spid="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2">
                                            <p:txEl>
                                              <p:pRg st="5" end="5"/>
                                            </p:txEl>
                                          </p:spTgt>
                                        </p:tgtEl>
                                        <p:attrNameLst>
                                          <p:attrName>style.visibility</p:attrName>
                                        </p:attrNameLst>
                                      </p:cBhvr>
                                      <p:to>
                                        <p:strVal val="visible"/>
                                      </p:to>
                                    </p:set>
                                    <p:animEffect transition="in" filter="wipe(down)">
                                      <p:cBhvr>
                                        <p:cTn id="32" dur="500"/>
                                        <p:tgtEl>
                                          <p:spTgt spid="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2">
                                            <p:txEl>
                                              <p:pRg st="6" end="6"/>
                                            </p:txEl>
                                          </p:spTgt>
                                        </p:tgtEl>
                                        <p:attrNameLst>
                                          <p:attrName>style.visibility</p:attrName>
                                        </p:attrNameLst>
                                      </p:cBhvr>
                                      <p:to>
                                        <p:strVal val="visible"/>
                                      </p:to>
                                    </p:set>
                                    <p:animEffect transition="in" filter="wipe(down)">
                                      <p:cBhvr>
                                        <p:cTn id="37" dur="500"/>
                                        <p:tgtEl>
                                          <p:spTgt spid="3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xEl>
                                              <p:pRg st="7" end="7"/>
                                            </p:txEl>
                                          </p:spTgt>
                                        </p:tgtEl>
                                        <p:attrNameLst>
                                          <p:attrName>style.visibility</p:attrName>
                                        </p:attrNameLst>
                                      </p:cBhvr>
                                      <p:to>
                                        <p:strVal val="visible"/>
                                      </p:to>
                                    </p:set>
                                    <p:animEffect transition="in" filter="wipe(down)">
                                      <p:cBhvr>
                                        <p:cTn id="42" dur="500"/>
                                        <p:tgtEl>
                                          <p:spTgt spid="3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xEl>
                                              <p:pRg st="8" end="8"/>
                                            </p:txEl>
                                          </p:spTgt>
                                        </p:tgtEl>
                                        <p:attrNameLst>
                                          <p:attrName>style.visibility</p:attrName>
                                        </p:attrNameLst>
                                      </p:cBhvr>
                                      <p:to>
                                        <p:strVal val="visible"/>
                                      </p:to>
                                    </p:set>
                                    <p:animEffect transition="in" filter="wipe(down)">
                                      <p:cBhvr>
                                        <p:cTn id="47" dur="500"/>
                                        <p:tgtEl>
                                          <p:spTgt spid="3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2">
                                            <p:txEl>
                                              <p:pRg st="9" end="9"/>
                                            </p:txEl>
                                          </p:spTgt>
                                        </p:tgtEl>
                                        <p:attrNameLst>
                                          <p:attrName>style.visibility</p:attrName>
                                        </p:attrNameLst>
                                      </p:cBhvr>
                                      <p:to>
                                        <p:strVal val="visible"/>
                                      </p:to>
                                    </p:set>
                                    <p:animEffect transition="in" filter="wipe(down)">
                                      <p:cBhvr>
                                        <p:cTn id="52" dur="500"/>
                                        <p:tgtEl>
                                          <p:spTgt spid="3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3">
                                            <p:txEl>
                                              <p:pRg st="1" end="1"/>
                                            </p:txEl>
                                          </p:spTgt>
                                        </p:tgtEl>
                                        <p:attrNameLst>
                                          <p:attrName>style.visibility</p:attrName>
                                        </p:attrNameLst>
                                      </p:cBhvr>
                                      <p:to>
                                        <p:strVal val="visible"/>
                                      </p:to>
                                    </p:set>
                                    <p:animEffect transition="in" filter="wipe(down)">
                                      <p:cBhvr>
                                        <p:cTn id="57" dur="500"/>
                                        <p:tgtEl>
                                          <p:spTgt spid="3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3">
                                            <p:txEl>
                                              <p:pRg st="2" end="2"/>
                                            </p:txEl>
                                          </p:spTgt>
                                        </p:tgtEl>
                                        <p:attrNameLst>
                                          <p:attrName>style.visibility</p:attrName>
                                        </p:attrNameLst>
                                      </p:cBhvr>
                                      <p:to>
                                        <p:strVal val="visible"/>
                                      </p:to>
                                    </p:set>
                                    <p:animEffect transition="in" filter="wipe(down)">
                                      <p:cBhvr>
                                        <p:cTn id="62" dur="500"/>
                                        <p:tgtEl>
                                          <p:spTgt spid="3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3">
                                            <p:txEl>
                                              <p:pRg st="3" end="3"/>
                                            </p:txEl>
                                          </p:spTgt>
                                        </p:tgtEl>
                                        <p:attrNameLst>
                                          <p:attrName>style.visibility</p:attrName>
                                        </p:attrNameLst>
                                      </p:cBhvr>
                                      <p:to>
                                        <p:strVal val="visible"/>
                                      </p:to>
                                    </p:set>
                                    <p:animEffect transition="in" filter="wipe(down)">
                                      <p:cBhvr>
                                        <p:cTn id="67" dur="500"/>
                                        <p:tgtEl>
                                          <p:spTgt spid="33">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3">
                                            <p:txEl>
                                              <p:pRg st="4" end="4"/>
                                            </p:txEl>
                                          </p:spTgt>
                                        </p:tgtEl>
                                        <p:attrNameLst>
                                          <p:attrName>style.visibility</p:attrName>
                                        </p:attrNameLst>
                                      </p:cBhvr>
                                      <p:to>
                                        <p:strVal val="visible"/>
                                      </p:to>
                                    </p:set>
                                    <p:animEffect transition="in" filter="wipe(down)">
                                      <p:cBhvr>
                                        <p:cTn id="72" dur="500"/>
                                        <p:tgtEl>
                                          <p:spTgt spid="33">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3">
                                            <p:txEl>
                                              <p:pRg st="5" end="5"/>
                                            </p:txEl>
                                          </p:spTgt>
                                        </p:tgtEl>
                                        <p:attrNameLst>
                                          <p:attrName>style.visibility</p:attrName>
                                        </p:attrNameLst>
                                      </p:cBhvr>
                                      <p:to>
                                        <p:strVal val="visible"/>
                                      </p:to>
                                    </p:set>
                                    <p:animEffect transition="in" filter="wipe(down)">
                                      <p:cBhvr>
                                        <p:cTn id="77" dur="500"/>
                                        <p:tgtEl>
                                          <p:spTgt spid="33">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3">
                                            <p:txEl>
                                              <p:pRg st="6" end="6"/>
                                            </p:txEl>
                                          </p:spTgt>
                                        </p:tgtEl>
                                        <p:attrNameLst>
                                          <p:attrName>style.visibility</p:attrName>
                                        </p:attrNameLst>
                                      </p:cBhvr>
                                      <p:to>
                                        <p:strVal val="visible"/>
                                      </p:to>
                                    </p:set>
                                    <p:animEffect transition="in" filter="wipe(down)">
                                      <p:cBhvr>
                                        <p:cTn id="82" dur="500"/>
                                        <p:tgtEl>
                                          <p:spTgt spid="33">
                                            <p:txEl>
                                              <p:pRg st="6" end="6"/>
                                            </p:txEl>
                                          </p:spTgt>
                                        </p:tgtEl>
                                      </p:cBhvr>
                                    </p:animEffect>
                                  </p:childTnLst>
                                </p:cTn>
                              </p:par>
                              <p:par>
                                <p:cTn id="83" presetID="22" presetClass="entr" presetSubtype="4" fill="hold" nodeType="withEffect">
                                  <p:stCondLst>
                                    <p:cond delay="0"/>
                                  </p:stCondLst>
                                  <p:childTnLst>
                                    <p:set>
                                      <p:cBhvr>
                                        <p:cTn id="84" dur="1" fill="hold">
                                          <p:stCondLst>
                                            <p:cond delay="0"/>
                                          </p:stCondLst>
                                        </p:cTn>
                                        <p:tgtEl>
                                          <p:spTgt spid="33">
                                            <p:txEl>
                                              <p:pRg st="7" end="7"/>
                                            </p:txEl>
                                          </p:spTgt>
                                        </p:tgtEl>
                                        <p:attrNameLst>
                                          <p:attrName>style.visibility</p:attrName>
                                        </p:attrNameLst>
                                      </p:cBhvr>
                                      <p:to>
                                        <p:strVal val="visible"/>
                                      </p:to>
                                    </p:set>
                                    <p:animEffect transition="in" filter="wipe(down)">
                                      <p:cBhvr>
                                        <p:cTn id="85" dur="500"/>
                                        <p:tgtEl>
                                          <p:spTgt spid="33">
                                            <p:txEl>
                                              <p:pRg st="7" end="7"/>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3">
                                            <p:txEl>
                                              <p:pRg st="8" end="8"/>
                                            </p:txEl>
                                          </p:spTgt>
                                        </p:tgtEl>
                                        <p:attrNameLst>
                                          <p:attrName>style.visibility</p:attrName>
                                        </p:attrNameLst>
                                      </p:cBhvr>
                                      <p:to>
                                        <p:strVal val="visible"/>
                                      </p:to>
                                    </p:set>
                                    <p:animEffect transition="in" filter="wipe(down)">
                                      <p:cBhvr>
                                        <p:cTn id="90" dur="500"/>
                                        <p:tgtEl>
                                          <p:spTgt spid="33">
                                            <p:txEl>
                                              <p:pRg st="8" end="8"/>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33">
                                            <p:txEl>
                                              <p:pRg st="9" end="9"/>
                                            </p:txEl>
                                          </p:spTgt>
                                        </p:tgtEl>
                                        <p:attrNameLst>
                                          <p:attrName>style.visibility</p:attrName>
                                        </p:attrNameLst>
                                      </p:cBhvr>
                                      <p:to>
                                        <p:strVal val="visible"/>
                                      </p:to>
                                    </p:set>
                                    <p:animEffect transition="in" filter="wipe(down)">
                                      <p:cBhvr>
                                        <p:cTn id="95" dur="500"/>
                                        <p:tgtEl>
                                          <p:spTgt spid="33">
                                            <p:txEl>
                                              <p:pRg st="9" end="9"/>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3">
                                            <p:txEl>
                                              <p:pRg st="10" end="10"/>
                                            </p:txEl>
                                          </p:spTgt>
                                        </p:tgtEl>
                                        <p:attrNameLst>
                                          <p:attrName>style.visibility</p:attrName>
                                        </p:attrNameLst>
                                      </p:cBhvr>
                                      <p:to>
                                        <p:strVal val="visible"/>
                                      </p:to>
                                    </p:set>
                                    <p:animEffect transition="in" filter="wipe(down)">
                                      <p:cBhvr>
                                        <p:cTn id="100" dur="500"/>
                                        <p:tgtEl>
                                          <p:spTgt spid="33">
                                            <p:txEl>
                                              <p:pRg st="10" end="10"/>
                                            </p:txEl>
                                          </p:spTgt>
                                        </p:tgtEl>
                                      </p:cBhvr>
                                    </p:animEffect>
                                  </p:childTnLst>
                                </p:cTn>
                              </p:par>
                              <p:par>
                                <p:cTn id="101" presetID="22" presetClass="entr" presetSubtype="4" fill="hold" nodeType="withEffect">
                                  <p:stCondLst>
                                    <p:cond delay="0"/>
                                  </p:stCondLst>
                                  <p:childTnLst>
                                    <p:set>
                                      <p:cBhvr>
                                        <p:cTn id="102" dur="1" fill="hold">
                                          <p:stCondLst>
                                            <p:cond delay="0"/>
                                          </p:stCondLst>
                                        </p:cTn>
                                        <p:tgtEl>
                                          <p:spTgt spid="33">
                                            <p:txEl>
                                              <p:pRg st="11" end="11"/>
                                            </p:txEl>
                                          </p:spTgt>
                                        </p:tgtEl>
                                        <p:attrNameLst>
                                          <p:attrName>style.visibility</p:attrName>
                                        </p:attrNameLst>
                                      </p:cBhvr>
                                      <p:to>
                                        <p:strVal val="visible"/>
                                      </p:to>
                                    </p:set>
                                    <p:animEffect transition="in" filter="wipe(down)">
                                      <p:cBhvr>
                                        <p:cTn id="103" dur="500"/>
                                        <p:tgtEl>
                                          <p:spTgt spid="33">
                                            <p:txEl>
                                              <p:pRg st="11" end="11"/>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33">
                                            <p:txEl>
                                              <p:pRg st="12" end="12"/>
                                            </p:txEl>
                                          </p:spTgt>
                                        </p:tgtEl>
                                        <p:attrNameLst>
                                          <p:attrName>style.visibility</p:attrName>
                                        </p:attrNameLst>
                                      </p:cBhvr>
                                      <p:to>
                                        <p:strVal val="visible"/>
                                      </p:to>
                                    </p:set>
                                    <p:animEffect transition="in" filter="wipe(down)">
                                      <p:cBhvr>
                                        <p:cTn id="108" dur="500"/>
                                        <p:tgtEl>
                                          <p:spTgt spid="33">
                                            <p:txEl>
                                              <p:pRg st="12" end="12"/>
                                            </p:txEl>
                                          </p:spTgt>
                                        </p:tgtEl>
                                      </p:cBhvr>
                                    </p:animEffect>
                                  </p:childTnLst>
                                </p:cTn>
                              </p:par>
                              <p:par>
                                <p:cTn id="109" presetID="22" presetClass="entr" presetSubtype="4" fill="hold" nodeType="withEffect">
                                  <p:stCondLst>
                                    <p:cond delay="0"/>
                                  </p:stCondLst>
                                  <p:childTnLst>
                                    <p:set>
                                      <p:cBhvr>
                                        <p:cTn id="110" dur="1" fill="hold">
                                          <p:stCondLst>
                                            <p:cond delay="0"/>
                                          </p:stCondLst>
                                        </p:cTn>
                                        <p:tgtEl>
                                          <p:spTgt spid="33">
                                            <p:txEl>
                                              <p:pRg st="13" end="13"/>
                                            </p:txEl>
                                          </p:spTgt>
                                        </p:tgtEl>
                                        <p:attrNameLst>
                                          <p:attrName>style.visibility</p:attrName>
                                        </p:attrNameLst>
                                      </p:cBhvr>
                                      <p:to>
                                        <p:strVal val="visible"/>
                                      </p:to>
                                    </p:set>
                                    <p:animEffect transition="in" filter="wipe(down)">
                                      <p:cBhvr>
                                        <p:cTn id="111" dur="500"/>
                                        <p:tgtEl>
                                          <p:spTgt spid="33">
                                            <p:txEl>
                                              <p:pRg st="13" end="13"/>
                                            </p:txEl>
                                          </p:spTgt>
                                        </p:tgtEl>
                                      </p:cBhvr>
                                    </p:animEffect>
                                  </p:childTnLst>
                                </p:cTn>
                              </p:par>
                              <p:par>
                                <p:cTn id="112" presetID="22" presetClass="entr" presetSubtype="4" fill="hold" nodeType="withEffect">
                                  <p:stCondLst>
                                    <p:cond delay="0"/>
                                  </p:stCondLst>
                                  <p:childTnLst>
                                    <p:set>
                                      <p:cBhvr>
                                        <p:cTn id="113" dur="1" fill="hold">
                                          <p:stCondLst>
                                            <p:cond delay="0"/>
                                          </p:stCondLst>
                                        </p:cTn>
                                        <p:tgtEl>
                                          <p:spTgt spid="33">
                                            <p:txEl>
                                              <p:pRg st="14" end="14"/>
                                            </p:txEl>
                                          </p:spTgt>
                                        </p:tgtEl>
                                        <p:attrNameLst>
                                          <p:attrName>style.visibility</p:attrName>
                                        </p:attrNameLst>
                                      </p:cBhvr>
                                      <p:to>
                                        <p:strVal val="visible"/>
                                      </p:to>
                                    </p:set>
                                    <p:animEffect transition="in" filter="wipe(down)">
                                      <p:cBhvr>
                                        <p:cTn id="114" dur="500"/>
                                        <p:tgtEl>
                                          <p:spTgt spid="33">
                                            <p:txEl>
                                              <p:pRg st="14" end="14"/>
                                            </p:txEl>
                                          </p:spTgt>
                                        </p:tgtEl>
                                      </p:cBhvr>
                                    </p:animEffect>
                                  </p:childTnLst>
                                </p:cTn>
                              </p:par>
                              <p:par>
                                <p:cTn id="115" presetID="22" presetClass="entr" presetSubtype="4" fill="hold" nodeType="withEffect">
                                  <p:stCondLst>
                                    <p:cond delay="0"/>
                                  </p:stCondLst>
                                  <p:childTnLst>
                                    <p:set>
                                      <p:cBhvr>
                                        <p:cTn id="116" dur="1" fill="hold">
                                          <p:stCondLst>
                                            <p:cond delay="0"/>
                                          </p:stCondLst>
                                        </p:cTn>
                                        <p:tgtEl>
                                          <p:spTgt spid="33">
                                            <p:txEl>
                                              <p:pRg st="15" end="15"/>
                                            </p:txEl>
                                          </p:spTgt>
                                        </p:tgtEl>
                                        <p:attrNameLst>
                                          <p:attrName>style.visibility</p:attrName>
                                        </p:attrNameLst>
                                      </p:cBhvr>
                                      <p:to>
                                        <p:strVal val="visible"/>
                                      </p:to>
                                    </p:set>
                                    <p:animEffect transition="in" filter="wipe(down)">
                                      <p:cBhvr>
                                        <p:cTn id="117" dur="500"/>
                                        <p:tgtEl>
                                          <p:spTgt spid="33">
                                            <p:txEl>
                                              <p:pRg st="15" end="1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34">
                                            <p:txEl>
                                              <p:pRg st="1" end="1"/>
                                            </p:txEl>
                                          </p:spTgt>
                                        </p:tgtEl>
                                        <p:attrNameLst>
                                          <p:attrName>style.visibility</p:attrName>
                                        </p:attrNameLst>
                                      </p:cBhvr>
                                      <p:to>
                                        <p:strVal val="visible"/>
                                      </p:to>
                                    </p:set>
                                    <p:animEffect transition="in" filter="wipe(down)">
                                      <p:cBhvr>
                                        <p:cTn id="122" dur="500"/>
                                        <p:tgtEl>
                                          <p:spTgt spid="34">
                                            <p:txEl>
                                              <p:pRg st="1" end="1"/>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34">
                                            <p:txEl>
                                              <p:pRg st="2" end="2"/>
                                            </p:txEl>
                                          </p:spTgt>
                                        </p:tgtEl>
                                        <p:attrNameLst>
                                          <p:attrName>style.visibility</p:attrName>
                                        </p:attrNameLst>
                                      </p:cBhvr>
                                      <p:to>
                                        <p:strVal val="visible"/>
                                      </p:to>
                                    </p:set>
                                    <p:animEffect transition="in" filter="wipe(down)">
                                      <p:cBhvr>
                                        <p:cTn id="127" dur="500"/>
                                        <p:tgtEl>
                                          <p:spTgt spid="34">
                                            <p:txEl>
                                              <p:pRg st="2" end="2"/>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nodeType="clickEffect">
                                  <p:stCondLst>
                                    <p:cond delay="0"/>
                                  </p:stCondLst>
                                  <p:childTnLst>
                                    <p:set>
                                      <p:cBhvr>
                                        <p:cTn id="131" dur="1" fill="hold">
                                          <p:stCondLst>
                                            <p:cond delay="0"/>
                                          </p:stCondLst>
                                        </p:cTn>
                                        <p:tgtEl>
                                          <p:spTgt spid="34">
                                            <p:txEl>
                                              <p:pRg st="3" end="3"/>
                                            </p:txEl>
                                          </p:spTgt>
                                        </p:tgtEl>
                                        <p:attrNameLst>
                                          <p:attrName>style.visibility</p:attrName>
                                        </p:attrNameLst>
                                      </p:cBhvr>
                                      <p:to>
                                        <p:strVal val="visible"/>
                                      </p:to>
                                    </p:set>
                                    <p:animEffect transition="in" filter="wipe(down)">
                                      <p:cBhvr>
                                        <p:cTn id="132" dur="500"/>
                                        <p:tgtEl>
                                          <p:spTgt spid="34">
                                            <p:txEl>
                                              <p:pRg st="3" end="3"/>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nodeType="clickEffect">
                                  <p:stCondLst>
                                    <p:cond delay="0"/>
                                  </p:stCondLst>
                                  <p:childTnLst>
                                    <p:set>
                                      <p:cBhvr>
                                        <p:cTn id="136" dur="1" fill="hold">
                                          <p:stCondLst>
                                            <p:cond delay="0"/>
                                          </p:stCondLst>
                                        </p:cTn>
                                        <p:tgtEl>
                                          <p:spTgt spid="34">
                                            <p:txEl>
                                              <p:pRg st="4" end="4"/>
                                            </p:txEl>
                                          </p:spTgt>
                                        </p:tgtEl>
                                        <p:attrNameLst>
                                          <p:attrName>style.visibility</p:attrName>
                                        </p:attrNameLst>
                                      </p:cBhvr>
                                      <p:to>
                                        <p:strVal val="visible"/>
                                      </p:to>
                                    </p:set>
                                    <p:animEffect transition="in" filter="wipe(down)">
                                      <p:cBhvr>
                                        <p:cTn id="137" dur="500"/>
                                        <p:tgtEl>
                                          <p:spTgt spid="34">
                                            <p:txEl>
                                              <p:pRg st="4" end="4"/>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34">
                                            <p:txEl>
                                              <p:pRg st="5" end="5"/>
                                            </p:txEl>
                                          </p:spTgt>
                                        </p:tgtEl>
                                        <p:attrNameLst>
                                          <p:attrName>style.visibility</p:attrName>
                                        </p:attrNameLst>
                                      </p:cBhvr>
                                      <p:to>
                                        <p:strVal val="visible"/>
                                      </p:to>
                                    </p:set>
                                    <p:animEffect transition="in" filter="wipe(down)">
                                      <p:cBhvr>
                                        <p:cTn id="142" dur="500"/>
                                        <p:tgtEl>
                                          <p:spTgt spid="34">
                                            <p:txEl>
                                              <p:pRg st="5" end="5"/>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nodeType="clickEffect">
                                  <p:stCondLst>
                                    <p:cond delay="0"/>
                                  </p:stCondLst>
                                  <p:childTnLst>
                                    <p:set>
                                      <p:cBhvr>
                                        <p:cTn id="146" dur="1" fill="hold">
                                          <p:stCondLst>
                                            <p:cond delay="0"/>
                                          </p:stCondLst>
                                        </p:cTn>
                                        <p:tgtEl>
                                          <p:spTgt spid="34">
                                            <p:txEl>
                                              <p:pRg st="6" end="6"/>
                                            </p:txEl>
                                          </p:spTgt>
                                        </p:tgtEl>
                                        <p:attrNameLst>
                                          <p:attrName>style.visibility</p:attrName>
                                        </p:attrNameLst>
                                      </p:cBhvr>
                                      <p:to>
                                        <p:strVal val="visible"/>
                                      </p:to>
                                    </p:set>
                                    <p:animEffect transition="in" filter="wipe(down)">
                                      <p:cBhvr>
                                        <p:cTn id="147" dur="500"/>
                                        <p:tgtEl>
                                          <p:spTgt spid="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B31AA-80CD-110F-91AF-63B774F0EABE}"/>
              </a:ext>
            </a:extLst>
          </p:cNvPr>
          <p:cNvSpPr txBox="1"/>
          <p:nvPr/>
        </p:nvSpPr>
        <p:spPr>
          <a:xfrm>
            <a:off x="2514600" y="419100"/>
            <a:ext cx="11201400" cy="646331"/>
          </a:xfrm>
          <a:prstGeom prst="rect">
            <a:avLst/>
          </a:prstGeom>
          <a:noFill/>
        </p:spPr>
        <p:txBody>
          <a:bodyPr wrap="square" rtlCol="0">
            <a:spAutoFit/>
          </a:bodyPr>
          <a:lstStyle/>
          <a:p>
            <a:pPr algn="ctr"/>
            <a:r>
              <a:rPr lang="en-GB" sz="3600" b="1">
                <a:solidFill>
                  <a:schemeClr val="tx2"/>
                </a:solidFill>
              </a:rPr>
              <a:t>Example of Character Taught </a:t>
            </a:r>
          </a:p>
        </p:txBody>
      </p:sp>
      <p:sp>
        <p:nvSpPr>
          <p:cNvPr id="3" name="TextBox 2">
            <a:extLst>
              <a:ext uri="{FF2B5EF4-FFF2-40B4-BE49-F238E27FC236}">
                <a16:creationId xmlns:a16="http://schemas.microsoft.com/office/drawing/2014/main" id="{DE235F40-D9FC-0E49-2EAA-39B8B2DB584C}"/>
              </a:ext>
            </a:extLst>
          </p:cNvPr>
          <p:cNvSpPr txBox="1"/>
          <p:nvPr/>
        </p:nvSpPr>
        <p:spPr>
          <a:xfrm>
            <a:off x="304101" y="753800"/>
            <a:ext cx="4648200" cy="7417415"/>
          </a:xfrm>
          <a:prstGeom prst="rect">
            <a:avLst/>
          </a:prstGeom>
          <a:noFill/>
        </p:spPr>
        <p:txBody>
          <a:bodyPr wrap="square" rtlCol="0">
            <a:spAutoFit/>
          </a:bodyPr>
          <a:lstStyle/>
          <a:p>
            <a:r>
              <a:rPr lang="en-GB" sz="2000" b="1"/>
              <a:t>Character Curriculum</a:t>
            </a:r>
            <a:r>
              <a:rPr lang="en-GB" sz="2000"/>
              <a:t>-SoW</a:t>
            </a:r>
          </a:p>
          <a:p>
            <a:r>
              <a:rPr lang="en-GB" sz="2000"/>
              <a:t>Character education is  taught through:</a:t>
            </a:r>
          </a:p>
          <a:p>
            <a:r>
              <a:rPr lang="en-GB" sz="2000"/>
              <a:t>A discrete and bespoke timetabled subject, CDP (Character Development Programme) which focus explicitly on the teaching of character and virtue</a:t>
            </a:r>
          </a:p>
          <a:p>
            <a:r>
              <a:rPr lang="en-GB" sz="2000"/>
              <a:t>In KS3 existing subjects identifying opportunities to include character and virtue within the curriculum. This is mapped out in their curriculum intent document </a:t>
            </a:r>
          </a:p>
          <a:p>
            <a:endParaRPr lang="en-GB" sz="2000"/>
          </a:p>
          <a:p>
            <a:r>
              <a:rPr lang="en-GB" sz="2000" b="1"/>
              <a:t>Assemblies:</a:t>
            </a:r>
          </a:p>
          <a:p>
            <a:r>
              <a:rPr lang="en-GB" sz="2000"/>
              <a:t>We bring the whole school community together – all are planned around our virtues</a:t>
            </a:r>
          </a:p>
          <a:p>
            <a:endParaRPr lang="en-GB" sz="2000"/>
          </a:p>
          <a:p>
            <a:r>
              <a:rPr lang="en-GB" sz="2000" b="1"/>
              <a:t>Whole School Reading Programme and Oracy</a:t>
            </a:r>
          </a:p>
          <a:p>
            <a:endParaRPr lang="en-GB" sz="2000"/>
          </a:p>
          <a:p>
            <a:r>
              <a:rPr lang="en-GB" sz="2000"/>
              <a:t>A diverse set of books for all years systematically chosen to explore the virtues that you have chosen as a school</a:t>
            </a:r>
          </a:p>
          <a:p>
            <a:endParaRPr lang="en-GB" sz="1600"/>
          </a:p>
        </p:txBody>
      </p:sp>
      <p:sp>
        <p:nvSpPr>
          <p:cNvPr id="8" name="TextBox 7">
            <a:extLst>
              <a:ext uri="{FF2B5EF4-FFF2-40B4-BE49-F238E27FC236}">
                <a16:creationId xmlns:a16="http://schemas.microsoft.com/office/drawing/2014/main" id="{80FC0718-7DE2-5056-910E-3C615EFD3190}"/>
              </a:ext>
            </a:extLst>
          </p:cNvPr>
          <p:cNvSpPr txBox="1"/>
          <p:nvPr/>
        </p:nvSpPr>
        <p:spPr>
          <a:xfrm>
            <a:off x="5524500" y="9729424"/>
            <a:ext cx="5181600" cy="369332"/>
          </a:xfrm>
          <a:prstGeom prst="rect">
            <a:avLst/>
          </a:prstGeom>
          <a:noFill/>
        </p:spPr>
        <p:txBody>
          <a:bodyPr wrap="square" rtlCol="0">
            <a:spAutoFit/>
          </a:bodyPr>
          <a:lstStyle/>
          <a:p>
            <a:r>
              <a:rPr lang="en-GB"/>
              <a:t>Example of Assembly rota showing virtues linked to</a:t>
            </a:r>
          </a:p>
        </p:txBody>
      </p:sp>
      <p:sp>
        <p:nvSpPr>
          <p:cNvPr id="10" name="TextBox 9">
            <a:extLst>
              <a:ext uri="{FF2B5EF4-FFF2-40B4-BE49-F238E27FC236}">
                <a16:creationId xmlns:a16="http://schemas.microsoft.com/office/drawing/2014/main" id="{4BA65AFE-67F3-0C75-03EB-A49EDBEA6772}"/>
              </a:ext>
            </a:extLst>
          </p:cNvPr>
          <p:cNvSpPr txBox="1"/>
          <p:nvPr/>
        </p:nvSpPr>
        <p:spPr>
          <a:xfrm>
            <a:off x="5412297" y="4994366"/>
            <a:ext cx="5181600" cy="369332"/>
          </a:xfrm>
          <a:prstGeom prst="rect">
            <a:avLst/>
          </a:prstGeom>
          <a:noFill/>
        </p:spPr>
        <p:txBody>
          <a:bodyPr wrap="square" rtlCol="0">
            <a:spAutoFit/>
          </a:bodyPr>
          <a:lstStyle/>
          <a:p>
            <a:r>
              <a:rPr lang="en-GB"/>
              <a:t>Example of CDP mapped against PSHE </a:t>
            </a:r>
          </a:p>
        </p:txBody>
      </p:sp>
      <p:pic>
        <p:nvPicPr>
          <p:cNvPr id="4" name="Picture 3">
            <a:extLst>
              <a:ext uri="{FF2B5EF4-FFF2-40B4-BE49-F238E27FC236}">
                <a16:creationId xmlns:a16="http://schemas.microsoft.com/office/drawing/2014/main" id="{E739FC95-F55E-4864-C358-7673BA11AEDE}"/>
              </a:ext>
            </a:extLst>
          </p:cNvPr>
          <p:cNvPicPr>
            <a:picLocks noChangeAspect="1"/>
          </p:cNvPicPr>
          <p:nvPr/>
        </p:nvPicPr>
        <p:blipFill rotWithShape="1">
          <a:blip r:embed="rId2"/>
          <a:srcRect l="48930"/>
          <a:stretch/>
        </p:blipFill>
        <p:spPr>
          <a:xfrm>
            <a:off x="5515382" y="5272862"/>
            <a:ext cx="5305018" cy="4456562"/>
          </a:xfrm>
          <a:prstGeom prst="rect">
            <a:avLst/>
          </a:prstGeom>
        </p:spPr>
      </p:pic>
      <p:pic>
        <p:nvPicPr>
          <p:cNvPr id="13" name="Picture 12">
            <a:extLst>
              <a:ext uri="{FF2B5EF4-FFF2-40B4-BE49-F238E27FC236}">
                <a16:creationId xmlns:a16="http://schemas.microsoft.com/office/drawing/2014/main" id="{FEA1C706-3D46-4540-F6B2-72AD357E8A43}"/>
              </a:ext>
            </a:extLst>
          </p:cNvPr>
          <p:cNvPicPr>
            <a:picLocks noChangeAspect="1"/>
          </p:cNvPicPr>
          <p:nvPr/>
        </p:nvPicPr>
        <p:blipFill rotWithShape="1">
          <a:blip r:embed="rId3"/>
          <a:srcRect b="27406"/>
          <a:stretch/>
        </p:blipFill>
        <p:spPr>
          <a:xfrm>
            <a:off x="5573785" y="998036"/>
            <a:ext cx="5159229" cy="3729977"/>
          </a:xfrm>
          <a:prstGeom prst="rect">
            <a:avLst/>
          </a:prstGeom>
        </p:spPr>
      </p:pic>
      <p:pic>
        <p:nvPicPr>
          <p:cNvPr id="14" name="Picture 13">
            <a:extLst>
              <a:ext uri="{FF2B5EF4-FFF2-40B4-BE49-F238E27FC236}">
                <a16:creationId xmlns:a16="http://schemas.microsoft.com/office/drawing/2014/main" id="{D67AB0DC-B57F-66FB-AAE6-1AA3CA1AC21A}"/>
              </a:ext>
            </a:extLst>
          </p:cNvPr>
          <p:cNvPicPr>
            <a:picLocks noChangeAspect="1"/>
          </p:cNvPicPr>
          <p:nvPr/>
        </p:nvPicPr>
        <p:blipFill rotWithShape="1">
          <a:blip r:embed="rId4"/>
          <a:srcRect l="50000" t="11343" r="27163" b="5287"/>
          <a:stretch/>
        </p:blipFill>
        <p:spPr>
          <a:xfrm>
            <a:off x="12420600" y="866497"/>
            <a:ext cx="4500401" cy="7723031"/>
          </a:xfrm>
          <a:prstGeom prst="rect">
            <a:avLst/>
          </a:prstGeom>
        </p:spPr>
      </p:pic>
      <p:sp>
        <p:nvSpPr>
          <p:cNvPr id="15" name="TextBox 14">
            <a:extLst>
              <a:ext uri="{FF2B5EF4-FFF2-40B4-BE49-F238E27FC236}">
                <a16:creationId xmlns:a16="http://schemas.microsoft.com/office/drawing/2014/main" id="{9219C7A4-F9B0-6537-2A10-95F9264E963D}"/>
              </a:ext>
            </a:extLst>
          </p:cNvPr>
          <p:cNvSpPr txBox="1"/>
          <p:nvPr/>
        </p:nvSpPr>
        <p:spPr>
          <a:xfrm>
            <a:off x="12115800" y="8680088"/>
            <a:ext cx="5029200" cy="1200329"/>
          </a:xfrm>
          <a:prstGeom prst="rect">
            <a:avLst/>
          </a:prstGeom>
          <a:noFill/>
        </p:spPr>
        <p:txBody>
          <a:bodyPr wrap="square" rtlCol="0">
            <a:spAutoFit/>
          </a:bodyPr>
          <a:lstStyle/>
          <a:p>
            <a:r>
              <a:rPr lang="en-GB"/>
              <a:t>Extensive reading programme- books are chosen around the character virtues and diversity .</a:t>
            </a:r>
          </a:p>
          <a:p>
            <a:r>
              <a:rPr lang="en-GB"/>
              <a:t>Students have tutor reading x3 times a week  and 5 times for 10 mins –D.E,A,R. Time</a:t>
            </a:r>
          </a:p>
        </p:txBody>
      </p:sp>
    </p:spTree>
    <p:extLst>
      <p:ext uri="{BB962C8B-B14F-4D97-AF65-F5344CB8AC3E}">
        <p14:creationId xmlns:p14="http://schemas.microsoft.com/office/powerpoint/2010/main" val="27908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B31AA-80CD-110F-91AF-63B774F0EABE}"/>
              </a:ext>
            </a:extLst>
          </p:cNvPr>
          <p:cNvSpPr txBox="1"/>
          <p:nvPr/>
        </p:nvSpPr>
        <p:spPr>
          <a:xfrm>
            <a:off x="2514600" y="419100"/>
            <a:ext cx="11201400" cy="646331"/>
          </a:xfrm>
          <a:prstGeom prst="rect">
            <a:avLst/>
          </a:prstGeom>
          <a:noFill/>
        </p:spPr>
        <p:txBody>
          <a:bodyPr wrap="square" rtlCol="0">
            <a:spAutoFit/>
          </a:bodyPr>
          <a:lstStyle/>
          <a:p>
            <a:pPr algn="ctr"/>
            <a:r>
              <a:rPr lang="en-GB" sz="3600" b="1">
                <a:solidFill>
                  <a:schemeClr val="tx2"/>
                </a:solidFill>
              </a:rPr>
              <a:t>Example of Character Caught </a:t>
            </a:r>
          </a:p>
        </p:txBody>
      </p:sp>
      <p:sp>
        <p:nvSpPr>
          <p:cNvPr id="3" name="TextBox 2">
            <a:extLst>
              <a:ext uri="{FF2B5EF4-FFF2-40B4-BE49-F238E27FC236}">
                <a16:creationId xmlns:a16="http://schemas.microsoft.com/office/drawing/2014/main" id="{DE235F40-D9FC-0E49-2EAA-39B8B2DB584C}"/>
              </a:ext>
            </a:extLst>
          </p:cNvPr>
          <p:cNvSpPr txBox="1"/>
          <p:nvPr/>
        </p:nvSpPr>
        <p:spPr>
          <a:xfrm>
            <a:off x="228600" y="1333500"/>
            <a:ext cx="5181600" cy="7386638"/>
          </a:xfrm>
          <a:prstGeom prst="rect">
            <a:avLst/>
          </a:prstGeom>
          <a:noFill/>
        </p:spPr>
        <p:txBody>
          <a:bodyPr wrap="square" rtlCol="0">
            <a:spAutoFit/>
          </a:bodyPr>
          <a:lstStyle/>
          <a:p>
            <a:r>
              <a:rPr lang="en-GB" sz="2000" b="1"/>
              <a:t>Environment</a:t>
            </a:r>
            <a:r>
              <a:rPr lang="en-GB" sz="2000"/>
              <a:t>- </a:t>
            </a:r>
          </a:p>
          <a:p>
            <a:r>
              <a:rPr lang="en-GB" sz="2000"/>
              <a:t>A cared-for, safe and well-designed physical environment promotes a sense of belonging</a:t>
            </a:r>
          </a:p>
          <a:p>
            <a:endParaRPr lang="en-GB" sz="2000"/>
          </a:p>
          <a:p>
            <a:r>
              <a:rPr lang="en-GB" sz="2000" b="1"/>
              <a:t>Vision, Ethos, Culture:</a:t>
            </a:r>
          </a:p>
          <a:p>
            <a:r>
              <a:rPr lang="en-GB" sz="2000"/>
              <a:t>The whole school community led by the SLT defined priority virtues for all to aspire towards. The virtues selected are aligned to the context of the school</a:t>
            </a:r>
          </a:p>
          <a:p>
            <a:endParaRPr lang="en-GB" sz="2000"/>
          </a:p>
          <a:p>
            <a:r>
              <a:rPr lang="en-GB" sz="2000"/>
              <a:t>A whole school-shared language was developed</a:t>
            </a:r>
          </a:p>
          <a:p>
            <a:endParaRPr lang="en-GB" sz="2000"/>
          </a:p>
          <a:p>
            <a:r>
              <a:rPr lang="en-GB" sz="2000"/>
              <a:t>We establish clear ethical and moral expectations for staff and pupils informed by priority virtues and vision and mission statements</a:t>
            </a:r>
          </a:p>
          <a:p>
            <a:endParaRPr lang="en-GB" sz="2000" b="1"/>
          </a:p>
          <a:p>
            <a:r>
              <a:rPr lang="en-GB" sz="2000" b="1"/>
              <a:t>Relationships: Chosen virtues are modelled by all</a:t>
            </a:r>
          </a:p>
          <a:p>
            <a:r>
              <a:rPr lang="en-GB" sz="2000"/>
              <a:t>Form meaningful, respectful relationships built on trust and compassion among staff, pupils and their families</a:t>
            </a:r>
          </a:p>
          <a:p>
            <a:endParaRPr lang="en-GB" sz="2000"/>
          </a:p>
          <a:p>
            <a:endParaRPr lang="en-GB" sz="1600"/>
          </a:p>
        </p:txBody>
      </p:sp>
      <p:pic>
        <p:nvPicPr>
          <p:cNvPr id="5" name="Picture 4">
            <a:extLst>
              <a:ext uri="{FF2B5EF4-FFF2-40B4-BE49-F238E27FC236}">
                <a16:creationId xmlns:a16="http://schemas.microsoft.com/office/drawing/2014/main" id="{A5409345-B687-F1AE-9DD7-D28DC974CE3C}"/>
              </a:ext>
            </a:extLst>
          </p:cNvPr>
          <p:cNvPicPr>
            <a:picLocks noChangeAspect="1"/>
          </p:cNvPicPr>
          <p:nvPr/>
        </p:nvPicPr>
        <p:blipFill>
          <a:blip r:embed="rId2"/>
          <a:stretch>
            <a:fillRect/>
          </a:stretch>
        </p:blipFill>
        <p:spPr>
          <a:xfrm>
            <a:off x="6019800" y="1333500"/>
            <a:ext cx="5072282" cy="3505200"/>
          </a:xfrm>
          <a:prstGeom prst="rect">
            <a:avLst/>
          </a:prstGeom>
        </p:spPr>
      </p:pic>
      <p:sp>
        <p:nvSpPr>
          <p:cNvPr id="6" name="TextBox 5">
            <a:extLst>
              <a:ext uri="{FF2B5EF4-FFF2-40B4-BE49-F238E27FC236}">
                <a16:creationId xmlns:a16="http://schemas.microsoft.com/office/drawing/2014/main" id="{D0FEDD10-1FD2-4DEF-8E0D-28926FE1C94E}"/>
              </a:ext>
            </a:extLst>
          </p:cNvPr>
          <p:cNvSpPr txBox="1"/>
          <p:nvPr/>
        </p:nvSpPr>
        <p:spPr>
          <a:xfrm>
            <a:off x="12082243" y="4127849"/>
            <a:ext cx="5181600" cy="1200329"/>
          </a:xfrm>
          <a:prstGeom prst="rect">
            <a:avLst/>
          </a:prstGeom>
          <a:noFill/>
        </p:spPr>
        <p:txBody>
          <a:bodyPr wrap="square" rtlCol="0">
            <a:spAutoFit/>
          </a:bodyPr>
          <a:lstStyle/>
          <a:p>
            <a:r>
              <a:rPr lang="en-GB"/>
              <a:t>Welcome in various language spoken in the academy with Inclusion Charter and Inclusion strap-line –”Our Differences Unite Us”</a:t>
            </a:r>
          </a:p>
          <a:p>
            <a:r>
              <a:rPr lang="en-GB"/>
              <a:t>Creates a sense of belonging and purpose </a:t>
            </a:r>
          </a:p>
        </p:txBody>
      </p:sp>
      <p:pic>
        <p:nvPicPr>
          <p:cNvPr id="7" name="Picture 6" descr="A long shot of a wall&#10;&#10;Description automatically generated">
            <a:extLst>
              <a:ext uri="{FF2B5EF4-FFF2-40B4-BE49-F238E27FC236}">
                <a16:creationId xmlns:a16="http://schemas.microsoft.com/office/drawing/2014/main" id="{07F1AE19-86D9-DD27-75B4-B231072BF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3384" y="5707661"/>
            <a:ext cx="4920071" cy="3602351"/>
          </a:xfrm>
          <a:prstGeom prst="rect">
            <a:avLst/>
          </a:prstGeom>
        </p:spPr>
      </p:pic>
      <p:sp>
        <p:nvSpPr>
          <p:cNvPr id="8" name="TextBox 7">
            <a:extLst>
              <a:ext uri="{FF2B5EF4-FFF2-40B4-BE49-F238E27FC236}">
                <a16:creationId xmlns:a16="http://schemas.microsoft.com/office/drawing/2014/main" id="{80FC0718-7DE2-5056-910E-3C615EFD3190}"/>
              </a:ext>
            </a:extLst>
          </p:cNvPr>
          <p:cNvSpPr txBox="1"/>
          <p:nvPr/>
        </p:nvSpPr>
        <p:spPr>
          <a:xfrm>
            <a:off x="6170598" y="9605493"/>
            <a:ext cx="5181600" cy="369332"/>
          </a:xfrm>
          <a:prstGeom prst="rect">
            <a:avLst/>
          </a:prstGeom>
          <a:noFill/>
        </p:spPr>
        <p:txBody>
          <a:bodyPr wrap="square" rtlCol="0">
            <a:spAutoFit/>
          </a:bodyPr>
          <a:lstStyle/>
          <a:p>
            <a:r>
              <a:rPr lang="en-GB"/>
              <a:t>Pillars of virtues strategically  displayed around school </a:t>
            </a:r>
          </a:p>
        </p:txBody>
      </p:sp>
      <p:pic>
        <p:nvPicPr>
          <p:cNvPr id="9" name="Picture 8" descr="A sign with text and a tree&#10;&#10;Description automatically generated">
            <a:extLst>
              <a:ext uri="{FF2B5EF4-FFF2-40B4-BE49-F238E27FC236}">
                <a16:creationId xmlns:a16="http://schemas.microsoft.com/office/drawing/2014/main" id="{08F620A0-D50F-9E9E-909B-C8FD0981F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39600" y="266700"/>
            <a:ext cx="5562600" cy="3708749"/>
          </a:xfrm>
          <a:prstGeom prst="rect">
            <a:avLst/>
          </a:prstGeom>
        </p:spPr>
      </p:pic>
      <p:sp>
        <p:nvSpPr>
          <p:cNvPr id="10" name="TextBox 9">
            <a:extLst>
              <a:ext uri="{FF2B5EF4-FFF2-40B4-BE49-F238E27FC236}">
                <a16:creationId xmlns:a16="http://schemas.microsoft.com/office/drawing/2014/main" id="{4BA65AFE-67F3-0C75-03EB-A49EDBEA6772}"/>
              </a:ext>
            </a:extLst>
          </p:cNvPr>
          <p:cNvSpPr txBox="1"/>
          <p:nvPr/>
        </p:nvSpPr>
        <p:spPr>
          <a:xfrm>
            <a:off x="6192473" y="5036891"/>
            <a:ext cx="5181600" cy="369332"/>
          </a:xfrm>
          <a:prstGeom prst="rect">
            <a:avLst/>
          </a:prstGeom>
          <a:noFill/>
        </p:spPr>
        <p:txBody>
          <a:bodyPr wrap="square" rtlCol="0">
            <a:spAutoFit/>
          </a:bodyPr>
          <a:lstStyle/>
          <a:p>
            <a:r>
              <a:rPr lang="en-GB"/>
              <a:t>Pillars of virtues visible on every classroom door</a:t>
            </a:r>
          </a:p>
        </p:txBody>
      </p:sp>
      <p:pic>
        <p:nvPicPr>
          <p:cNvPr id="11" name="Picture 10">
            <a:extLst>
              <a:ext uri="{FF2B5EF4-FFF2-40B4-BE49-F238E27FC236}">
                <a16:creationId xmlns:a16="http://schemas.microsoft.com/office/drawing/2014/main" id="{34B7FFD3-AE78-2EAD-AA5B-FF47CB8798EA}"/>
              </a:ext>
            </a:extLst>
          </p:cNvPr>
          <p:cNvPicPr>
            <a:picLocks noChangeAspect="1"/>
          </p:cNvPicPr>
          <p:nvPr/>
        </p:nvPicPr>
        <p:blipFill>
          <a:blip r:embed="rId5"/>
          <a:stretch>
            <a:fillRect/>
          </a:stretch>
        </p:blipFill>
        <p:spPr>
          <a:xfrm>
            <a:off x="12038901" y="5328178"/>
            <a:ext cx="5181600" cy="3585204"/>
          </a:xfrm>
          <a:prstGeom prst="rect">
            <a:avLst/>
          </a:prstGeom>
        </p:spPr>
      </p:pic>
      <p:sp>
        <p:nvSpPr>
          <p:cNvPr id="12" name="TextBox 11">
            <a:extLst>
              <a:ext uri="{FF2B5EF4-FFF2-40B4-BE49-F238E27FC236}">
                <a16:creationId xmlns:a16="http://schemas.microsoft.com/office/drawing/2014/main" id="{C236D0EB-157C-1E35-9E28-9E2D42B9A2B3}"/>
              </a:ext>
            </a:extLst>
          </p:cNvPr>
          <p:cNvSpPr txBox="1"/>
          <p:nvPr/>
        </p:nvSpPr>
        <p:spPr>
          <a:xfrm>
            <a:off x="11896639" y="8990760"/>
            <a:ext cx="5181600" cy="923330"/>
          </a:xfrm>
          <a:prstGeom prst="rect">
            <a:avLst/>
          </a:prstGeom>
          <a:noFill/>
        </p:spPr>
        <p:txBody>
          <a:bodyPr wrap="square" rtlCol="0">
            <a:spAutoFit/>
          </a:bodyPr>
          <a:lstStyle/>
          <a:p>
            <a:r>
              <a:rPr lang="en-GB"/>
              <a:t>Student leadership- Creating meaningful leadership opportunity for all students- e.g. STLT, JIT, Antibullying , Wellbeing Leadership, environment  </a:t>
            </a:r>
          </a:p>
        </p:txBody>
      </p:sp>
    </p:spTree>
    <p:extLst>
      <p:ext uri="{BB962C8B-B14F-4D97-AF65-F5344CB8AC3E}">
        <p14:creationId xmlns:p14="http://schemas.microsoft.com/office/powerpoint/2010/main" val="351050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B31AA-80CD-110F-91AF-63B774F0EABE}"/>
              </a:ext>
            </a:extLst>
          </p:cNvPr>
          <p:cNvSpPr txBox="1"/>
          <p:nvPr/>
        </p:nvSpPr>
        <p:spPr>
          <a:xfrm>
            <a:off x="1828800" y="216263"/>
            <a:ext cx="11201400" cy="646331"/>
          </a:xfrm>
          <a:prstGeom prst="rect">
            <a:avLst/>
          </a:prstGeom>
          <a:noFill/>
        </p:spPr>
        <p:txBody>
          <a:bodyPr wrap="square" rtlCol="0">
            <a:spAutoFit/>
          </a:bodyPr>
          <a:lstStyle/>
          <a:p>
            <a:pPr algn="ctr"/>
            <a:r>
              <a:rPr lang="en-GB" sz="3600" b="1">
                <a:solidFill>
                  <a:schemeClr val="tx2"/>
                </a:solidFill>
              </a:rPr>
              <a:t>Example of Character Sought</a:t>
            </a:r>
          </a:p>
        </p:txBody>
      </p:sp>
      <p:sp>
        <p:nvSpPr>
          <p:cNvPr id="3" name="TextBox 2">
            <a:extLst>
              <a:ext uri="{FF2B5EF4-FFF2-40B4-BE49-F238E27FC236}">
                <a16:creationId xmlns:a16="http://schemas.microsoft.com/office/drawing/2014/main" id="{DE235F40-D9FC-0E49-2EAA-39B8B2DB584C}"/>
              </a:ext>
            </a:extLst>
          </p:cNvPr>
          <p:cNvSpPr txBox="1"/>
          <p:nvPr/>
        </p:nvSpPr>
        <p:spPr>
          <a:xfrm>
            <a:off x="132072" y="149548"/>
            <a:ext cx="4363728" cy="10495181"/>
          </a:xfrm>
          <a:prstGeom prst="rect">
            <a:avLst/>
          </a:prstGeom>
          <a:noFill/>
        </p:spPr>
        <p:txBody>
          <a:bodyPr wrap="square" rtlCol="0">
            <a:spAutoFit/>
          </a:bodyPr>
          <a:lstStyle/>
          <a:p>
            <a:r>
              <a:rPr lang="en-GB" sz="2000" b="1"/>
              <a:t>Character Passport and graduation</a:t>
            </a:r>
          </a:p>
          <a:p>
            <a:r>
              <a:rPr lang="en-GB" sz="2000"/>
              <a:t>Character App- Character Passport. Students evaluate their character based on their virtues. They complete character challenges and evidence of how they have developed their virtues.  Each year there is an opportunity for graduation</a:t>
            </a:r>
          </a:p>
          <a:p>
            <a:endParaRPr lang="en-GB" sz="2000"/>
          </a:p>
          <a:p>
            <a:endParaRPr lang="en-GB" sz="2000" b="1"/>
          </a:p>
          <a:p>
            <a:r>
              <a:rPr lang="en-GB" sz="2000" b="1"/>
              <a:t>Social Action &amp; Volunteering: Community-based experience encourages civic engagement all linked to the virtues</a:t>
            </a:r>
          </a:p>
          <a:p>
            <a:r>
              <a:rPr lang="en-GB" sz="2000"/>
              <a:t>The school leads experiences that promote social awareness and help students to make positive differences in their communities- e.g. School Food and uniform Banks, Litter Picking with the Wombles, supporting local, national and international charities etc. </a:t>
            </a:r>
          </a:p>
          <a:p>
            <a:endParaRPr lang="en-GB" sz="2000"/>
          </a:p>
          <a:p>
            <a:r>
              <a:rPr lang="en-GB" sz="2000" b="1"/>
              <a:t>Awards and Celebration</a:t>
            </a:r>
          </a:p>
          <a:p>
            <a:r>
              <a:rPr lang="en-GB" sz="2000"/>
              <a:t>Praise Point &amp; Best in Everyone Award (</a:t>
            </a:r>
            <a:r>
              <a:rPr lang="en-GB" sz="2000" err="1"/>
              <a:t>BiE</a:t>
            </a:r>
            <a:r>
              <a:rPr lang="en-GB" sz="2000"/>
              <a:t>) linked to the virtues </a:t>
            </a:r>
          </a:p>
          <a:p>
            <a:r>
              <a:rPr lang="en-GB" sz="2000"/>
              <a:t>Teachers nominate students by recognising and celebrating pupil’s participation when they have consistently shown the virtues</a:t>
            </a:r>
          </a:p>
          <a:p>
            <a:endParaRPr lang="en-GB" sz="2000"/>
          </a:p>
          <a:p>
            <a:r>
              <a:rPr lang="en-GB" sz="2000" b="1"/>
              <a:t>My Culture Day</a:t>
            </a:r>
            <a:r>
              <a:rPr lang="en-GB" sz="2000"/>
              <a:t>: A day planned annually by the JIT to celebrate diversity and as social action for International charity</a:t>
            </a:r>
          </a:p>
          <a:p>
            <a:endParaRPr lang="en-GB" sz="1600"/>
          </a:p>
        </p:txBody>
      </p:sp>
      <p:sp>
        <p:nvSpPr>
          <p:cNvPr id="10" name="TextBox 9">
            <a:extLst>
              <a:ext uri="{FF2B5EF4-FFF2-40B4-BE49-F238E27FC236}">
                <a16:creationId xmlns:a16="http://schemas.microsoft.com/office/drawing/2014/main" id="{4BA65AFE-67F3-0C75-03EB-A49EDBEA6772}"/>
              </a:ext>
            </a:extLst>
          </p:cNvPr>
          <p:cNvSpPr txBox="1"/>
          <p:nvPr/>
        </p:nvSpPr>
        <p:spPr>
          <a:xfrm>
            <a:off x="4726213" y="5143500"/>
            <a:ext cx="6747544" cy="923330"/>
          </a:xfrm>
          <a:prstGeom prst="rect">
            <a:avLst/>
          </a:prstGeom>
          <a:noFill/>
        </p:spPr>
        <p:txBody>
          <a:bodyPr wrap="square" rtlCol="0">
            <a:spAutoFit/>
          </a:bodyPr>
          <a:lstStyle/>
          <a:p>
            <a:r>
              <a:rPr lang="en-GB"/>
              <a:t>Character App- Character Passport. Students evaluate their character based on the virtues. They complete character challenges and evidence how they have developed their virtues.  </a:t>
            </a:r>
          </a:p>
        </p:txBody>
      </p:sp>
      <p:sp>
        <p:nvSpPr>
          <p:cNvPr id="12" name="TextBox 11">
            <a:extLst>
              <a:ext uri="{FF2B5EF4-FFF2-40B4-BE49-F238E27FC236}">
                <a16:creationId xmlns:a16="http://schemas.microsoft.com/office/drawing/2014/main" id="{C236D0EB-157C-1E35-9E28-9E2D42B9A2B3}"/>
              </a:ext>
            </a:extLst>
          </p:cNvPr>
          <p:cNvSpPr txBox="1"/>
          <p:nvPr/>
        </p:nvSpPr>
        <p:spPr>
          <a:xfrm>
            <a:off x="9408932" y="9264446"/>
            <a:ext cx="5181600" cy="923330"/>
          </a:xfrm>
          <a:prstGeom prst="rect">
            <a:avLst/>
          </a:prstGeom>
          <a:noFill/>
        </p:spPr>
        <p:txBody>
          <a:bodyPr wrap="square" rtlCol="0">
            <a:spAutoFit/>
          </a:bodyPr>
          <a:lstStyle/>
          <a:p>
            <a:r>
              <a:rPr lang="en-GB"/>
              <a:t>Deliberate opportunities are created for students to develop their civic engagement and responsibility to their local and global community- Social Action. </a:t>
            </a:r>
          </a:p>
        </p:txBody>
      </p:sp>
      <p:pic>
        <p:nvPicPr>
          <p:cNvPr id="4" name="Picture 3">
            <a:extLst>
              <a:ext uri="{FF2B5EF4-FFF2-40B4-BE49-F238E27FC236}">
                <a16:creationId xmlns:a16="http://schemas.microsoft.com/office/drawing/2014/main" id="{4C115A4B-5D4E-B314-6EB3-FA4AFE593038}"/>
              </a:ext>
            </a:extLst>
          </p:cNvPr>
          <p:cNvPicPr>
            <a:picLocks noChangeAspect="1"/>
          </p:cNvPicPr>
          <p:nvPr/>
        </p:nvPicPr>
        <p:blipFill rotWithShape="1">
          <a:blip r:embed="rId2"/>
          <a:srcRect t="15088" r="2750"/>
          <a:stretch/>
        </p:blipFill>
        <p:spPr>
          <a:xfrm>
            <a:off x="4758371" y="1079537"/>
            <a:ext cx="5909629" cy="3855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E36DCB31-375F-3824-F937-CCAB00A693F6}"/>
              </a:ext>
            </a:extLst>
          </p:cNvPr>
          <p:cNvPicPr>
            <a:picLocks noChangeAspect="1"/>
          </p:cNvPicPr>
          <p:nvPr/>
        </p:nvPicPr>
        <p:blipFill rotWithShape="1">
          <a:blip r:embed="rId3"/>
          <a:srcRect l="27640" t="8950" r="28333" b="7476"/>
          <a:stretch/>
        </p:blipFill>
        <p:spPr>
          <a:xfrm>
            <a:off x="12115800" y="934745"/>
            <a:ext cx="4724400" cy="4339478"/>
          </a:xfrm>
          <a:prstGeom prst="rect">
            <a:avLst/>
          </a:prstGeom>
        </p:spPr>
      </p:pic>
      <p:pic>
        <p:nvPicPr>
          <p:cNvPr id="14" name="Picture 13">
            <a:extLst>
              <a:ext uri="{FF2B5EF4-FFF2-40B4-BE49-F238E27FC236}">
                <a16:creationId xmlns:a16="http://schemas.microsoft.com/office/drawing/2014/main" id="{29E054EC-07A2-09F8-7A4E-E7C3E16D7686}"/>
              </a:ext>
            </a:extLst>
          </p:cNvPr>
          <p:cNvPicPr>
            <a:picLocks noChangeAspect="1"/>
          </p:cNvPicPr>
          <p:nvPr/>
        </p:nvPicPr>
        <p:blipFill>
          <a:blip r:embed="rId4"/>
          <a:stretch>
            <a:fillRect/>
          </a:stretch>
        </p:blipFill>
        <p:spPr>
          <a:xfrm>
            <a:off x="4763265" y="6066830"/>
            <a:ext cx="4724400" cy="4181457"/>
          </a:xfrm>
          <a:prstGeom prst="rect">
            <a:avLst/>
          </a:prstGeom>
        </p:spPr>
      </p:pic>
      <p:pic>
        <p:nvPicPr>
          <p:cNvPr id="15" name="Picture 14">
            <a:extLst>
              <a:ext uri="{FF2B5EF4-FFF2-40B4-BE49-F238E27FC236}">
                <a16:creationId xmlns:a16="http://schemas.microsoft.com/office/drawing/2014/main" id="{8D91A544-8B78-C42D-6E91-3511701FB595}"/>
              </a:ext>
            </a:extLst>
          </p:cNvPr>
          <p:cNvPicPr>
            <a:picLocks noChangeAspect="1"/>
          </p:cNvPicPr>
          <p:nvPr/>
        </p:nvPicPr>
        <p:blipFill>
          <a:blip r:embed="rId5"/>
          <a:stretch>
            <a:fillRect/>
          </a:stretch>
        </p:blipFill>
        <p:spPr>
          <a:xfrm>
            <a:off x="5023565" y="6236756"/>
            <a:ext cx="4182218" cy="5182049"/>
          </a:xfrm>
          <a:prstGeom prst="rect">
            <a:avLst/>
          </a:prstGeom>
        </p:spPr>
      </p:pic>
      <p:pic>
        <p:nvPicPr>
          <p:cNvPr id="16" name="Picture 15">
            <a:extLst>
              <a:ext uri="{FF2B5EF4-FFF2-40B4-BE49-F238E27FC236}">
                <a16:creationId xmlns:a16="http://schemas.microsoft.com/office/drawing/2014/main" id="{F35E72D5-1B75-AA44-21B4-2BB180C6BA3A}"/>
              </a:ext>
            </a:extLst>
          </p:cNvPr>
          <p:cNvPicPr>
            <a:picLocks noChangeAspect="1"/>
          </p:cNvPicPr>
          <p:nvPr/>
        </p:nvPicPr>
        <p:blipFill>
          <a:blip r:embed="rId6"/>
          <a:stretch>
            <a:fillRect/>
          </a:stretch>
        </p:blipFill>
        <p:spPr>
          <a:xfrm>
            <a:off x="12993456" y="834019"/>
            <a:ext cx="4023709" cy="5108891"/>
          </a:xfrm>
          <a:prstGeom prst="rect">
            <a:avLst/>
          </a:prstGeom>
        </p:spPr>
      </p:pic>
      <p:sp>
        <p:nvSpPr>
          <p:cNvPr id="19" name="TextBox 18">
            <a:extLst>
              <a:ext uri="{FF2B5EF4-FFF2-40B4-BE49-F238E27FC236}">
                <a16:creationId xmlns:a16="http://schemas.microsoft.com/office/drawing/2014/main" id="{1E20A682-5DEE-5BD3-AD7A-0C889F9E8493}"/>
              </a:ext>
            </a:extLst>
          </p:cNvPr>
          <p:cNvSpPr txBox="1"/>
          <p:nvPr/>
        </p:nvSpPr>
        <p:spPr>
          <a:xfrm>
            <a:off x="13639800" y="6374791"/>
            <a:ext cx="4349858" cy="2585323"/>
          </a:xfrm>
          <a:prstGeom prst="rect">
            <a:avLst/>
          </a:prstGeom>
          <a:noFill/>
        </p:spPr>
        <p:txBody>
          <a:bodyPr wrap="square" rtlCol="0">
            <a:spAutoFit/>
          </a:bodyPr>
          <a:lstStyle/>
          <a:p>
            <a:r>
              <a:rPr lang="en-GB"/>
              <a:t>My Culture Day: A Cross-curricular day planned annually by the student leadership team  to showcase and celebrate diversity in the school</a:t>
            </a:r>
          </a:p>
          <a:p>
            <a:endParaRPr lang="en-GB"/>
          </a:p>
          <a:p>
            <a:r>
              <a:rPr lang="en-GB"/>
              <a:t>Awards &amp; Celebrations around virtues: A spectacular evening - The </a:t>
            </a:r>
            <a:r>
              <a:rPr lang="en-GB" err="1"/>
              <a:t>BiE</a:t>
            </a:r>
            <a:r>
              <a:rPr lang="en-GB"/>
              <a:t> Award celebrates the best of the students. </a:t>
            </a:r>
          </a:p>
          <a:p>
            <a:endParaRPr lang="en-GB"/>
          </a:p>
        </p:txBody>
      </p:sp>
    </p:spTree>
    <p:extLst>
      <p:ext uri="{BB962C8B-B14F-4D97-AF65-F5344CB8AC3E}">
        <p14:creationId xmlns:p14="http://schemas.microsoft.com/office/powerpoint/2010/main" val="111240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620F6-3EE3-8F2E-0E9B-17E10B2F87D1}"/>
              </a:ext>
            </a:extLst>
          </p:cNvPr>
          <p:cNvSpPr txBox="1"/>
          <p:nvPr/>
        </p:nvSpPr>
        <p:spPr>
          <a:xfrm>
            <a:off x="1447800" y="266700"/>
            <a:ext cx="14173200" cy="769441"/>
          </a:xfrm>
          <a:prstGeom prst="rect">
            <a:avLst/>
          </a:prstGeom>
          <a:noFill/>
        </p:spPr>
        <p:txBody>
          <a:bodyPr wrap="square" rtlCol="0">
            <a:spAutoFit/>
          </a:bodyPr>
          <a:lstStyle/>
          <a:p>
            <a:r>
              <a:rPr lang="en-GB" sz="4400"/>
              <a:t>A 3-Year Strategy to Outstanding </a:t>
            </a:r>
          </a:p>
        </p:txBody>
      </p:sp>
      <p:graphicFrame>
        <p:nvGraphicFramePr>
          <p:cNvPr id="3" name="Table 3">
            <a:extLst>
              <a:ext uri="{FF2B5EF4-FFF2-40B4-BE49-F238E27FC236}">
                <a16:creationId xmlns:a16="http://schemas.microsoft.com/office/drawing/2014/main" id="{172577D6-6B47-CCE8-F340-D76FFDA00984}"/>
              </a:ext>
            </a:extLst>
          </p:cNvPr>
          <p:cNvGraphicFramePr>
            <a:graphicFrameLocks noGrp="1"/>
          </p:cNvGraphicFramePr>
          <p:nvPr>
            <p:extLst>
              <p:ext uri="{D42A27DB-BD31-4B8C-83A1-F6EECF244321}">
                <p14:modId xmlns:p14="http://schemas.microsoft.com/office/powerpoint/2010/main" val="3212515359"/>
              </p:ext>
            </p:extLst>
          </p:nvPr>
        </p:nvGraphicFramePr>
        <p:xfrm>
          <a:off x="304800" y="1079500"/>
          <a:ext cx="17526000" cy="8940800"/>
        </p:xfrm>
        <a:graphic>
          <a:graphicData uri="http://schemas.openxmlformats.org/drawingml/2006/table">
            <a:tbl>
              <a:tblPr firstRow="1" bandRow="1">
                <a:tableStyleId>{BDBED569-4797-4DF1-A0F4-6AAB3CD982D8}</a:tableStyleId>
              </a:tblPr>
              <a:tblGrid>
                <a:gridCol w="2811871">
                  <a:extLst>
                    <a:ext uri="{9D8B030D-6E8A-4147-A177-3AD203B41FA5}">
                      <a16:colId xmlns:a16="http://schemas.microsoft.com/office/drawing/2014/main" val="930831357"/>
                    </a:ext>
                  </a:extLst>
                </a:gridCol>
                <a:gridCol w="8441760">
                  <a:extLst>
                    <a:ext uri="{9D8B030D-6E8A-4147-A177-3AD203B41FA5}">
                      <a16:colId xmlns:a16="http://schemas.microsoft.com/office/drawing/2014/main" val="3677511237"/>
                    </a:ext>
                  </a:extLst>
                </a:gridCol>
                <a:gridCol w="6272369">
                  <a:extLst>
                    <a:ext uri="{9D8B030D-6E8A-4147-A177-3AD203B41FA5}">
                      <a16:colId xmlns:a16="http://schemas.microsoft.com/office/drawing/2014/main" val="2612539573"/>
                    </a:ext>
                  </a:extLst>
                </a:gridCol>
              </a:tblGrid>
              <a:tr h="962134">
                <a:tc>
                  <a:txBody>
                    <a:bodyPr/>
                    <a:lstStyle/>
                    <a:p>
                      <a:r>
                        <a:rPr lang="en-GB" sz="2000" b="1"/>
                        <a:t>Component</a:t>
                      </a:r>
                    </a:p>
                  </a:txBody>
                  <a:tcPr/>
                </a:tc>
                <a:tc>
                  <a:txBody>
                    <a:bodyPr/>
                    <a:lstStyle/>
                    <a:p>
                      <a:r>
                        <a:rPr lang="en-GB" sz="2000" b="1"/>
                        <a:t>Progress Descriptors- year1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t>Progress Descriptors- year 1-3</a:t>
                      </a:r>
                    </a:p>
                    <a:p>
                      <a:endParaRPr lang="en-GB" sz="2000" b="1"/>
                    </a:p>
                  </a:txBody>
                  <a:tcPr/>
                </a:tc>
                <a:extLst>
                  <a:ext uri="{0D108BD9-81ED-4DB2-BD59-A6C34878D82A}">
                    <a16:rowId xmlns:a16="http://schemas.microsoft.com/office/drawing/2014/main" val="965346988"/>
                  </a:ext>
                </a:extLst>
              </a:tr>
              <a:tr h="1029726">
                <a:tc>
                  <a:txBody>
                    <a:bodyPr/>
                    <a:lstStyle/>
                    <a:p>
                      <a:r>
                        <a:rPr lang="en-GB" sz="2000" b="1"/>
                        <a:t>Virtues/Values</a:t>
                      </a:r>
                    </a:p>
                  </a:txBody>
                  <a:tcPr/>
                </a:tc>
                <a:tc>
                  <a:txBody>
                    <a:bodyPr/>
                    <a:lstStyle/>
                    <a:p>
                      <a:r>
                        <a:rPr lang="en-GB" sz="2000"/>
                        <a:t>The school has a clear plan how it will engage with stakeholders to develop or refresh its virtues/values</a:t>
                      </a:r>
                    </a:p>
                  </a:txBody>
                  <a:tcPr/>
                </a:tc>
                <a:tc>
                  <a:txBody>
                    <a:bodyPr/>
                    <a:lstStyle/>
                    <a:p>
                      <a:r>
                        <a:rPr lang="en-GB" sz="2000"/>
                        <a:t>All members of the school community know the virtues</a:t>
                      </a:r>
                    </a:p>
                    <a:p>
                      <a:r>
                        <a:rPr lang="en-GB" sz="2000"/>
                        <a:t>Clear evidence that the virtues are part of common and habitual language. They shape policies and plans</a:t>
                      </a:r>
                    </a:p>
                  </a:txBody>
                  <a:tcPr/>
                </a:tc>
                <a:extLst>
                  <a:ext uri="{0D108BD9-81ED-4DB2-BD59-A6C34878D82A}">
                    <a16:rowId xmlns:a16="http://schemas.microsoft.com/office/drawing/2014/main" val="2333979012"/>
                  </a:ext>
                </a:extLst>
              </a:tr>
              <a:tr h="1635983">
                <a:tc>
                  <a:txBody>
                    <a:bodyPr/>
                    <a:lstStyle/>
                    <a:p>
                      <a:r>
                        <a:rPr lang="en-GB" sz="2000" b="1"/>
                        <a:t>Reward &amp; Behaviour</a:t>
                      </a:r>
                    </a:p>
                  </a:txBody>
                  <a:tcPr/>
                </a:tc>
                <a:tc>
                  <a:txBody>
                    <a:bodyPr/>
                    <a:lstStyle/>
                    <a:p>
                      <a:r>
                        <a:rPr lang="en-GB" sz="2000"/>
                        <a:t>School has a behaviour system that rewards good behaviour  but doesn’t always link it to values/virtues and good character</a:t>
                      </a:r>
                    </a:p>
                  </a:txBody>
                  <a:tcPr/>
                </a:tc>
                <a:tc>
                  <a:txBody>
                    <a:bodyPr/>
                    <a:lstStyle/>
                    <a:p>
                      <a:r>
                        <a:rPr lang="en-GB" sz="2000"/>
                        <a:t>School has a behaviour and reward system which explicitly rewards virtuous behaviour. When transgression of behaviour occurs, it is used as an opportunity to reflect on and develop specific virtues going forwards</a:t>
                      </a:r>
                    </a:p>
                  </a:txBody>
                  <a:tcPr/>
                </a:tc>
                <a:extLst>
                  <a:ext uri="{0D108BD9-81ED-4DB2-BD59-A6C34878D82A}">
                    <a16:rowId xmlns:a16="http://schemas.microsoft.com/office/drawing/2014/main" val="2454555182"/>
                  </a:ext>
                </a:extLst>
              </a:tr>
              <a:tr h="962134">
                <a:tc>
                  <a:txBody>
                    <a:bodyPr/>
                    <a:lstStyle/>
                    <a:p>
                      <a:r>
                        <a:rPr lang="en-GB" sz="2000" b="1"/>
                        <a:t>Physical Environment</a:t>
                      </a:r>
                    </a:p>
                  </a:txBody>
                  <a:tcPr/>
                </a:tc>
                <a:tc>
                  <a:txBody>
                    <a:bodyPr/>
                    <a:lstStyle/>
                    <a:p>
                      <a:r>
                        <a:rPr lang="en-GB" sz="2000"/>
                        <a:t>There is a clear plan for how and where its virtues/values will be displayed</a:t>
                      </a:r>
                    </a:p>
                  </a:txBody>
                  <a:tcPr/>
                </a:tc>
                <a:tc>
                  <a:txBody>
                    <a:bodyPr/>
                    <a:lstStyle/>
                    <a:p>
                      <a:r>
                        <a:rPr lang="en-GB" sz="2000"/>
                        <a:t>The virtues/values are visible across some communal areas and within some classrooms</a:t>
                      </a:r>
                    </a:p>
                  </a:txBody>
                  <a:tcPr/>
                </a:tc>
                <a:extLst>
                  <a:ext uri="{0D108BD9-81ED-4DB2-BD59-A6C34878D82A}">
                    <a16:rowId xmlns:a16="http://schemas.microsoft.com/office/drawing/2014/main" val="3864182505"/>
                  </a:ext>
                </a:extLst>
              </a:tr>
              <a:tr h="962134">
                <a:tc>
                  <a:txBody>
                    <a:bodyPr/>
                    <a:lstStyle/>
                    <a:p>
                      <a:r>
                        <a:rPr lang="en-GB" sz="2000" b="1"/>
                        <a:t>Website</a:t>
                      </a:r>
                    </a:p>
                  </a:txBody>
                  <a:tcPr/>
                </a:tc>
                <a:tc>
                  <a:txBody>
                    <a:bodyPr/>
                    <a:lstStyle/>
                    <a:p>
                      <a:r>
                        <a:rPr lang="en-GB" sz="2000"/>
                        <a:t>The school website features a section on vision and values</a:t>
                      </a:r>
                    </a:p>
                  </a:txBody>
                  <a:tcPr/>
                </a:tc>
                <a:tc>
                  <a:txBody>
                    <a:bodyPr/>
                    <a:lstStyle/>
                    <a:p>
                      <a:r>
                        <a:rPr lang="en-GB" sz="2000"/>
                        <a:t>The school has a dedicated section on the website for Character Education</a:t>
                      </a:r>
                    </a:p>
                  </a:txBody>
                  <a:tcPr/>
                </a:tc>
                <a:extLst>
                  <a:ext uri="{0D108BD9-81ED-4DB2-BD59-A6C34878D82A}">
                    <a16:rowId xmlns:a16="http://schemas.microsoft.com/office/drawing/2014/main" val="3673783876"/>
                  </a:ext>
                </a:extLst>
              </a:tr>
              <a:tr h="1029726">
                <a:tc>
                  <a:txBody>
                    <a:bodyPr/>
                    <a:lstStyle/>
                    <a:p>
                      <a:r>
                        <a:rPr lang="en-GB" sz="2000" b="1"/>
                        <a:t>Staff Appraisals</a:t>
                      </a:r>
                    </a:p>
                  </a:txBody>
                  <a:tcPr/>
                </a:tc>
                <a:tc>
                  <a:txBody>
                    <a:bodyPr/>
                    <a:lstStyle/>
                    <a:p>
                      <a:endParaRPr lang="en-GB" sz="20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Majority of staff naturally role model the school’s virtues/values due to the culture in the school</a:t>
                      </a:r>
                    </a:p>
                    <a:p>
                      <a:endParaRPr lang="en-GB" sz="2000"/>
                    </a:p>
                  </a:txBody>
                  <a:tcPr/>
                </a:tc>
                <a:extLst>
                  <a:ext uri="{0D108BD9-81ED-4DB2-BD59-A6C34878D82A}">
                    <a16:rowId xmlns:a16="http://schemas.microsoft.com/office/drawing/2014/main" val="1302618590"/>
                  </a:ext>
                </a:extLst>
              </a:tr>
              <a:tr h="1329237">
                <a:tc>
                  <a:txBody>
                    <a:bodyPr/>
                    <a:lstStyle/>
                    <a:p>
                      <a:r>
                        <a:rPr lang="en-GB" sz="2000" b="1"/>
                        <a:t>Recruitment and induction</a:t>
                      </a:r>
                    </a:p>
                  </a:txBody>
                  <a:tcPr/>
                </a:tc>
                <a:tc>
                  <a:txBody>
                    <a:bodyPr/>
                    <a:lstStyle/>
                    <a:p>
                      <a:r>
                        <a:rPr lang="en-GB" sz="2000"/>
                        <a:t>The school’s virtues/values and character education are referenced in job descriptions. The school’s character programme is covered in the induction process. There is an explicit expectation about modelling the school’s values</a:t>
                      </a:r>
                    </a:p>
                  </a:txBody>
                  <a:tcPr/>
                </a:tc>
                <a:tc>
                  <a:txBody>
                    <a:bodyPr/>
                    <a:lstStyle/>
                    <a:p>
                      <a:r>
                        <a:rPr lang="en-GB" sz="2000"/>
                        <a:t>The school’s character programme is covered in the induction process. There is an explicit expectation about modelling the school’s values</a:t>
                      </a:r>
                    </a:p>
                  </a:txBody>
                  <a:tcPr/>
                </a:tc>
                <a:extLst>
                  <a:ext uri="{0D108BD9-81ED-4DB2-BD59-A6C34878D82A}">
                    <a16:rowId xmlns:a16="http://schemas.microsoft.com/office/drawing/2014/main" val="817424627"/>
                  </a:ext>
                </a:extLst>
              </a:tr>
              <a:tr h="1029726">
                <a:tc>
                  <a:txBody>
                    <a:bodyPr/>
                    <a:lstStyle/>
                    <a:p>
                      <a:r>
                        <a:rPr lang="en-GB" sz="2000" b="1"/>
                        <a:t>Cultural Routines</a:t>
                      </a:r>
                    </a:p>
                  </a:txBody>
                  <a:tcPr/>
                </a:tc>
                <a:tc>
                  <a:txBody>
                    <a:bodyPr/>
                    <a:lstStyle/>
                    <a:p>
                      <a:r>
                        <a:rPr lang="en-GB" sz="2000"/>
                        <a:t>The school reflects on how to amend existing cultural routines to enhance character caught opportunities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School introduces and embeds routines that reinforce the school’s virtues/values into the school day</a:t>
                      </a:r>
                    </a:p>
                    <a:p>
                      <a:endParaRPr lang="en-GB" sz="2000"/>
                    </a:p>
                  </a:txBody>
                  <a:tcPr/>
                </a:tc>
                <a:extLst>
                  <a:ext uri="{0D108BD9-81ED-4DB2-BD59-A6C34878D82A}">
                    <a16:rowId xmlns:a16="http://schemas.microsoft.com/office/drawing/2014/main" val="268425195"/>
                  </a:ext>
                </a:extLst>
              </a:tr>
            </a:tbl>
          </a:graphicData>
        </a:graphic>
      </p:graphicFrame>
    </p:spTree>
    <p:extLst>
      <p:ext uri="{BB962C8B-B14F-4D97-AF65-F5344CB8AC3E}">
        <p14:creationId xmlns:p14="http://schemas.microsoft.com/office/powerpoint/2010/main" val="3450199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620F6-3EE3-8F2E-0E9B-17E10B2F87D1}"/>
              </a:ext>
            </a:extLst>
          </p:cNvPr>
          <p:cNvSpPr txBox="1"/>
          <p:nvPr/>
        </p:nvSpPr>
        <p:spPr>
          <a:xfrm>
            <a:off x="1447800" y="266700"/>
            <a:ext cx="14173200" cy="769441"/>
          </a:xfrm>
          <a:prstGeom prst="rect">
            <a:avLst/>
          </a:prstGeom>
          <a:noFill/>
        </p:spPr>
        <p:txBody>
          <a:bodyPr wrap="square" rtlCol="0">
            <a:spAutoFit/>
          </a:bodyPr>
          <a:lstStyle/>
          <a:p>
            <a:r>
              <a:rPr lang="en-GB" sz="4400"/>
              <a:t>A 3-Year Strategy to Outstanding </a:t>
            </a:r>
          </a:p>
        </p:txBody>
      </p:sp>
      <p:graphicFrame>
        <p:nvGraphicFramePr>
          <p:cNvPr id="3" name="Table 3">
            <a:extLst>
              <a:ext uri="{FF2B5EF4-FFF2-40B4-BE49-F238E27FC236}">
                <a16:creationId xmlns:a16="http://schemas.microsoft.com/office/drawing/2014/main" id="{172577D6-6B47-CCE8-F340-D76FFDA00984}"/>
              </a:ext>
            </a:extLst>
          </p:cNvPr>
          <p:cNvGraphicFramePr>
            <a:graphicFrameLocks noGrp="1"/>
          </p:cNvGraphicFramePr>
          <p:nvPr>
            <p:extLst>
              <p:ext uri="{D42A27DB-BD31-4B8C-83A1-F6EECF244321}">
                <p14:modId xmlns:p14="http://schemas.microsoft.com/office/powerpoint/2010/main" val="1232437755"/>
              </p:ext>
            </p:extLst>
          </p:nvPr>
        </p:nvGraphicFramePr>
        <p:xfrm>
          <a:off x="1371600" y="1079500"/>
          <a:ext cx="16002000" cy="8559799"/>
        </p:xfrm>
        <a:graphic>
          <a:graphicData uri="http://schemas.openxmlformats.org/drawingml/2006/table">
            <a:tbl>
              <a:tblPr firstRow="1" bandRow="1">
                <a:tableStyleId>{BDBED569-4797-4DF1-A0F4-6AAB3CD982D8}</a:tableStyleId>
              </a:tblPr>
              <a:tblGrid>
                <a:gridCol w="2730199">
                  <a:extLst>
                    <a:ext uri="{9D8B030D-6E8A-4147-A177-3AD203B41FA5}">
                      <a16:colId xmlns:a16="http://schemas.microsoft.com/office/drawing/2014/main" val="930831357"/>
                    </a:ext>
                  </a:extLst>
                </a:gridCol>
                <a:gridCol w="7280531">
                  <a:extLst>
                    <a:ext uri="{9D8B030D-6E8A-4147-A177-3AD203B41FA5}">
                      <a16:colId xmlns:a16="http://schemas.microsoft.com/office/drawing/2014/main" val="3677511237"/>
                    </a:ext>
                  </a:extLst>
                </a:gridCol>
                <a:gridCol w="5991270">
                  <a:extLst>
                    <a:ext uri="{9D8B030D-6E8A-4147-A177-3AD203B41FA5}">
                      <a16:colId xmlns:a16="http://schemas.microsoft.com/office/drawing/2014/main" val="2612539573"/>
                    </a:ext>
                  </a:extLst>
                </a:gridCol>
              </a:tblGrid>
              <a:tr h="1176031">
                <a:tc>
                  <a:txBody>
                    <a:bodyPr/>
                    <a:lstStyle/>
                    <a:p>
                      <a:r>
                        <a:rPr lang="en-GB" sz="2000" b="1"/>
                        <a:t>Component</a:t>
                      </a:r>
                    </a:p>
                  </a:txBody>
                  <a:tcPr/>
                </a:tc>
                <a:tc>
                  <a:txBody>
                    <a:bodyPr/>
                    <a:lstStyle/>
                    <a:p>
                      <a:r>
                        <a:rPr lang="en-GB" sz="2000" b="1"/>
                        <a:t>Progress Descriptors- year1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t>Progress Descriptors- year 1-3</a:t>
                      </a:r>
                    </a:p>
                    <a:p>
                      <a:endParaRPr lang="en-GB" sz="2000" b="1"/>
                    </a:p>
                  </a:txBody>
                  <a:tcPr/>
                </a:tc>
                <a:extLst>
                  <a:ext uri="{0D108BD9-81ED-4DB2-BD59-A6C34878D82A}">
                    <a16:rowId xmlns:a16="http://schemas.microsoft.com/office/drawing/2014/main" val="965346988"/>
                  </a:ext>
                </a:extLst>
              </a:tr>
              <a:tr h="1176031">
                <a:tc>
                  <a:txBody>
                    <a:bodyPr/>
                    <a:lstStyle/>
                    <a:p>
                      <a:r>
                        <a:rPr lang="en-GB" sz="2000" b="1"/>
                        <a:t>Extra-curricular </a:t>
                      </a:r>
                    </a:p>
                  </a:txBody>
                  <a:tcPr/>
                </a:tc>
                <a:tc>
                  <a:txBody>
                    <a:bodyPr/>
                    <a:lstStyle/>
                    <a:p>
                      <a:r>
                        <a:rPr lang="en-GB" sz="2000"/>
                        <a:t>The school broadens its extracurricular offer to ensure arts, sports and volunteering are all represented</a:t>
                      </a:r>
                    </a:p>
                  </a:txBody>
                  <a:tcPr/>
                </a:tc>
                <a:tc>
                  <a:txBody>
                    <a:bodyPr/>
                    <a:lstStyle/>
                    <a:p>
                      <a:r>
                        <a:rPr lang="en-GB" sz="2000"/>
                        <a:t>The school broadens its extracurricular activities and pupils are able to demonstrate an understanding of how activities help develop their character</a:t>
                      </a:r>
                    </a:p>
                  </a:txBody>
                  <a:tcPr/>
                </a:tc>
                <a:extLst>
                  <a:ext uri="{0D108BD9-81ED-4DB2-BD59-A6C34878D82A}">
                    <a16:rowId xmlns:a16="http://schemas.microsoft.com/office/drawing/2014/main" val="2333979012"/>
                  </a:ext>
                </a:extLst>
              </a:tr>
              <a:tr h="1807748">
                <a:tc>
                  <a:txBody>
                    <a:bodyPr/>
                    <a:lstStyle/>
                    <a:p>
                      <a:r>
                        <a:rPr lang="en-GB" sz="2000" b="1"/>
                        <a:t>Pupil Leadership</a:t>
                      </a:r>
                    </a:p>
                  </a:txBody>
                  <a:tcPr/>
                </a:tc>
                <a:tc>
                  <a:txBody>
                    <a:bodyPr/>
                    <a:lstStyle/>
                    <a:p>
                      <a:r>
                        <a:rPr lang="en-GB" sz="2000"/>
                        <a:t>Opportunities to develop leadership exist but are ad </a:t>
                      </a:r>
                      <a:r>
                        <a:rPr lang="en-GB" sz="2000" err="1"/>
                        <a:t>hc</a:t>
                      </a:r>
                      <a:r>
                        <a:rPr lang="en-GB" sz="2000"/>
                        <a:t>, implicit and don’t include the majority of pupils</a:t>
                      </a:r>
                    </a:p>
                  </a:txBody>
                  <a:tcPr/>
                </a:tc>
                <a:tc>
                  <a:txBody>
                    <a:bodyPr/>
                    <a:lstStyle/>
                    <a:p>
                      <a:r>
                        <a:rPr lang="en-GB" sz="2000"/>
                        <a:t>Pupil leadership is consciously and intentionally developed both implicitly and explicitly through dedicated programmes.</a:t>
                      </a:r>
                    </a:p>
                    <a:p>
                      <a:r>
                        <a:rPr lang="en-GB" sz="2000"/>
                        <a:t>Character and virtues  is woven into the application process for pupil leadership responsibilities</a:t>
                      </a:r>
                    </a:p>
                  </a:txBody>
                  <a:tcPr/>
                </a:tc>
                <a:extLst>
                  <a:ext uri="{0D108BD9-81ED-4DB2-BD59-A6C34878D82A}">
                    <a16:rowId xmlns:a16="http://schemas.microsoft.com/office/drawing/2014/main" val="2454555182"/>
                  </a:ext>
                </a:extLst>
              </a:tr>
              <a:tr h="1466663">
                <a:tc>
                  <a:txBody>
                    <a:bodyPr/>
                    <a:lstStyle/>
                    <a:p>
                      <a:r>
                        <a:rPr lang="en-GB" sz="2000" b="1"/>
                        <a:t>Social Action</a:t>
                      </a:r>
                    </a:p>
                  </a:txBody>
                  <a:tcPr/>
                </a:tc>
                <a:tc>
                  <a:txBody>
                    <a:bodyPr/>
                    <a:lstStyle/>
                    <a:p>
                      <a:r>
                        <a:rPr lang="en-GB" sz="2000"/>
                        <a:t>Partnerships are developed with charities and volunteering-based initiatives</a:t>
                      </a:r>
                    </a:p>
                  </a:txBody>
                  <a:tcPr/>
                </a:tc>
                <a:tc>
                  <a:txBody>
                    <a:bodyPr/>
                    <a:lstStyle/>
                    <a:p>
                      <a:r>
                        <a:rPr lang="en-GB" sz="2000"/>
                        <a:t>There is evidence that pupils have the opportunities to support charities and undertake social action. These activities are explicitly linked to the development of character and virtues</a:t>
                      </a:r>
                    </a:p>
                  </a:txBody>
                  <a:tcPr/>
                </a:tc>
                <a:extLst>
                  <a:ext uri="{0D108BD9-81ED-4DB2-BD59-A6C34878D82A}">
                    <a16:rowId xmlns:a16="http://schemas.microsoft.com/office/drawing/2014/main" val="3864182505"/>
                  </a:ext>
                </a:extLst>
              </a:tr>
              <a:tr h="1466663">
                <a:tc>
                  <a:txBody>
                    <a:bodyPr/>
                    <a:lstStyle/>
                    <a:p>
                      <a:r>
                        <a:rPr lang="en-GB" sz="2000" b="1"/>
                        <a:t>Governors</a:t>
                      </a:r>
                    </a:p>
                  </a:txBody>
                  <a:tcPr/>
                </a:tc>
                <a:tc>
                  <a:txBody>
                    <a:bodyPr/>
                    <a:lstStyle/>
                    <a:p>
                      <a:r>
                        <a:rPr lang="en-GB" sz="2000"/>
                        <a:t>Governors work with SLT to develop a planned and phased approach to introducing a whole-school character strategy.</a:t>
                      </a:r>
                    </a:p>
                    <a:p>
                      <a:r>
                        <a:rPr lang="en-GB" sz="2000"/>
                        <a:t>They receive training on what a character education is and why it is important</a:t>
                      </a:r>
                    </a:p>
                  </a:txBody>
                  <a:tcPr/>
                </a:tc>
                <a:tc>
                  <a:txBody>
                    <a:bodyPr/>
                    <a:lstStyle/>
                    <a:p>
                      <a:r>
                        <a:rPr lang="en-GB" sz="2000"/>
                        <a:t>Governors play a key role in helping set the vision and purpose of the school’s character education. </a:t>
                      </a:r>
                    </a:p>
                    <a:p>
                      <a:r>
                        <a:rPr lang="en-GB" sz="2000"/>
                        <a:t>They hold SLT to account on the success of the Character provision</a:t>
                      </a:r>
                    </a:p>
                  </a:txBody>
                  <a:tcPr/>
                </a:tc>
                <a:extLst>
                  <a:ext uri="{0D108BD9-81ED-4DB2-BD59-A6C34878D82A}">
                    <a16:rowId xmlns:a16="http://schemas.microsoft.com/office/drawing/2014/main" val="1302618590"/>
                  </a:ext>
                </a:extLst>
              </a:tr>
              <a:tr h="1466663">
                <a:tc>
                  <a:txBody>
                    <a:bodyPr/>
                    <a:lstStyle/>
                    <a:p>
                      <a:r>
                        <a:rPr lang="en-GB" sz="2000" b="1"/>
                        <a:t>Parents </a:t>
                      </a:r>
                    </a:p>
                  </a:txBody>
                  <a:tcPr/>
                </a:tc>
                <a:tc>
                  <a:txBody>
                    <a:bodyPr/>
                    <a:lstStyle/>
                    <a:p>
                      <a:r>
                        <a:rPr lang="en-GB" sz="2000"/>
                        <a:t>Parents/carers are informed about activities that implicitly develop character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Parents/carers are explicitly informed about the school’s virtues /values and how they are developed, primarily through newsletters and other forms of communication.</a:t>
                      </a:r>
                    </a:p>
                    <a:p>
                      <a:endParaRPr lang="en-GB" sz="2000"/>
                    </a:p>
                  </a:txBody>
                  <a:tcPr/>
                </a:tc>
                <a:extLst>
                  <a:ext uri="{0D108BD9-81ED-4DB2-BD59-A6C34878D82A}">
                    <a16:rowId xmlns:a16="http://schemas.microsoft.com/office/drawing/2014/main" val="817424627"/>
                  </a:ext>
                </a:extLst>
              </a:tr>
            </a:tbl>
          </a:graphicData>
        </a:graphic>
      </p:graphicFrame>
    </p:spTree>
    <p:extLst>
      <p:ext uri="{BB962C8B-B14F-4D97-AF65-F5344CB8AC3E}">
        <p14:creationId xmlns:p14="http://schemas.microsoft.com/office/powerpoint/2010/main" val="236027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pPr marL="342900" lvl="0" indent="-342900">
              <a:lnSpc>
                <a:spcPct val="107000"/>
              </a:lnSpc>
              <a:buFont typeface="Symbol" panose="05050102010706020507" pitchFamily="18" charset="2"/>
              <a:buChar char=""/>
            </a:pPr>
            <a:endParaRPr lang="en-GB" sz="1800" kern="1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GB" kern="1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GB" sz="1800" kern="1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GB" kern="1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GB" sz="1800" kern="1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GB" kern="1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GB" sz="1800" kern="1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GB" kern="1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GB" sz="2800" kern="1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GB" sz="2800" kern="100">
                <a:latin typeface="Calibri" panose="020F0502020204030204" pitchFamily="34" charset="0"/>
                <a:ea typeface="Calibri" panose="020F0502020204030204" pitchFamily="34" charset="0"/>
                <a:cs typeface="Calibri" panose="020F0502020204030204" pitchFamily="34" charset="0"/>
              </a:rPr>
              <a:t>Character Action Plan</a:t>
            </a:r>
          </a:p>
          <a:p>
            <a:pPr marL="342900" lvl="0" indent="-342900">
              <a:lnSpc>
                <a:spcPct val="107000"/>
              </a:lnSpc>
              <a:buFont typeface="Symbol" panose="05050102010706020507" pitchFamily="18" charset="2"/>
              <a:buChar char=""/>
            </a:pPr>
            <a:endParaRPr lang="en-GB" sz="2800" kern="1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GB" sz="2800" kern="100">
                <a:latin typeface="Calibri" panose="020F0502020204030204" pitchFamily="34" charset="0"/>
                <a:ea typeface="Calibri" panose="020F0502020204030204" pitchFamily="34" charset="0"/>
                <a:cs typeface="Calibri" panose="020F0502020204030204" pitchFamily="34" charset="0"/>
              </a:rPr>
              <a:t>Character 3-Year Strategy</a:t>
            </a:r>
          </a:p>
          <a:p>
            <a:pPr marL="342900" lvl="0" indent="-342900">
              <a:lnSpc>
                <a:spcPct val="107000"/>
              </a:lnSpc>
              <a:buFont typeface="Symbol" panose="05050102010706020507" pitchFamily="18" charset="2"/>
              <a:buChar char=""/>
            </a:pPr>
            <a:endParaRPr lang="en-GB" sz="2800" kern="1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GB" sz="2800" kern="100">
                <a:effectLst/>
                <a:latin typeface="Calibri" panose="020F0502020204030204" pitchFamily="34" charset="0"/>
                <a:ea typeface="Calibri" panose="020F0502020204030204" pitchFamily="34" charset="0"/>
                <a:cs typeface="Calibri" panose="020F0502020204030204" pitchFamily="34" charset="0"/>
              </a:rPr>
              <a:t>Character graduations across the school</a:t>
            </a:r>
          </a:p>
          <a:p>
            <a:pPr lvl="0">
              <a:lnSpc>
                <a:spcPct val="107000"/>
              </a:lnSpc>
            </a:pP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800" kern="100">
                <a:effectLst/>
                <a:latin typeface="Calibri" panose="020F0502020204030204" pitchFamily="34" charset="0"/>
                <a:ea typeface="Calibri" panose="020F0502020204030204" pitchFamily="34" charset="0"/>
                <a:cs typeface="Calibri" panose="020F0502020204030204" pitchFamily="34" charset="0"/>
              </a:rPr>
              <a:t>The Character App</a:t>
            </a:r>
          </a:p>
          <a:p>
            <a:pPr marL="342900" lvl="0" indent="-342900">
              <a:lnSpc>
                <a:spcPct val="107000"/>
              </a:lnSpc>
              <a:buFont typeface="Symbol" panose="05050102010706020507" pitchFamily="18" charset="2"/>
              <a:buChar char=""/>
            </a:pP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800" kern="100">
                <a:effectLst/>
                <a:latin typeface="Calibri" panose="020F0502020204030204" pitchFamily="34" charset="0"/>
                <a:ea typeface="Calibri" panose="020F0502020204030204" pitchFamily="34" charset="0"/>
                <a:cs typeface="Calibri" panose="020F0502020204030204" pitchFamily="34" charset="0"/>
              </a:rPr>
              <a:t>The impact of virtues, not values – Impact on me, Impact on the school approach</a:t>
            </a:r>
          </a:p>
          <a:p>
            <a:pPr marL="342900" lvl="0" indent="-342900">
              <a:lnSpc>
                <a:spcPct val="107000"/>
              </a:lnSpc>
              <a:buFont typeface="Symbol" panose="05050102010706020507" pitchFamily="18" charset="2"/>
              <a:buChar char=""/>
            </a:pP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800" kern="100">
                <a:effectLst/>
                <a:latin typeface="Calibri" panose="020F0502020204030204" pitchFamily="34" charset="0"/>
                <a:ea typeface="Calibri" panose="020F0502020204030204" pitchFamily="34" charset="0"/>
                <a:cs typeface="Calibri" panose="020F0502020204030204" pitchFamily="34" charset="0"/>
              </a:rPr>
              <a:t>Staff Virtue Champions celebrated in briefings</a:t>
            </a:r>
          </a:p>
          <a:p>
            <a:pPr marL="342900" lvl="0" indent="-342900">
              <a:lnSpc>
                <a:spcPct val="107000"/>
              </a:lnSpc>
              <a:buFont typeface="Symbol" panose="05050102010706020507" pitchFamily="18" charset="2"/>
              <a:buChar char=""/>
            </a:pP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800" kern="100">
                <a:effectLst/>
                <a:latin typeface="Calibri" panose="020F0502020204030204" pitchFamily="34" charset="0"/>
                <a:ea typeface="Calibri" panose="020F0502020204030204" pitchFamily="34" charset="0"/>
                <a:cs typeface="Calibri" panose="020F0502020204030204" pitchFamily="34" charset="0"/>
              </a:rPr>
              <a:t>My Culture Day</a:t>
            </a:r>
          </a:p>
          <a:p>
            <a:pPr lvl="0">
              <a:lnSpc>
                <a:spcPct val="107000"/>
              </a:lnSpc>
            </a:pP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2800" kern="100">
                <a:latin typeface="Calibri" panose="020F0502020204030204" pitchFamily="34" charset="0"/>
                <a:ea typeface="Calibri" panose="020F0502020204030204" pitchFamily="34" charset="0"/>
                <a:cs typeface="Calibri" panose="020F0502020204030204" pitchFamily="34" charset="0"/>
              </a:rPr>
              <a:t>P</a:t>
            </a:r>
            <a:r>
              <a:rPr lang="en-GB" sz="2800" kern="100">
                <a:effectLst/>
                <a:latin typeface="Calibri" panose="020F0502020204030204" pitchFamily="34" charset="0"/>
                <a:ea typeface="Calibri" panose="020F0502020204030204" pitchFamily="34" charset="0"/>
                <a:cs typeface="Calibri" panose="020F0502020204030204" pitchFamily="34" charset="0"/>
              </a:rPr>
              <a:t>raise quick wins?</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3"/>
          <p:cNvSpPr txBox="1"/>
          <p:nvPr/>
        </p:nvSpPr>
        <p:spPr>
          <a:xfrm>
            <a:off x="0" y="382959"/>
            <a:ext cx="18288000" cy="1184275"/>
          </a:xfrm>
          <a:prstGeom prst="rect">
            <a:avLst/>
          </a:prstGeom>
        </p:spPr>
        <p:txBody>
          <a:bodyPr lIns="0" tIns="0" rIns="0" bIns="0" rtlCol="0" anchor="t">
            <a:spAutoFit/>
          </a:bodyPr>
          <a:lstStyle/>
          <a:p>
            <a:pPr algn="ctr">
              <a:lnSpc>
                <a:spcPts val="9799"/>
              </a:lnSpc>
            </a:pPr>
            <a:r>
              <a:rPr lang="en-US" sz="6999">
                <a:solidFill>
                  <a:srgbClr val="000000"/>
                </a:solidFill>
                <a:latin typeface="Tahoma Bold"/>
              </a:rPr>
              <a:t>Quick Wins</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7" name="Freeform 7"/>
          <p:cNvSpPr/>
          <p:nvPr/>
        </p:nvSpPr>
        <p:spPr>
          <a:xfrm>
            <a:off x="6344329" y="1410395"/>
            <a:ext cx="5227684" cy="4495809"/>
          </a:xfrm>
          <a:custGeom>
            <a:avLst/>
            <a:gdLst/>
            <a:ahLst/>
            <a:cxnLst/>
            <a:rect l="l" t="t" r="r" b="b"/>
            <a:pathLst>
              <a:path w="5227684" h="4495809">
                <a:moveTo>
                  <a:pt x="0" y="0"/>
                </a:moveTo>
                <a:lnTo>
                  <a:pt x="5227684" y="0"/>
                </a:lnTo>
                <a:lnTo>
                  <a:pt x="5227684" y="4495808"/>
                </a:lnTo>
                <a:lnTo>
                  <a:pt x="0" y="4495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141929" y="5734753"/>
            <a:ext cx="18288000" cy="1599579"/>
          </a:xfrm>
          <a:prstGeom prst="rect">
            <a:avLst/>
          </a:prstGeom>
        </p:spPr>
        <p:txBody>
          <a:bodyPr lIns="0" tIns="0" rIns="0" bIns="0" rtlCol="0" anchor="t">
            <a:spAutoFit/>
          </a:bodyPr>
          <a:lstStyle/>
          <a:p>
            <a:pPr algn="ctr">
              <a:lnSpc>
                <a:spcPts val="13159"/>
              </a:lnSpc>
            </a:pPr>
            <a:r>
              <a:rPr lang="en-US" sz="9399">
                <a:solidFill>
                  <a:srgbClr val="000000"/>
                </a:solidFill>
                <a:latin typeface="Tahoma Bold"/>
              </a:rPr>
              <a:t>Questions</a:t>
            </a:r>
          </a:p>
        </p:txBody>
      </p:sp>
      <p:sp>
        <p:nvSpPr>
          <p:cNvPr id="9" name="TextBox 9"/>
          <p:cNvSpPr txBox="1"/>
          <p:nvPr/>
        </p:nvSpPr>
        <p:spPr>
          <a:xfrm>
            <a:off x="269680" y="9581178"/>
            <a:ext cx="1963837" cy="490773"/>
          </a:xfrm>
          <a:prstGeom prst="rect">
            <a:avLst/>
          </a:prstGeom>
        </p:spPr>
        <p:txBody>
          <a:bodyPr lIns="0" tIns="0" rIns="0" bIns="0" rtlCol="0" anchor="t">
            <a:spAutoFit/>
          </a:bodyPr>
          <a:lstStyle/>
          <a:p>
            <a:pPr algn="l">
              <a:lnSpc>
                <a:spcPts val="3918"/>
              </a:lnSpc>
            </a:pPr>
            <a:r>
              <a:rPr lang="en-US" sz="2799">
                <a:solidFill>
                  <a:srgbClr val="000000"/>
                </a:solidFill>
                <a:latin typeface="Tahoma"/>
              </a:rPr>
              <a:t>#IQMFamily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65D1-2888-42B3-BACC-1B7170421874}"/>
              </a:ext>
            </a:extLst>
          </p:cNvPr>
          <p:cNvSpPr>
            <a:spLocks noGrp="1"/>
          </p:cNvSpPr>
          <p:nvPr>
            <p:ph type="title"/>
          </p:nvPr>
        </p:nvSpPr>
        <p:spPr>
          <a:xfrm>
            <a:off x="457200" y="274638"/>
            <a:ext cx="11734800" cy="1143000"/>
          </a:xfrm>
        </p:spPr>
        <p:txBody>
          <a:bodyPr/>
          <a:lstStyle/>
          <a:p>
            <a:r>
              <a:rPr lang="en-GB" b="1"/>
              <a:t>Context of the Academy</a:t>
            </a:r>
          </a:p>
        </p:txBody>
      </p:sp>
      <p:sp>
        <p:nvSpPr>
          <p:cNvPr id="3" name="Content Placeholder 2">
            <a:extLst>
              <a:ext uri="{FF2B5EF4-FFF2-40B4-BE49-F238E27FC236}">
                <a16:creationId xmlns:a16="http://schemas.microsoft.com/office/drawing/2014/main" id="{CB9FE950-A612-49F7-B164-A66FD74F9D39}"/>
              </a:ext>
            </a:extLst>
          </p:cNvPr>
          <p:cNvSpPr>
            <a:spLocks noGrp="1"/>
          </p:cNvSpPr>
          <p:nvPr>
            <p:ph idx="1"/>
          </p:nvPr>
        </p:nvSpPr>
        <p:spPr>
          <a:xfrm>
            <a:off x="457200" y="1307985"/>
            <a:ext cx="13792200" cy="8228114"/>
          </a:xfrm>
        </p:spPr>
        <p:txBody>
          <a:bodyPr/>
          <a:lstStyle/>
          <a:p>
            <a:pPr marL="0" indent="0">
              <a:buNone/>
            </a:pPr>
            <a:endParaRPr lang="en-GB" sz="3000" b="1"/>
          </a:p>
          <a:p>
            <a:pPr marL="0" indent="0" algn="ctr">
              <a:buNone/>
            </a:pPr>
            <a:r>
              <a:rPr lang="en-GB" sz="3000" b="1" u="sng">
                <a:solidFill>
                  <a:schemeClr val="accent3">
                    <a:lumMod val="75000"/>
                  </a:schemeClr>
                </a:solidFill>
              </a:rPr>
              <a:t>OFSTED 2023 - OUTSTANDING</a:t>
            </a:r>
          </a:p>
          <a:p>
            <a:r>
              <a:rPr lang="en-GB" sz="3000" b="1"/>
              <a:t>Over-subscribed Academy in Northampton Eastern District</a:t>
            </a:r>
          </a:p>
          <a:p>
            <a:r>
              <a:rPr lang="en-GB" sz="3000" b="1"/>
              <a:t>1700 students (1470 in KS3 &amp; KS4)</a:t>
            </a:r>
          </a:p>
          <a:p>
            <a:r>
              <a:rPr lang="en-GB" sz="3000" b="1"/>
              <a:t>35 - 38% Pupil Premium (dependent on year group)</a:t>
            </a:r>
          </a:p>
          <a:p>
            <a:r>
              <a:rPr lang="en-GB" sz="3000" b="1"/>
              <a:t>High level of deprivation – most deprived (highest 20%) in terms of pupil base</a:t>
            </a:r>
          </a:p>
          <a:p>
            <a:r>
              <a:rPr lang="en-GB" sz="3000" b="1"/>
              <a:t>52% White British</a:t>
            </a:r>
          </a:p>
          <a:p>
            <a:r>
              <a:rPr lang="en-GB" sz="3000" b="1"/>
              <a:t>18 of 18 ethnicities at the Academy</a:t>
            </a:r>
          </a:p>
          <a:p>
            <a:r>
              <a:rPr lang="en-GB" sz="3000" b="1"/>
              <a:t>Over 60 languages spoken</a:t>
            </a:r>
          </a:p>
          <a:p>
            <a:r>
              <a:rPr lang="en-GB" sz="3000" b="1"/>
              <a:t>Multiple active gangs in the local area (26 currently)</a:t>
            </a:r>
          </a:p>
          <a:p>
            <a:r>
              <a:rPr lang="en-GB" sz="3000" b="1"/>
              <a:t>Blackthorn (one of the main feeder estates) is one of the most deprived in the country – no-go zones for services</a:t>
            </a:r>
          </a:p>
          <a:p>
            <a:endParaRPr lang="en-GB" b="1"/>
          </a:p>
          <a:p>
            <a:pPr marL="0" indent="0">
              <a:buNone/>
            </a:pPr>
            <a:endParaRPr lang="en-GB"/>
          </a:p>
          <a:p>
            <a:endParaRPr lang="en-GB"/>
          </a:p>
        </p:txBody>
      </p:sp>
      <p:pic>
        <p:nvPicPr>
          <p:cNvPr id="7" name="Picture 6">
            <a:extLst>
              <a:ext uri="{FF2B5EF4-FFF2-40B4-BE49-F238E27FC236}">
                <a16:creationId xmlns:a16="http://schemas.microsoft.com/office/drawing/2014/main" id="{2E8B79B0-95E2-4004-9BE1-16CEEA42389F}"/>
              </a:ext>
            </a:extLst>
          </p:cNvPr>
          <p:cNvPicPr>
            <a:picLocks noChangeAspect="1"/>
          </p:cNvPicPr>
          <p:nvPr/>
        </p:nvPicPr>
        <p:blipFill rotWithShape="1">
          <a:blip r:embed="rId3"/>
          <a:srcRect t="14658" r="72028" b="48962"/>
          <a:stretch/>
        </p:blipFill>
        <p:spPr>
          <a:xfrm>
            <a:off x="13270424" y="101672"/>
            <a:ext cx="2694762" cy="972108"/>
          </a:xfrm>
          <a:prstGeom prst="rect">
            <a:avLst/>
          </a:prstGeom>
        </p:spPr>
      </p:pic>
      <p:pic>
        <p:nvPicPr>
          <p:cNvPr id="8" name="Picture 1">
            <a:extLst>
              <a:ext uri="{FF2B5EF4-FFF2-40B4-BE49-F238E27FC236}">
                <a16:creationId xmlns:a16="http://schemas.microsoft.com/office/drawing/2014/main" id="{6FCEA759-FFAD-4605-99A8-A6187D9C1A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5809" y="9536099"/>
            <a:ext cx="655082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4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5727" y="8686978"/>
            <a:ext cx="3200400" cy="449262"/>
          </a:xfrm>
        </p:spPr>
        <p:txBody>
          <a:bodyPr>
            <a:noAutofit/>
          </a:bodyPr>
          <a:lstStyle/>
          <a:p>
            <a:r>
              <a:rPr lang="en-GB" sz="3200" b="1">
                <a:solidFill>
                  <a:srgbClr val="C00000"/>
                </a:solidFill>
              </a:rPr>
              <a:t>Key Metrics</a:t>
            </a:r>
          </a:p>
        </p:txBody>
      </p:sp>
      <p:graphicFrame>
        <p:nvGraphicFramePr>
          <p:cNvPr id="5" name="Table 4"/>
          <p:cNvGraphicFramePr>
            <a:graphicFrameLocks noGrp="1"/>
          </p:cNvGraphicFramePr>
          <p:nvPr>
            <p:extLst>
              <p:ext uri="{D42A27DB-BD31-4B8C-83A1-F6EECF244321}">
                <p14:modId xmlns:p14="http://schemas.microsoft.com/office/powerpoint/2010/main" val="2282549982"/>
              </p:ext>
            </p:extLst>
          </p:nvPr>
        </p:nvGraphicFramePr>
        <p:xfrm>
          <a:off x="457200" y="1001663"/>
          <a:ext cx="12701046" cy="4356230"/>
        </p:xfrm>
        <a:graphic>
          <a:graphicData uri="http://schemas.openxmlformats.org/drawingml/2006/table">
            <a:tbl>
              <a:tblPr firstRow="1" bandRow="1">
                <a:tableStyleId>{3C2FFA5D-87B4-456A-9821-1D502468CF0F}</a:tableStyleId>
              </a:tblPr>
              <a:tblGrid>
                <a:gridCol w="6350523">
                  <a:extLst>
                    <a:ext uri="{9D8B030D-6E8A-4147-A177-3AD203B41FA5}">
                      <a16:colId xmlns:a16="http://schemas.microsoft.com/office/drawing/2014/main" val="57742764"/>
                    </a:ext>
                  </a:extLst>
                </a:gridCol>
                <a:gridCol w="6350523">
                  <a:extLst>
                    <a:ext uri="{9D8B030D-6E8A-4147-A177-3AD203B41FA5}">
                      <a16:colId xmlns:a16="http://schemas.microsoft.com/office/drawing/2014/main" val="1270391991"/>
                    </a:ext>
                  </a:extLst>
                </a:gridCol>
              </a:tblGrid>
              <a:tr h="657141">
                <a:tc>
                  <a:txBody>
                    <a:bodyPr/>
                    <a:lstStyle/>
                    <a:p>
                      <a:r>
                        <a:rPr lang="en-GB" sz="2600"/>
                        <a:t>2016-2017</a:t>
                      </a:r>
                      <a:endParaRPr lang="en-GB" sz="3200"/>
                    </a:p>
                  </a:txBody>
                  <a:tcPr marL="162036" marR="162036" marT="81018" marB="81018"/>
                </a:tc>
                <a:tc>
                  <a:txBody>
                    <a:bodyPr/>
                    <a:lstStyle/>
                    <a:p>
                      <a:r>
                        <a:rPr lang="en-GB" sz="2600"/>
                        <a:t>2022-23 to date </a:t>
                      </a:r>
                      <a:endParaRPr lang="en-GB" sz="3200"/>
                    </a:p>
                  </a:txBody>
                  <a:tcPr marL="162036" marR="162036" marT="81018" marB="81018"/>
                </a:tc>
                <a:extLst>
                  <a:ext uri="{0D108BD9-81ED-4DB2-BD59-A6C34878D82A}">
                    <a16:rowId xmlns:a16="http://schemas.microsoft.com/office/drawing/2014/main" val="3335357326"/>
                  </a:ext>
                </a:extLst>
              </a:tr>
              <a:tr h="657141">
                <a:tc>
                  <a:txBody>
                    <a:bodyPr/>
                    <a:lstStyle/>
                    <a:p>
                      <a:r>
                        <a:rPr lang="en-GB" sz="2700"/>
                        <a:t>6.61 FTEs per week (2 times NA)</a:t>
                      </a:r>
                    </a:p>
                  </a:txBody>
                  <a:tcPr marL="162036" marR="162036" marT="81018" marB="81018"/>
                </a:tc>
                <a:tc>
                  <a:txBody>
                    <a:bodyPr/>
                    <a:lstStyle/>
                    <a:p>
                      <a:endParaRPr lang="en-GB" sz="2700"/>
                    </a:p>
                  </a:txBody>
                  <a:tcPr marL="162036" marR="162036" marT="81018" marB="81018"/>
                </a:tc>
                <a:extLst>
                  <a:ext uri="{0D108BD9-81ED-4DB2-BD59-A6C34878D82A}">
                    <a16:rowId xmlns:a16="http://schemas.microsoft.com/office/drawing/2014/main" val="3287900408"/>
                  </a:ext>
                </a:extLst>
              </a:tr>
              <a:tr h="629934">
                <a:tc>
                  <a:txBody>
                    <a:bodyPr/>
                    <a:lstStyle/>
                    <a:p>
                      <a:r>
                        <a:rPr lang="en-GB" sz="2700"/>
                        <a:t>123 students had a FTE (10.25%)</a:t>
                      </a:r>
                    </a:p>
                  </a:txBody>
                  <a:tcPr marL="162036" marR="162036" marT="81018" marB="81018"/>
                </a:tc>
                <a:tc>
                  <a:txBody>
                    <a:bodyPr/>
                    <a:lstStyle/>
                    <a:p>
                      <a:endParaRPr lang="en-GB" sz="2700"/>
                    </a:p>
                  </a:txBody>
                  <a:tcPr marL="162036" marR="162036" marT="81018" marB="81018"/>
                </a:tc>
                <a:extLst>
                  <a:ext uri="{0D108BD9-81ED-4DB2-BD59-A6C34878D82A}">
                    <a16:rowId xmlns:a16="http://schemas.microsoft.com/office/drawing/2014/main" val="1139057237"/>
                  </a:ext>
                </a:extLst>
              </a:tr>
              <a:tr h="648072">
                <a:tc>
                  <a:txBody>
                    <a:bodyPr/>
                    <a:lstStyle/>
                    <a:p>
                      <a:r>
                        <a:rPr lang="en-GB" sz="2700"/>
                        <a:t>49 students &gt;1 FTE (4.08%)</a:t>
                      </a:r>
                    </a:p>
                  </a:txBody>
                  <a:tcPr marL="162036" marR="162036" marT="81018" marB="810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a:p>
                  </a:txBody>
                  <a:tcPr marL="162036" marR="162036" marT="81018" marB="81018"/>
                </a:tc>
                <a:extLst>
                  <a:ext uri="{0D108BD9-81ED-4DB2-BD59-A6C34878D82A}">
                    <a16:rowId xmlns:a16="http://schemas.microsoft.com/office/drawing/2014/main" val="1182426585"/>
                  </a:ext>
                </a:extLst>
              </a:tr>
              <a:tr h="629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a:t>94.2% attendance </a:t>
                      </a:r>
                    </a:p>
                  </a:txBody>
                  <a:tcPr marL="162036" marR="162036" marT="81018" marB="81018"/>
                </a:tc>
                <a:tc>
                  <a:txBody>
                    <a:bodyPr/>
                    <a:lstStyle/>
                    <a:p>
                      <a:pPr marL="0" lvl="0" indent="0" algn="l">
                        <a:spcBef>
                          <a:spcPts val="0"/>
                        </a:spcBef>
                        <a:buFont typeface="Arial" panose="020B0604020202020204" pitchFamily="34" charset="0"/>
                        <a:buNone/>
                      </a:pPr>
                      <a:endParaRPr lang="en-GB" sz="2700"/>
                    </a:p>
                  </a:txBody>
                  <a:tcPr marL="162036" marR="162036" marT="81018" marB="81018"/>
                </a:tc>
                <a:extLst>
                  <a:ext uri="{0D108BD9-81ED-4DB2-BD59-A6C34878D82A}">
                    <a16:rowId xmlns:a16="http://schemas.microsoft.com/office/drawing/2014/main" val="92501464"/>
                  </a:ext>
                </a:extLst>
              </a:tr>
              <a:tr h="1134245">
                <a:tc>
                  <a:txBody>
                    <a:bodyPr/>
                    <a:lstStyle/>
                    <a:p>
                      <a:r>
                        <a:rPr lang="en-GB" sz="2700"/>
                        <a:t>0 students</a:t>
                      </a:r>
                      <a:r>
                        <a:rPr lang="en-GB" sz="2700" baseline="0"/>
                        <a:t> knew values or vision</a:t>
                      </a:r>
                      <a:endParaRPr lang="en-GB" sz="2700"/>
                    </a:p>
                  </a:txBody>
                  <a:tcPr marL="162036" marR="162036" marT="81018" marB="81018"/>
                </a:tc>
                <a:tc>
                  <a:txBody>
                    <a:bodyPr/>
                    <a:lstStyle/>
                    <a:p>
                      <a:endParaRPr lang="en-GB" sz="2700"/>
                    </a:p>
                  </a:txBody>
                  <a:tcPr marL="162036" marR="162036" marT="81018" marB="81018"/>
                </a:tc>
                <a:extLst>
                  <a:ext uri="{0D108BD9-81ED-4DB2-BD59-A6C34878D82A}">
                    <a16:rowId xmlns:a16="http://schemas.microsoft.com/office/drawing/2014/main" val="1792989622"/>
                  </a:ext>
                </a:extLst>
              </a:tr>
            </a:tbl>
          </a:graphicData>
        </a:graphic>
      </p:graphicFrame>
      <p:sp>
        <p:nvSpPr>
          <p:cNvPr id="3" name="Arrow: Right 2">
            <a:extLst>
              <a:ext uri="{FF2B5EF4-FFF2-40B4-BE49-F238E27FC236}">
                <a16:creationId xmlns:a16="http://schemas.microsoft.com/office/drawing/2014/main" id="{31345D70-44AC-4EB2-A826-6F9F1F09E81A}"/>
              </a:ext>
            </a:extLst>
          </p:cNvPr>
          <p:cNvSpPr/>
          <p:nvPr/>
        </p:nvSpPr>
        <p:spPr>
          <a:xfrm>
            <a:off x="5683458" y="1661150"/>
            <a:ext cx="1080120" cy="43204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700"/>
          </a:p>
        </p:txBody>
      </p:sp>
      <p:sp>
        <p:nvSpPr>
          <p:cNvPr id="6" name="Arrow: Right 5">
            <a:extLst>
              <a:ext uri="{FF2B5EF4-FFF2-40B4-BE49-F238E27FC236}">
                <a16:creationId xmlns:a16="http://schemas.microsoft.com/office/drawing/2014/main" id="{B469C0F9-70CD-4946-A1A7-C19D41F1743A}"/>
              </a:ext>
            </a:extLst>
          </p:cNvPr>
          <p:cNvSpPr/>
          <p:nvPr/>
        </p:nvSpPr>
        <p:spPr>
          <a:xfrm>
            <a:off x="5727603" y="2395845"/>
            <a:ext cx="1080120" cy="43204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700"/>
          </a:p>
        </p:txBody>
      </p:sp>
      <p:sp>
        <p:nvSpPr>
          <p:cNvPr id="7" name="Arrow: Right 6">
            <a:extLst>
              <a:ext uri="{FF2B5EF4-FFF2-40B4-BE49-F238E27FC236}">
                <a16:creationId xmlns:a16="http://schemas.microsoft.com/office/drawing/2014/main" id="{99C9EB2E-FEFB-49AB-B594-CCB246F13E87}"/>
              </a:ext>
            </a:extLst>
          </p:cNvPr>
          <p:cNvSpPr/>
          <p:nvPr/>
        </p:nvSpPr>
        <p:spPr>
          <a:xfrm>
            <a:off x="5762772" y="3052233"/>
            <a:ext cx="1080120" cy="43204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700"/>
          </a:p>
        </p:txBody>
      </p:sp>
      <p:sp>
        <p:nvSpPr>
          <p:cNvPr id="8" name="Arrow: Right 7">
            <a:extLst>
              <a:ext uri="{FF2B5EF4-FFF2-40B4-BE49-F238E27FC236}">
                <a16:creationId xmlns:a16="http://schemas.microsoft.com/office/drawing/2014/main" id="{451AFB7D-089C-4978-89C6-F98CEA0D5F7C}"/>
              </a:ext>
            </a:extLst>
          </p:cNvPr>
          <p:cNvSpPr/>
          <p:nvPr/>
        </p:nvSpPr>
        <p:spPr>
          <a:xfrm>
            <a:off x="5745927" y="3708621"/>
            <a:ext cx="1080120" cy="43204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700"/>
          </a:p>
        </p:txBody>
      </p:sp>
      <p:sp>
        <p:nvSpPr>
          <p:cNvPr id="10" name="Arrow: Right 9">
            <a:extLst>
              <a:ext uri="{FF2B5EF4-FFF2-40B4-BE49-F238E27FC236}">
                <a16:creationId xmlns:a16="http://schemas.microsoft.com/office/drawing/2014/main" id="{6E247ED7-1615-4874-A760-CFD335D38505}"/>
              </a:ext>
            </a:extLst>
          </p:cNvPr>
          <p:cNvSpPr/>
          <p:nvPr/>
        </p:nvSpPr>
        <p:spPr>
          <a:xfrm>
            <a:off x="5648289" y="4476847"/>
            <a:ext cx="1080120" cy="43204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700"/>
          </a:p>
        </p:txBody>
      </p:sp>
      <p:pic>
        <p:nvPicPr>
          <p:cNvPr id="12" name="Picture 1">
            <a:extLst>
              <a:ext uri="{FF2B5EF4-FFF2-40B4-BE49-F238E27FC236}">
                <a16:creationId xmlns:a16="http://schemas.microsoft.com/office/drawing/2014/main" id="{A25FBA17-1DAD-4815-8839-B4DA82EC7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5809" y="9536099"/>
            <a:ext cx="655082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EF717A2-6689-4472-8C29-4CF2060A9657}"/>
              </a:ext>
            </a:extLst>
          </p:cNvPr>
          <p:cNvSpPr txBox="1"/>
          <p:nvPr/>
        </p:nvSpPr>
        <p:spPr>
          <a:xfrm>
            <a:off x="7158746" y="1696287"/>
            <a:ext cx="5569161" cy="507831"/>
          </a:xfrm>
          <a:prstGeom prst="rect">
            <a:avLst/>
          </a:prstGeom>
          <a:noFill/>
        </p:spPr>
        <p:txBody>
          <a:bodyPr wrap="square" rtlCol="0">
            <a:spAutoFit/>
          </a:bodyPr>
          <a:lstStyle/>
          <a:p>
            <a:r>
              <a:rPr lang="en-GB" sz="2700"/>
              <a:t>2.55 FTEs per week (sig below NA)</a:t>
            </a:r>
          </a:p>
        </p:txBody>
      </p:sp>
      <p:sp>
        <p:nvSpPr>
          <p:cNvPr id="14" name="TextBox 13">
            <a:extLst>
              <a:ext uri="{FF2B5EF4-FFF2-40B4-BE49-F238E27FC236}">
                <a16:creationId xmlns:a16="http://schemas.microsoft.com/office/drawing/2014/main" id="{114E0CFA-D329-4118-A5D6-04B4FCBD38E1}"/>
              </a:ext>
            </a:extLst>
          </p:cNvPr>
          <p:cNvSpPr txBox="1"/>
          <p:nvPr/>
        </p:nvSpPr>
        <p:spPr>
          <a:xfrm>
            <a:off x="7074405" y="2402010"/>
            <a:ext cx="6394668" cy="507831"/>
          </a:xfrm>
          <a:prstGeom prst="rect">
            <a:avLst/>
          </a:prstGeom>
          <a:noFill/>
        </p:spPr>
        <p:txBody>
          <a:bodyPr wrap="square" rtlCol="0">
            <a:spAutoFit/>
          </a:bodyPr>
          <a:lstStyle/>
          <a:p>
            <a:r>
              <a:rPr lang="en-GB" sz="2700"/>
              <a:t>39 students have had a FTE (2.71%)</a:t>
            </a:r>
          </a:p>
        </p:txBody>
      </p:sp>
      <p:sp>
        <p:nvSpPr>
          <p:cNvPr id="23" name="TextBox 22">
            <a:extLst>
              <a:ext uri="{FF2B5EF4-FFF2-40B4-BE49-F238E27FC236}">
                <a16:creationId xmlns:a16="http://schemas.microsoft.com/office/drawing/2014/main" id="{69C3B3EE-8D1F-4392-A0A4-978992B7F9CC}"/>
              </a:ext>
            </a:extLst>
          </p:cNvPr>
          <p:cNvSpPr txBox="1"/>
          <p:nvPr/>
        </p:nvSpPr>
        <p:spPr>
          <a:xfrm>
            <a:off x="7074405" y="2999495"/>
            <a:ext cx="5184576" cy="507831"/>
          </a:xfrm>
          <a:prstGeom prst="rect">
            <a:avLst/>
          </a:prstGeom>
          <a:noFill/>
        </p:spPr>
        <p:txBody>
          <a:bodyPr wrap="square" rtlCol="0">
            <a:spAutoFit/>
          </a:bodyPr>
          <a:lstStyle/>
          <a:p>
            <a:pPr defTabSz="1371600">
              <a:defRPr/>
            </a:pPr>
            <a:r>
              <a:rPr lang="en-GB" sz="2700"/>
              <a:t>14 students &gt;1 FTE (0.97%)</a:t>
            </a:r>
          </a:p>
        </p:txBody>
      </p:sp>
      <p:sp>
        <p:nvSpPr>
          <p:cNvPr id="24" name="TextBox 23">
            <a:extLst>
              <a:ext uri="{FF2B5EF4-FFF2-40B4-BE49-F238E27FC236}">
                <a16:creationId xmlns:a16="http://schemas.microsoft.com/office/drawing/2014/main" id="{0CDD6A69-1DAF-4E03-9C6B-D2012120C608}"/>
              </a:ext>
            </a:extLst>
          </p:cNvPr>
          <p:cNvSpPr txBox="1"/>
          <p:nvPr/>
        </p:nvSpPr>
        <p:spPr>
          <a:xfrm>
            <a:off x="7074405" y="3719720"/>
            <a:ext cx="6048672" cy="507831"/>
          </a:xfrm>
          <a:prstGeom prst="rect">
            <a:avLst/>
          </a:prstGeom>
          <a:noFill/>
        </p:spPr>
        <p:txBody>
          <a:bodyPr wrap="square" rtlCol="0">
            <a:spAutoFit/>
          </a:bodyPr>
          <a:lstStyle/>
          <a:p>
            <a:r>
              <a:rPr lang="en-GB" sz="2700"/>
              <a:t>94.1% attendance</a:t>
            </a:r>
          </a:p>
        </p:txBody>
      </p:sp>
      <p:sp>
        <p:nvSpPr>
          <p:cNvPr id="26" name="TextBox 25">
            <a:extLst>
              <a:ext uri="{FF2B5EF4-FFF2-40B4-BE49-F238E27FC236}">
                <a16:creationId xmlns:a16="http://schemas.microsoft.com/office/drawing/2014/main" id="{08FC6886-417C-4957-8D8B-29D0F5F56FA5}"/>
              </a:ext>
            </a:extLst>
          </p:cNvPr>
          <p:cNvSpPr txBox="1"/>
          <p:nvPr/>
        </p:nvSpPr>
        <p:spPr>
          <a:xfrm>
            <a:off x="7109290" y="4309791"/>
            <a:ext cx="6394668" cy="830997"/>
          </a:xfrm>
          <a:prstGeom prst="rect">
            <a:avLst/>
          </a:prstGeom>
          <a:noFill/>
        </p:spPr>
        <p:txBody>
          <a:bodyPr wrap="square" rtlCol="0">
            <a:spAutoFit/>
          </a:bodyPr>
          <a:lstStyle/>
          <a:p>
            <a:r>
              <a:rPr lang="en-GB" sz="2400"/>
              <a:t>100% students know school's values and can explain their meaning</a:t>
            </a:r>
          </a:p>
        </p:txBody>
      </p:sp>
      <p:pic>
        <p:nvPicPr>
          <p:cNvPr id="18" name="Picture 2">
            <a:extLst>
              <a:ext uri="{FF2B5EF4-FFF2-40B4-BE49-F238E27FC236}">
                <a16:creationId xmlns:a16="http://schemas.microsoft.com/office/drawing/2014/main" id="{D9382C62-2DF1-4802-8F6A-3CA64E27CC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62" y="9474289"/>
            <a:ext cx="2045746" cy="8094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3BC1E8E-2AA7-A584-41E9-363A76E5E017}"/>
              </a:ext>
            </a:extLst>
          </p:cNvPr>
          <p:cNvSpPr txBox="1"/>
          <p:nvPr/>
        </p:nvSpPr>
        <p:spPr>
          <a:xfrm>
            <a:off x="224553" y="5952093"/>
            <a:ext cx="12119304" cy="507831"/>
          </a:xfrm>
          <a:prstGeom prst="rect">
            <a:avLst/>
          </a:prstGeom>
          <a:noFill/>
        </p:spPr>
        <p:txBody>
          <a:bodyPr wrap="square" rtlCol="0">
            <a:spAutoFit/>
          </a:bodyPr>
          <a:lstStyle/>
          <a:p>
            <a:r>
              <a:rPr lang="en-GB" sz="2700" b="1">
                <a:solidFill>
                  <a:srgbClr val="052264"/>
                </a:solidFill>
              </a:rPr>
              <a:t>Admissions – 2016/17 – 307 applications for Year 7 – no year group was full </a:t>
            </a:r>
          </a:p>
        </p:txBody>
      </p:sp>
      <p:sp>
        <p:nvSpPr>
          <p:cNvPr id="17" name="TextBox 16">
            <a:extLst>
              <a:ext uri="{FF2B5EF4-FFF2-40B4-BE49-F238E27FC236}">
                <a16:creationId xmlns:a16="http://schemas.microsoft.com/office/drawing/2014/main" id="{D4EBFB70-79F5-D2C0-42D3-31B3CFB2943B}"/>
              </a:ext>
            </a:extLst>
          </p:cNvPr>
          <p:cNvSpPr txBox="1"/>
          <p:nvPr/>
        </p:nvSpPr>
        <p:spPr>
          <a:xfrm>
            <a:off x="224553" y="6644771"/>
            <a:ext cx="12119304" cy="461665"/>
          </a:xfrm>
          <a:prstGeom prst="rect">
            <a:avLst/>
          </a:prstGeom>
          <a:noFill/>
        </p:spPr>
        <p:txBody>
          <a:bodyPr wrap="square" rtlCol="0">
            <a:spAutoFit/>
          </a:bodyPr>
          <a:lstStyle/>
          <a:p>
            <a:r>
              <a:rPr lang="en-GB" sz="2400" b="1">
                <a:solidFill>
                  <a:srgbClr val="052264"/>
                </a:solidFill>
              </a:rPr>
              <a:t>Admissions – 2022/23 – 878 applications for Year 7 – heavily oversubscribed every year group</a:t>
            </a:r>
          </a:p>
        </p:txBody>
      </p:sp>
      <p:graphicFrame>
        <p:nvGraphicFramePr>
          <p:cNvPr id="11" name="Table 12">
            <a:extLst>
              <a:ext uri="{FF2B5EF4-FFF2-40B4-BE49-F238E27FC236}">
                <a16:creationId xmlns:a16="http://schemas.microsoft.com/office/drawing/2014/main" id="{E3F848D0-2CB4-176D-7343-A61FDF78D378}"/>
              </a:ext>
            </a:extLst>
          </p:cNvPr>
          <p:cNvGraphicFramePr>
            <a:graphicFrameLocks noGrp="1"/>
          </p:cNvGraphicFramePr>
          <p:nvPr>
            <p:extLst>
              <p:ext uri="{D42A27DB-BD31-4B8C-83A1-F6EECF244321}">
                <p14:modId xmlns:p14="http://schemas.microsoft.com/office/powerpoint/2010/main" val="368384839"/>
              </p:ext>
            </p:extLst>
          </p:nvPr>
        </p:nvGraphicFramePr>
        <p:xfrm>
          <a:off x="13458092" y="1001663"/>
          <a:ext cx="4372708" cy="7715026"/>
        </p:xfrm>
        <a:graphic>
          <a:graphicData uri="http://schemas.openxmlformats.org/drawingml/2006/table">
            <a:tbl>
              <a:tblPr firstRow="1" bandRow="1">
                <a:tableStyleId>{5940675A-B579-460E-94D1-54222C63F5DA}</a:tableStyleId>
              </a:tblPr>
              <a:tblGrid>
                <a:gridCol w="2191560">
                  <a:extLst>
                    <a:ext uri="{9D8B030D-6E8A-4147-A177-3AD203B41FA5}">
                      <a16:colId xmlns:a16="http://schemas.microsoft.com/office/drawing/2014/main" val="824848618"/>
                    </a:ext>
                  </a:extLst>
                </a:gridCol>
                <a:gridCol w="2181148">
                  <a:extLst>
                    <a:ext uri="{9D8B030D-6E8A-4147-A177-3AD203B41FA5}">
                      <a16:colId xmlns:a16="http://schemas.microsoft.com/office/drawing/2014/main" val="1674815855"/>
                    </a:ext>
                  </a:extLst>
                </a:gridCol>
              </a:tblGrid>
              <a:tr h="1183453">
                <a:tc>
                  <a:txBody>
                    <a:bodyPr/>
                    <a:lstStyle/>
                    <a:p>
                      <a:pPr algn="ctr"/>
                      <a:r>
                        <a:rPr lang="en-GB" sz="3600" b="1"/>
                        <a:t>Dates</a:t>
                      </a:r>
                    </a:p>
                  </a:txBody>
                  <a:tcPr/>
                </a:tc>
                <a:tc>
                  <a:txBody>
                    <a:bodyPr/>
                    <a:lstStyle/>
                    <a:p>
                      <a:r>
                        <a:rPr lang="en-GB" sz="3600" b="1"/>
                        <a:t>Progress 8 Score</a:t>
                      </a:r>
                      <a:endParaRPr lang="en-GB" sz="3600"/>
                    </a:p>
                  </a:txBody>
                  <a:tcPr/>
                </a:tc>
                <a:extLst>
                  <a:ext uri="{0D108BD9-81ED-4DB2-BD59-A6C34878D82A}">
                    <a16:rowId xmlns:a16="http://schemas.microsoft.com/office/drawing/2014/main" val="4111662598"/>
                  </a:ext>
                </a:extLst>
              </a:tr>
              <a:tr h="1219889">
                <a:tc>
                  <a:txBody>
                    <a:bodyPr/>
                    <a:lstStyle/>
                    <a:p>
                      <a:pPr algn="ctr"/>
                      <a:r>
                        <a:rPr lang="en-GB" sz="3600" b="1"/>
                        <a:t>2016-17</a:t>
                      </a:r>
                    </a:p>
                  </a:txBody>
                  <a:tcPr/>
                </a:tc>
                <a:tc>
                  <a:txBody>
                    <a:bodyPr/>
                    <a:lstStyle/>
                    <a:p>
                      <a:pPr algn="ctr"/>
                      <a:r>
                        <a:rPr lang="en-GB" sz="3600" b="1"/>
                        <a:t>+0.06</a:t>
                      </a:r>
                    </a:p>
                  </a:txBody>
                  <a:tcPr/>
                </a:tc>
                <a:extLst>
                  <a:ext uri="{0D108BD9-81ED-4DB2-BD59-A6C34878D82A}">
                    <a16:rowId xmlns:a16="http://schemas.microsoft.com/office/drawing/2014/main" val="1367523635"/>
                  </a:ext>
                </a:extLst>
              </a:tr>
              <a:tr h="1251167">
                <a:tc>
                  <a:txBody>
                    <a:bodyPr/>
                    <a:lstStyle/>
                    <a:p>
                      <a:pPr algn="ctr"/>
                      <a:r>
                        <a:rPr lang="en-GB" sz="3600" b="1"/>
                        <a:t>2018-19</a:t>
                      </a:r>
                    </a:p>
                  </a:txBody>
                  <a:tcPr/>
                </a:tc>
                <a:tc>
                  <a:txBody>
                    <a:bodyPr/>
                    <a:lstStyle/>
                    <a:p>
                      <a:pPr algn="ctr"/>
                      <a:r>
                        <a:rPr lang="en-GB" sz="3600" b="1"/>
                        <a:t>+0.64</a:t>
                      </a:r>
                    </a:p>
                  </a:txBody>
                  <a:tcPr/>
                </a:tc>
                <a:extLst>
                  <a:ext uri="{0D108BD9-81ED-4DB2-BD59-A6C34878D82A}">
                    <a16:rowId xmlns:a16="http://schemas.microsoft.com/office/drawing/2014/main" val="611565805"/>
                  </a:ext>
                </a:extLst>
              </a:tr>
              <a:tr h="1729662">
                <a:tc>
                  <a:txBody>
                    <a:bodyPr/>
                    <a:lstStyle/>
                    <a:p>
                      <a:pPr algn="ctr"/>
                      <a:r>
                        <a:rPr lang="en-GB" sz="3600" b="1"/>
                        <a:t>2020-21</a:t>
                      </a:r>
                    </a:p>
                    <a:p>
                      <a:pPr algn="ctr"/>
                      <a:endParaRPr lang="en-GB" sz="3600" b="1"/>
                    </a:p>
                    <a:p>
                      <a:pPr algn="ctr"/>
                      <a:endParaRPr lang="en-GB" sz="3600" b="1"/>
                    </a:p>
                  </a:txBody>
                  <a:tcPr/>
                </a:tc>
                <a:tc>
                  <a:txBody>
                    <a:bodyPr/>
                    <a:lstStyle/>
                    <a:p>
                      <a:pPr algn="ctr"/>
                      <a:r>
                        <a:rPr lang="en-GB" sz="3600" b="1"/>
                        <a:t>+1.06</a:t>
                      </a:r>
                    </a:p>
                  </a:txBody>
                  <a:tcPr/>
                </a:tc>
                <a:extLst>
                  <a:ext uri="{0D108BD9-81ED-4DB2-BD59-A6C34878D82A}">
                    <a16:rowId xmlns:a16="http://schemas.microsoft.com/office/drawing/2014/main" val="3654919726"/>
                  </a:ext>
                </a:extLst>
              </a:tr>
              <a:tr h="2317890">
                <a:tc>
                  <a:txBody>
                    <a:bodyPr/>
                    <a:lstStyle/>
                    <a:p>
                      <a:pPr algn="ctr"/>
                      <a:r>
                        <a:rPr lang="en-GB" sz="3600" b="1"/>
                        <a:t>2022-23</a:t>
                      </a:r>
                    </a:p>
                  </a:txBody>
                  <a:tcPr/>
                </a:tc>
                <a:tc>
                  <a:txBody>
                    <a:bodyPr/>
                    <a:lstStyle/>
                    <a:p>
                      <a:pPr algn="ctr"/>
                      <a:r>
                        <a:rPr lang="en-GB" sz="3600" b="1"/>
                        <a:t>+0.97</a:t>
                      </a:r>
                    </a:p>
                  </a:txBody>
                  <a:tcPr/>
                </a:tc>
                <a:extLst>
                  <a:ext uri="{0D108BD9-81ED-4DB2-BD59-A6C34878D82A}">
                    <a16:rowId xmlns:a16="http://schemas.microsoft.com/office/drawing/2014/main" val="848701886"/>
                  </a:ext>
                </a:extLst>
              </a:tr>
            </a:tbl>
          </a:graphicData>
        </a:graphic>
      </p:graphicFrame>
      <p:pic>
        <p:nvPicPr>
          <p:cNvPr id="19" name="Picture 18">
            <a:extLst>
              <a:ext uri="{FF2B5EF4-FFF2-40B4-BE49-F238E27FC236}">
                <a16:creationId xmlns:a16="http://schemas.microsoft.com/office/drawing/2014/main" id="{737EA393-6143-A343-BB84-912F6C2C21B9}"/>
              </a:ext>
            </a:extLst>
          </p:cNvPr>
          <p:cNvPicPr>
            <a:picLocks noChangeAspect="1"/>
          </p:cNvPicPr>
          <p:nvPr/>
        </p:nvPicPr>
        <p:blipFill>
          <a:blip r:embed="rId5"/>
          <a:stretch>
            <a:fillRect/>
          </a:stretch>
        </p:blipFill>
        <p:spPr>
          <a:xfrm>
            <a:off x="15392400" y="2395845"/>
            <a:ext cx="838244" cy="278835"/>
          </a:xfrm>
          <a:prstGeom prst="rect">
            <a:avLst/>
          </a:prstGeom>
        </p:spPr>
      </p:pic>
      <p:pic>
        <p:nvPicPr>
          <p:cNvPr id="20" name="Picture 19">
            <a:extLst>
              <a:ext uri="{FF2B5EF4-FFF2-40B4-BE49-F238E27FC236}">
                <a16:creationId xmlns:a16="http://schemas.microsoft.com/office/drawing/2014/main" id="{70AA72F7-E924-F5FC-97C8-8A55989DD3FE}"/>
              </a:ext>
            </a:extLst>
          </p:cNvPr>
          <p:cNvPicPr>
            <a:picLocks noChangeAspect="1"/>
          </p:cNvPicPr>
          <p:nvPr/>
        </p:nvPicPr>
        <p:blipFill>
          <a:blip r:embed="rId5"/>
          <a:stretch>
            <a:fillRect/>
          </a:stretch>
        </p:blipFill>
        <p:spPr>
          <a:xfrm>
            <a:off x="15354322" y="3553619"/>
            <a:ext cx="838244" cy="371026"/>
          </a:xfrm>
          <a:prstGeom prst="rect">
            <a:avLst/>
          </a:prstGeom>
        </p:spPr>
      </p:pic>
      <p:pic>
        <p:nvPicPr>
          <p:cNvPr id="21" name="Picture 20">
            <a:extLst>
              <a:ext uri="{FF2B5EF4-FFF2-40B4-BE49-F238E27FC236}">
                <a16:creationId xmlns:a16="http://schemas.microsoft.com/office/drawing/2014/main" id="{46E6642B-7E6E-06CC-9C3A-A22155C925A7}"/>
              </a:ext>
            </a:extLst>
          </p:cNvPr>
          <p:cNvPicPr>
            <a:picLocks noChangeAspect="1"/>
          </p:cNvPicPr>
          <p:nvPr/>
        </p:nvPicPr>
        <p:blipFill>
          <a:blip r:embed="rId5"/>
          <a:stretch>
            <a:fillRect/>
          </a:stretch>
        </p:blipFill>
        <p:spPr>
          <a:xfrm>
            <a:off x="15357231" y="4859176"/>
            <a:ext cx="838244" cy="371026"/>
          </a:xfrm>
          <a:prstGeom prst="rect">
            <a:avLst/>
          </a:prstGeom>
        </p:spPr>
      </p:pic>
      <p:pic>
        <p:nvPicPr>
          <p:cNvPr id="22" name="Picture 21">
            <a:extLst>
              <a:ext uri="{FF2B5EF4-FFF2-40B4-BE49-F238E27FC236}">
                <a16:creationId xmlns:a16="http://schemas.microsoft.com/office/drawing/2014/main" id="{793AB8CB-E455-11B8-0BD6-EA74AB2036E9}"/>
              </a:ext>
            </a:extLst>
          </p:cNvPr>
          <p:cNvPicPr>
            <a:picLocks noChangeAspect="1"/>
          </p:cNvPicPr>
          <p:nvPr/>
        </p:nvPicPr>
        <p:blipFill>
          <a:blip r:embed="rId6"/>
          <a:stretch>
            <a:fillRect/>
          </a:stretch>
        </p:blipFill>
        <p:spPr>
          <a:xfrm>
            <a:off x="15392400" y="6511738"/>
            <a:ext cx="841321" cy="371888"/>
          </a:xfrm>
          <a:prstGeom prst="rect">
            <a:avLst/>
          </a:prstGeom>
        </p:spPr>
      </p:pic>
      <p:sp>
        <p:nvSpPr>
          <p:cNvPr id="13" name="TextBox 12">
            <a:extLst>
              <a:ext uri="{FF2B5EF4-FFF2-40B4-BE49-F238E27FC236}">
                <a16:creationId xmlns:a16="http://schemas.microsoft.com/office/drawing/2014/main" id="{7C490678-4C3F-C279-B1A0-4AA50E94D442}"/>
              </a:ext>
            </a:extLst>
          </p:cNvPr>
          <p:cNvSpPr txBox="1"/>
          <p:nvPr/>
        </p:nvSpPr>
        <p:spPr>
          <a:xfrm>
            <a:off x="552090" y="179123"/>
            <a:ext cx="12511266" cy="584775"/>
          </a:xfrm>
          <a:prstGeom prst="rect">
            <a:avLst/>
          </a:prstGeom>
          <a:noFill/>
        </p:spPr>
        <p:txBody>
          <a:bodyPr wrap="square" rtlCol="0">
            <a:spAutoFit/>
          </a:bodyPr>
          <a:lstStyle/>
          <a:p>
            <a:r>
              <a:rPr lang="en-GB" sz="3200" b="1"/>
              <a:t>Impact of  the Character Programme and Personal Development </a:t>
            </a:r>
          </a:p>
        </p:txBody>
      </p:sp>
    </p:spTree>
    <p:extLst>
      <p:ext uri="{BB962C8B-B14F-4D97-AF65-F5344CB8AC3E}">
        <p14:creationId xmlns:p14="http://schemas.microsoft.com/office/powerpoint/2010/main" val="52415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ppt_x"/>
                                          </p:val>
                                        </p:tav>
                                        <p:tav tm="100000">
                                          <p:val>
                                            <p:strVal val="#ppt_x"/>
                                          </p:val>
                                        </p:tav>
                                      </p:tavLst>
                                    </p:anim>
                                    <p:anim calcmode="lin" valueType="num">
                                      <p:cBhvr additive="base">
                                        <p:cTn id="7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500" fill="hold"/>
                                        <p:tgtEl>
                                          <p:spTgt spid="19"/>
                                        </p:tgtEl>
                                        <p:attrNameLst>
                                          <p:attrName>ppt_x</p:attrName>
                                        </p:attrNameLst>
                                      </p:cBhvr>
                                      <p:tavLst>
                                        <p:tav tm="0">
                                          <p:val>
                                            <p:strVal val="#ppt_x"/>
                                          </p:val>
                                        </p:tav>
                                        <p:tav tm="100000">
                                          <p:val>
                                            <p:strVal val="#ppt_x"/>
                                          </p:val>
                                        </p:tav>
                                      </p:tavLst>
                                    </p:anim>
                                    <p:anim calcmode="lin" valueType="num">
                                      <p:cBhvr additive="base">
                                        <p:cTn id="8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0" grpId="0" animBg="1"/>
      <p:bldP spid="4" grpId="0"/>
      <p:bldP spid="14" grpId="0"/>
      <p:bldP spid="23" grpId="0"/>
      <p:bldP spid="24" grpId="0"/>
      <p:bldP spid="26" grpId="0"/>
      <p:bldP spid="9"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F07CA6-D446-4541-AC14-3481F2528B71}"/>
              </a:ext>
            </a:extLst>
          </p:cNvPr>
          <p:cNvSpPr>
            <a:spLocks noGrp="1"/>
          </p:cNvSpPr>
          <p:nvPr>
            <p:ph type="sldNum" sz="quarter" idx="10"/>
          </p:nvPr>
        </p:nvSpPr>
        <p:spPr/>
        <p:txBody>
          <a:bodyPr/>
          <a:lstStyle/>
          <a:p>
            <a:pPr>
              <a:defRPr/>
            </a:pPr>
            <a:fld id="{2EA23C29-1AF3-4095-99A0-4D3236BB1AB2}" type="slidenum">
              <a:rPr lang="en-GB" smtClean="0"/>
              <a:pPr>
                <a:defRPr/>
              </a:pPr>
              <a:t>4</a:t>
            </a:fld>
            <a:endParaRPr lang="en-GB"/>
          </a:p>
        </p:txBody>
      </p:sp>
      <p:pic>
        <p:nvPicPr>
          <p:cNvPr id="4" name="Picture 1">
            <a:extLst>
              <a:ext uri="{FF2B5EF4-FFF2-40B4-BE49-F238E27FC236}">
                <a16:creationId xmlns:a16="http://schemas.microsoft.com/office/drawing/2014/main" id="{445F0A0F-BE95-4C9B-B2D3-545A80A7DB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5809" y="9536099"/>
            <a:ext cx="655082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BFDC9E1D-265C-C581-49E9-71B9AFF125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24420" y="1"/>
            <a:ext cx="3077580" cy="111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B5ADBCE-BDF2-F39B-F2B0-89425D72E441}"/>
              </a:ext>
            </a:extLst>
          </p:cNvPr>
          <p:cNvPicPr>
            <a:picLocks noChangeAspect="1"/>
          </p:cNvPicPr>
          <p:nvPr/>
        </p:nvPicPr>
        <p:blipFill rotWithShape="1">
          <a:blip r:embed="rId5"/>
          <a:srcRect l="9427" t="42665" r="75196" b="42048"/>
          <a:stretch/>
        </p:blipFill>
        <p:spPr>
          <a:xfrm>
            <a:off x="903097" y="6279355"/>
            <a:ext cx="16150557" cy="3961457"/>
          </a:xfrm>
          <a:prstGeom prst="rect">
            <a:avLst/>
          </a:prstGeom>
        </p:spPr>
      </p:pic>
      <p:pic>
        <p:nvPicPr>
          <p:cNvPr id="10242" name="Picture 2">
            <a:extLst>
              <a:ext uri="{FF2B5EF4-FFF2-40B4-BE49-F238E27FC236}">
                <a16:creationId xmlns:a16="http://schemas.microsoft.com/office/drawing/2014/main" id="{3FE24296-6DAC-8C04-CAF9-0E27F4BE44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721" y="1231879"/>
            <a:ext cx="15997739" cy="52268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A64765-8AA6-CE17-37D0-9D8C69E3EB53}"/>
              </a:ext>
            </a:extLst>
          </p:cNvPr>
          <p:cNvSpPr txBox="1"/>
          <p:nvPr/>
        </p:nvSpPr>
        <p:spPr>
          <a:xfrm>
            <a:off x="1219200" y="342901"/>
            <a:ext cx="10469881" cy="646331"/>
          </a:xfrm>
          <a:prstGeom prst="rect">
            <a:avLst/>
          </a:prstGeom>
          <a:noFill/>
        </p:spPr>
        <p:txBody>
          <a:bodyPr wrap="square" rtlCol="0">
            <a:spAutoFit/>
          </a:bodyPr>
          <a:lstStyle/>
          <a:p>
            <a:pPr algn="ctr"/>
            <a:r>
              <a:rPr lang="en-GB" sz="3600" b="1"/>
              <a:t>OFSTED REPORT -2023 </a:t>
            </a:r>
          </a:p>
        </p:txBody>
      </p:sp>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B46607DB-87CC-A79F-DE5A-7C6766237138}"/>
                  </a:ext>
                </a:extLst>
              </p14:cNvPr>
              <p14:cNvContentPartPr/>
              <p14:nvPr/>
            </p14:nvContentPartPr>
            <p14:xfrm>
              <a:off x="3654988" y="6873295"/>
              <a:ext cx="10805040" cy="178200"/>
            </p14:xfrm>
          </p:contentPart>
        </mc:Choice>
        <mc:Fallback xmlns="">
          <p:pic>
            <p:nvPicPr>
              <p:cNvPr id="11" name="Ink 10">
                <a:extLst>
                  <a:ext uri="{FF2B5EF4-FFF2-40B4-BE49-F238E27FC236}">
                    <a16:creationId xmlns:a16="http://schemas.microsoft.com/office/drawing/2014/main" id="{B46607DB-87CC-A79F-DE5A-7C6766237138}"/>
                  </a:ext>
                </a:extLst>
              </p:cNvPr>
              <p:cNvPicPr/>
              <p:nvPr/>
            </p:nvPicPr>
            <p:blipFill>
              <a:blip r:embed="rId8"/>
              <a:stretch>
                <a:fillRect/>
              </a:stretch>
            </p:blipFill>
            <p:spPr>
              <a:xfrm>
                <a:off x="3618988" y="6801440"/>
                <a:ext cx="10876680" cy="32155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96FF2F28-3ACA-D577-F818-3F55D900D484}"/>
                  </a:ext>
                </a:extLst>
              </p14:cNvPr>
              <p14:cNvContentPartPr/>
              <p14:nvPr/>
            </p14:nvContentPartPr>
            <p14:xfrm>
              <a:off x="3772348" y="7434895"/>
              <a:ext cx="5203440" cy="141840"/>
            </p14:xfrm>
          </p:contentPart>
        </mc:Choice>
        <mc:Fallback xmlns="">
          <p:pic>
            <p:nvPicPr>
              <p:cNvPr id="12" name="Ink 11">
                <a:extLst>
                  <a:ext uri="{FF2B5EF4-FFF2-40B4-BE49-F238E27FC236}">
                    <a16:creationId xmlns:a16="http://schemas.microsoft.com/office/drawing/2014/main" id="{96FF2F28-3ACA-D577-F818-3F55D900D484}"/>
                  </a:ext>
                </a:extLst>
              </p:cNvPr>
              <p:cNvPicPr/>
              <p:nvPr/>
            </p:nvPicPr>
            <p:blipFill>
              <a:blip r:embed="rId10"/>
              <a:stretch>
                <a:fillRect/>
              </a:stretch>
            </p:blipFill>
            <p:spPr>
              <a:xfrm>
                <a:off x="3736346" y="7362895"/>
                <a:ext cx="5275085"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11D563C8-7E6D-8F21-A420-4616A3F714AB}"/>
                  </a:ext>
                </a:extLst>
              </p14:cNvPr>
              <p14:cNvContentPartPr/>
              <p14:nvPr/>
            </p14:nvContentPartPr>
            <p14:xfrm>
              <a:off x="1453588" y="7915135"/>
              <a:ext cx="7378200" cy="121320"/>
            </p14:xfrm>
          </p:contentPart>
        </mc:Choice>
        <mc:Fallback xmlns="">
          <p:pic>
            <p:nvPicPr>
              <p:cNvPr id="13" name="Ink 12">
                <a:extLst>
                  <a:ext uri="{FF2B5EF4-FFF2-40B4-BE49-F238E27FC236}">
                    <a16:creationId xmlns:a16="http://schemas.microsoft.com/office/drawing/2014/main" id="{11D563C8-7E6D-8F21-A420-4616A3F714AB}"/>
                  </a:ext>
                </a:extLst>
              </p:cNvPr>
              <p:cNvPicPr/>
              <p:nvPr/>
            </p:nvPicPr>
            <p:blipFill>
              <a:blip r:embed="rId12"/>
              <a:stretch>
                <a:fillRect/>
              </a:stretch>
            </p:blipFill>
            <p:spPr>
              <a:xfrm>
                <a:off x="1417588" y="7843135"/>
                <a:ext cx="74498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9C5E1369-6CF6-8B97-FA02-4294ECA8685B}"/>
                  </a:ext>
                </a:extLst>
              </p14:cNvPr>
              <p14:cNvContentPartPr/>
              <p14:nvPr/>
            </p14:nvContentPartPr>
            <p14:xfrm>
              <a:off x="9120868" y="7936375"/>
              <a:ext cx="2747520" cy="110160"/>
            </p14:xfrm>
          </p:contentPart>
        </mc:Choice>
        <mc:Fallback xmlns="">
          <p:pic>
            <p:nvPicPr>
              <p:cNvPr id="14" name="Ink 13">
                <a:extLst>
                  <a:ext uri="{FF2B5EF4-FFF2-40B4-BE49-F238E27FC236}">
                    <a16:creationId xmlns:a16="http://schemas.microsoft.com/office/drawing/2014/main" id="{9C5E1369-6CF6-8B97-FA02-4294ECA8685B}"/>
                  </a:ext>
                </a:extLst>
              </p:cNvPr>
              <p:cNvPicPr/>
              <p:nvPr/>
            </p:nvPicPr>
            <p:blipFill>
              <a:blip r:embed="rId14"/>
              <a:stretch>
                <a:fillRect/>
              </a:stretch>
            </p:blipFill>
            <p:spPr>
              <a:xfrm>
                <a:off x="9084868" y="7864375"/>
                <a:ext cx="281916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AE9AFF81-832B-42C5-2DFF-943503789B80}"/>
                  </a:ext>
                </a:extLst>
              </p14:cNvPr>
              <p14:cNvContentPartPr/>
              <p14:nvPr/>
            </p14:nvContentPartPr>
            <p14:xfrm>
              <a:off x="14262028" y="8370535"/>
              <a:ext cx="2445120" cy="52560"/>
            </p14:xfrm>
          </p:contentPart>
        </mc:Choice>
        <mc:Fallback xmlns="">
          <p:pic>
            <p:nvPicPr>
              <p:cNvPr id="15" name="Ink 14">
                <a:extLst>
                  <a:ext uri="{FF2B5EF4-FFF2-40B4-BE49-F238E27FC236}">
                    <a16:creationId xmlns:a16="http://schemas.microsoft.com/office/drawing/2014/main" id="{AE9AFF81-832B-42C5-2DFF-943503789B80}"/>
                  </a:ext>
                </a:extLst>
              </p:cNvPr>
              <p:cNvPicPr/>
              <p:nvPr/>
            </p:nvPicPr>
            <p:blipFill>
              <a:blip r:embed="rId16"/>
              <a:stretch>
                <a:fillRect/>
              </a:stretch>
            </p:blipFill>
            <p:spPr>
              <a:xfrm>
                <a:off x="14226028" y="8298535"/>
                <a:ext cx="251676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5874AE0D-720E-D630-2A31-C7E9A20C2D5B}"/>
                  </a:ext>
                </a:extLst>
              </p14:cNvPr>
              <p14:cNvContentPartPr/>
              <p14:nvPr/>
            </p14:nvContentPartPr>
            <p14:xfrm>
              <a:off x="1502908" y="8886775"/>
              <a:ext cx="6019560" cy="152280"/>
            </p14:xfrm>
          </p:contentPart>
        </mc:Choice>
        <mc:Fallback xmlns="">
          <p:pic>
            <p:nvPicPr>
              <p:cNvPr id="16" name="Ink 15">
                <a:extLst>
                  <a:ext uri="{FF2B5EF4-FFF2-40B4-BE49-F238E27FC236}">
                    <a16:creationId xmlns:a16="http://schemas.microsoft.com/office/drawing/2014/main" id="{5874AE0D-720E-D630-2A31-C7E9A20C2D5B}"/>
                  </a:ext>
                </a:extLst>
              </p:cNvPr>
              <p:cNvPicPr/>
              <p:nvPr/>
            </p:nvPicPr>
            <p:blipFill>
              <a:blip r:embed="rId18"/>
              <a:stretch>
                <a:fillRect/>
              </a:stretch>
            </p:blipFill>
            <p:spPr>
              <a:xfrm>
                <a:off x="1466906" y="8814775"/>
                <a:ext cx="6091204" cy="295920"/>
              </a:xfrm>
              <a:prstGeom prst="rect">
                <a:avLst/>
              </a:prstGeom>
            </p:spPr>
          </p:pic>
        </mc:Fallback>
      </mc:AlternateContent>
    </p:spTree>
    <p:extLst>
      <p:ext uri="{BB962C8B-B14F-4D97-AF65-F5344CB8AC3E}">
        <p14:creationId xmlns:p14="http://schemas.microsoft.com/office/powerpoint/2010/main" val="25830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DB52B3-A6EF-46CF-1CF5-34DD2380F881}"/>
              </a:ext>
            </a:extLst>
          </p:cNvPr>
          <p:cNvSpPr txBox="1"/>
          <p:nvPr/>
        </p:nvSpPr>
        <p:spPr>
          <a:xfrm>
            <a:off x="2743200" y="56971"/>
            <a:ext cx="15621000" cy="1200329"/>
          </a:xfrm>
          <a:prstGeom prst="rect">
            <a:avLst/>
          </a:prstGeom>
          <a:noFill/>
        </p:spPr>
        <p:txBody>
          <a:bodyPr wrap="square" rtlCol="0">
            <a:spAutoFit/>
          </a:bodyPr>
          <a:lstStyle/>
          <a:p>
            <a:pPr algn="ctr"/>
            <a:r>
              <a:rPr lang="en-GB" sz="3600" b="1"/>
              <a:t>One of the reasons for the rapid and sustained progress in the Academy is the Character Programme</a:t>
            </a:r>
          </a:p>
        </p:txBody>
      </p:sp>
      <p:sp>
        <p:nvSpPr>
          <p:cNvPr id="3" name="TextBox 2">
            <a:extLst>
              <a:ext uri="{FF2B5EF4-FFF2-40B4-BE49-F238E27FC236}">
                <a16:creationId xmlns:a16="http://schemas.microsoft.com/office/drawing/2014/main" id="{E57AD2D0-3501-DF2B-1F92-E54C56362D6B}"/>
              </a:ext>
            </a:extLst>
          </p:cNvPr>
          <p:cNvSpPr txBox="1"/>
          <p:nvPr/>
        </p:nvSpPr>
        <p:spPr>
          <a:xfrm>
            <a:off x="84484" y="800100"/>
            <a:ext cx="11108634" cy="9941183"/>
          </a:xfrm>
          <a:prstGeom prst="rect">
            <a:avLst/>
          </a:prstGeom>
          <a:noFill/>
        </p:spPr>
        <p:txBody>
          <a:bodyPr wrap="square" rtlCol="0">
            <a:spAutoFit/>
          </a:bodyPr>
          <a:lstStyle/>
          <a:p>
            <a:pPr algn="just"/>
            <a:r>
              <a:rPr lang="en-GB" sz="3200" b="1"/>
              <a:t>The Character Education Programme </a:t>
            </a:r>
          </a:p>
          <a:p>
            <a:pPr algn="just"/>
            <a:endParaRPr lang="en-GB" sz="2400"/>
          </a:p>
          <a:p>
            <a:pPr marL="285750" indent="-285750" algn="just">
              <a:buFont typeface="Arial" panose="020B0604020202020204" pitchFamily="34" charset="0"/>
              <a:buChar char="•"/>
            </a:pPr>
            <a:r>
              <a:rPr lang="en-GB" sz="2800"/>
              <a:t>Underpins everything that is done at the school- </a:t>
            </a:r>
            <a:r>
              <a:rPr lang="en-GB" sz="2800" b="1">
                <a:solidFill>
                  <a:schemeClr val="accent1">
                    <a:lumMod val="50000"/>
                  </a:schemeClr>
                </a:solidFill>
              </a:rPr>
              <a:t>“It is not just another thing; it is everything”</a:t>
            </a:r>
          </a:p>
          <a:p>
            <a:pPr marL="285750" indent="-285750" algn="just">
              <a:buFont typeface="Arial" panose="020B0604020202020204" pitchFamily="34" charset="0"/>
              <a:buChar char="•"/>
            </a:pPr>
            <a:endParaRPr lang="en-GB" sz="2800" b="1">
              <a:solidFill>
                <a:schemeClr val="accent1">
                  <a:lumMod val="50000"/>
                </a:schemeClr>
              </a:solidFill>
            </a:endParaRPr>
          </a:p>
          <a:p>
            <a:pPr marL="285750" indent="-285750" algn="just">
              <a:buFont typeface="Arial" panose="020B0604020202020204" pitchFamily="34" charset="0"/>
              <a:buChar char="•"/>
            </a:pPr>
            <a:r>
              <a:rPr lang="en-GB" sz="2800"/>
              <a:t>The school  have 5 virtues- not values, that permeates all facet of the academy</a:t>
            </a:r>
          </a:p>
          <a:p>
            <a:pPr marL="285750" indent="-285750" algn="just">
              <a:buFont typeface="Arial" panose="020B0604020202020204" pitchFamily="34" charset="0"/>
              <a:buChar char="•"/>
            </a:pPr>
            <a:endParaRPr lang="en-GB" sz="2800"/>
          </a:p>
          <a:p>
            <a:pPr marL="285750" indent="-285750" algn="just">
              <a:buFont typeface="Arial" panose="020B0604020202020204" pitchFamily="34" charset="0"/>
              <a:buChar char="•"/>
            </a:pPr>
            <a:r>
              <a:rPr lang="en-GB" sz="2800"/>
              <a:t>The 5 virtues ( Pillars of Virtues) are used to help young people develop </a:t>
            </a:r>
            <a:r>
              <a:rPr lang="en-GB" sz="2800" b="1" i="1">
                <a:solidFill>
                  <a:schemeClr val="accent1">
                    <a:lumMod val="50000"/>
                  </a:schemeClr>
                </a:solidFill>
              </a:rPr>
              <a:t>Phronesis</a:t>
            </a:r>
            <a:r>
              <a:rPr lang="en-GB" sz="2800"/>
              <a:t> (practical wisdom) </a:t>
            </a:r>
            <a:r>
              <a:rPr lang="en-GB" sz="2800" b="1">
                <a:solidFill>
                  <a:schemeClr val="accent1">
                    <a:lumMod val="50000"/>
                  </a:schemeClr>
                </a:solidFill>
              </a:rPr>
              <a:t>“Doing the right thing, at the right time for the right reason”.</a:t>
            </a:r>
          </a:p>
          <a:p>
            <a:pPr marL="285750" indent="-285750" algn="just">
              <a:buFont typeface="Arial" panose="020B0604020202020204" pitchFamily="34" charset="0"/>
              <a:buChar char="•"/>
            </a:pPr>
            <a:endParaRPr lang="en-GB" sz="2800" b="1">
              <a:solidFill>
                <a:schemeClr val="accent1">
                  <a:lumMod val="50000"/>
                </a:schemeClr>
              </a:solidFill>
            </a:endParaRPr>
          </a:p>
          <a:p>
            <a:pPr marL="285750" indent="-285750" algn="just">
              <a:buFont typeface="Arial" panose="020B0604020202020204" pitchFamily="34" charset="0"/>
              <a:buChar char="•"/>
            </a:pPr>
            <a:r>
              <a:rPr lang="en-GB" sz="2800"/>
              <a:t>Is evaluated and graded –</a:t>
            </a:r>
            <a:r>
              <a:rPr lang="en-GB" sz="2800" b="1" i="1">
                <a:solidFill>
                  <a:schemeClr val="accent1">
                    <a:lumMod val="50000"/>
                  </a:schemeClr>
                </a:solidFill>
              </a:rPr>
              <a:t>Focusing, Developing, Establishing, Enhancing and Enhancing Plus</a:t>
            </a:r>
            <a:r>
              <a:rPr lang="en-GB" sz="2800"/>
              <a:t> once a term by the SLT (see Character Action Plan), evidence is collected to support each area and action given to move each area forward.</a:t>
            </a:r>
          </a:p>
          <a:p>
            <a:pPr marL="285750" indent="-285750" algn="just">
              <a:buFont typeface="Arial" panose="020B0604020202020204" pitchFamily="34" charset="0"/>
              <a:buChar char="•"/>
            </a:pPr>
            <a:endParaRPr lang="en-GB" sz="2800"/>
          </a:p>
          <a:p>
            <a:pPr marL="285750" indent="-285750" algn="just">
              <a:buFont typeface="Arial" panose="020B0604020202020204" pitchFamily="34" charset="0"/>
              <a:buChar char="•"/>
            </a:pPr>
            <a:r>
              <a:rPr lang="en-GB" sz="2800"/>
              <a:t>Has a </a:t>
            </a:r>
            <a:r>
              <a:rPr lang="en-GB" sz="2800" b="1" i="1">
                <a:solidFill>
                  <a:schemeClr val="accent1">
                    <a:lumMod val="50000"/>
                  </a:schemeClr>
                </a:solidFill>
              </a:rPr>
              <a:t>‘Tri-Axiom</a:t>
            </a:r>
            <a:r>
              <a:rPr lang="en-GB" sz="2800"/>
              <a:t>’ or pivots through which the programme is delivered: </a:t>
            </a:r>
            <a:r>
              <a:rPr lang="en-GB" sz="2800" b="1" i="1">
                <a:solidFill>
                  <a:schemeClr val="accent1">
                    <a:lumMod val="50000"/>
                  </a:schemeClr>
                </a:solidFill>
              </a:rPr>
              <a:t>character taught, caught and sought</a:t>
            </a:r>
          </a:p>
          <a:p>
            <a:pPr marL="285750" indent="-285750" algn="just">
              <a:buFont typeface="Arial" panose="020B0604020202020204" pitchFamily="34" charset="0"/>
              <a:buChar char="•"/>
            </a:pPr>
            <a:endParaRPr lang="en-GB" sz="2800" b="1" i="1">
              <a:solidFill>
                <a:schemeClr val="accent1">
                  <a:lumMod val="50000"/>
                </a:schemeClr>
              </a:solidFill>
            </a:endParaRPr>
          </a:p>
          <a:p>
            <a:pPr marL="285750" indent="-285750" algn="just">
              <a:buFont typeface="Arial" panose="020B0604020202020204" pitchFamily="34" charset="0"/>
              <a:buChar char="•"/>
            </a:pPr>
            <a:r>
              <a:rPr lang="en-GB" sz="2800"/>
              <a:t>Ensure that students flourish and become their best selves, because they are held to account using the virtues as the standard.</a:t>
            </a:r>
          </a:p>
          <a:p>
            <a:pPr marL="285750" indent="-285750" algn="just">
              <a:buFont typeface="Arial" panose="020B0604020202020204" pitchFamily="34" charset="0"/>
              <a:buChar char="•"/>
            </a:pPr>
            <a:endParaRPr lang="en-GB" sz="2400"/>
          </a:p>
        </p:txBody>
      </p:sp>
      <p:pic>
        <p:nvPicPr>
          <p:cNvPr id="6" name="Picture 5">
            <a:extLst>
              <a:ext uri="{FF2B5EF4-FFF2-40B4-BE49-F238E27FC236}">
                <a16:creationId xmlns:a16="http://schemas.microsoft.com/office/drawing/2014/main" id="{2509B24E-2BDA-C6C3-6C85-98B242F88145}"/>
              </a:ext>
            </a:extLst>
          </p:cNvPr>
          <p:cNvPicPr>
            <a:picLocks noChangeAspect="1"/>
          </p:cNvPicPr>
          <p:nvPr/>
        </p:nvPicPr>
        <p:blipFill rotWithShape="1">
          <a:blip r:embed="rId3"/>
          <a:srcRect l="12105" t="28518" r="14912" b="3333"/>
          <a:stretch/>
        </p:blipFill>
        <p:spPr>
          <a:xfrm>
            <a:off x="11261034" y="2019300"/>
            <a:ext cx="6589643" cy="3886200"/>
          </a:xfrm>
          <a:prstGeom prst="rect">
            <a:avLst/>
          </a:prstGeom>
        </p:spPr>
      </p:pic>
      <p:sp>
        <p:nvSpPr>
          <p:cNvPr id="7" name="TextBox 6">
            <a:extLst>
              <a:ext uri="{FF2B5EF4-FFF2-40B4-BE49-F238E27FC236}">
                <a16:creationId xmlns:a16="http://schemas.microsoft.com/office/drawing/2014/main" id="{C44D04A5-A191-91DF-C053-3B6798EC0A9C}"/>
              </a:ext>
            </a:extLst>
          </p:cNvPr>
          <p:cNvSpPr txBox="1"/>
          <p:nvPr/>
        </p:nvSpPr>
        <p:spPr>
          <a:xfrm>
            <a:off x="12649200" y="6667500"/>
            <a:ext cx="3733800" cy="369332"/>
          </a:xfrm>
          <a:prstGeom prst="rect">
            <a:avLst/>
          </a:prstGeom>
          <a:noFill/>
        </p:spPr>
        <p:txBody>
          <a:bodyPr wrap="square" rtlCol="0">
            <a:spAutoFit/>
          </a:bodyPr>
          <a:lstStyle/>
          <a:p>
            <a:r>
              <a:rPr lang="en-GB"/>
              <a:t>Example of Character Action Plan. </a:t>
            </a:r>
          </a:p>
        </p:txBody>
      </p:sp>
    </p:spTree>
    <p:extLst>
      <p:ext uri="{BB962C8B-B14F-4D97-AF65-F5344CB8AC3E}">
        <p14:creationId xmlns:p14="http://schemas.microsoft.com/office/powerpoint/2010/main" val="366043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down)">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wipe(down)">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wipe(down)">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wipe(down)">
                                      <p:cBhvr>
                                        <p:cTn id="3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BC7A3A-1D68-F6A9-3D6D-8893E980565C}"/>
              </a:ext>
            </a:extLst>
          </p:cNvPr>
          <p:cNvSpPr txBox="1"/>
          <p:nvPr/>
        </p:nvSpPr>
        <p:spPr>
          <a:xfrm>
            <a:off x="838200" y="571500"/>
            <a:ext cx="16764000" cy="646331"/>
          </a:xfrm>
          <a:prstGeom prst="rect">
            <a:avLst/>
          </a:prstGeom>
          <a:noFill/>
        </p:spPr>
        <p:txBody>
          <a:bodyPr wrap="square" rtlCol="0">
            <a:spAutoFit/>
          </a:bodyPr>
          <a:lstStyle/>
          <a:p>
            <a:endParaRPr lang="en-GB"/>
          </a:p>
          <a:p>
            <a:endParaRPr lang="en-GB"/>
          </a:p>
        </p:txBody>
      </p:sp>
      <p:sp>
        <p:nvSpPr>
          <p:cNvPr id="15" name="TextBox 14">
            <a:extLst>
              <a:ext uri="{FF2B5EF4-FFF2-40B4-BE49-F238E27FC236}">
                <a16:creationId xmlns:a16="http://schemas.microsoft.com/office/drawing/2014/main" id="{762D78B9-03C1-7927-F7F8-EA36F3E5B03B}"/>
              </a:ext>
            </a:extLst>
          </p:cNvPr>
          <p:cNvSpPr txBox="1"/>
          <p:nvPr/>
        </p:nvSpPr>
        <p:spPr>
          <a:xfrm>
            <a:off x="2016369" y="8956210"/>
            <a:ext cx="16271631" cy="830997"/>
          </a:xfrm>
          <a:prstGeom prst="rect">
            <a:avLst/>
          </a:prstGeom>
          <a:noFill/>
        </p:spPr>
        <p:txBody>
          <a:bodyPr wrap="square" rtlCol="0">
            <a:spAutoFit/>
          </a:bodyPr>
          <a:lstStyle/>
          <a:p>
            <a:r>
              <a:rPr lang="en-GB" b="1" i="1">
                <a:solidFill>
                  <a:srgbClr val="052264"/>
                </a:solidFill>
                <a:latin typeface="+mn-lt"/>
              </a:rPr>
              <a:t>‘</a:t>
            </a:r>
            <a:r>
              <a:rPr lang="en-GB" sz="4800" b="1" i="1">
                <a:solidFill>
                  <a:srgbClr val="052264"/>
                </a:solidFill>
              </a:rPr>
              <a:t>C</a:t>
            </a:r>
            <a:r>
              <a:rPr lang="en-GB" sz="4800" b="1" i="1">
                <a:solidFill>
                  <a:srgbClr val="052264"/>
                </a:solidFill>
                <a:latin typeface="+mn-lt"/>
              </a:rPr>
              <a:t>haracter Education- </a:t>
            </a:r>
            <a:r>
              <a:rPr lang="en-GB" sz="4800" b="1" i="1">
                <a:solidFill>
                  <a:schemeClr val="accent5">
                    <a:lumMod val="75000"/>
                  </a:schemeClr>
                </a:solidFill>
                <a:latin typeface="+mn-lt"/>
              </a:rPr>
              <a:t>‘I</a:t>
            </a:r>
            <a:r>
              <a:rPr lang="en-GB" sz="4800" b="1" i="1">
                <a:solidFill>
                  <a:schemeClr val="accent5">
                    <a:lumMod val="75000"/>
                  </a:schemeClr>
                </a:solidFill>
              </a:rPr>
              <a:t>s E</a:t>
            </a:r>
            <a:r>
              <a:rPr lang="en-GB" sz="4800" b="1" i="1">
                <a:solidFill>
                  <a:schemeClr val="accent5">
                    <a:lumMod val="75000"/>
                  </a:schemeClr>
                </a:solidFill>
                <a:latin typeface="+mn-lt"/>
              </a:rPr>
              <a:t>verything, Not Another Thing…’</a:t>
            </a:r>
            <a:endParaRPr lang="en-GB" b="1" i="1">
              <a:solidFill>
                <a:schemeClr val="accent5">
                  <a:lumMod val="75000"/>
                </a:schemeClr>
              </a:solidFill>
              <a:latin typeface="+mn-lt"/>
            </a:endParaRPr>
          </a:p>
        </p:txBody>
      </p:sp>
      <p:sp>
        <p:nvSpPr>
          <p:cNvPr id="17" name="TextBox 16">
            <a:extLst>
              <a:ext uri="{FF2B5EF4-FFF2-40B4-BE49-F238E27FC236}">
                <a16:creationId xmlns:a16="http://schemas.microsoft.com/office/drawing/2014/main" id="{247E1F47-955C-4669-9039-7E5F4E56FAB5}"/>
              </a:ext>
            </a:extLst>
          </p:cNvPr>
          <p:cNvSpPr txBox="1"/>
          <p:nvPr/>
        </p:nvSpPr>
        <p:spPr>
          <a:xfrm>
            <a:off x="947328" y="1792423"/>
            <a:ext cx="16383000" cy="1323439"/>
          </a:xfrm>
          <a:prstGeom prst="rect">
            <a:avLst/>
          </a:prstGeom>
          <a:noFill/>
        </p:spPr>
        <p:txBody>
          <a:bodyPr wrap="square">
            <a:spAutoFit/>
          </a:bodyPr>
          <a:lstStyle/>
          <a:p>
            <a:pPr algn="just"/>
            <a:r>
              <a:rPr lang="en-GB" sz="4000" b="1" kern="0" spc="15">
                <a:solidFill>
                  <a:srgbClr val="000000"/>
                </a:solidFill>
                <a:latin typeface="+mj-lt"/>
                <a:ea typeface="Times New Roman" panose="02020603050405020304" pitchFamily="18" charset="0"/>
              </a:rPr>
              <a:t>C</a:t>
            </a:r>
            <a:r>
              <a:rPr lang="en-GB" sz="4000" b="1" kern="0" spc="15">
                <a:solidFill>
                  <a:srgbClr val="000000"/>
                </a:solidFill>
                <a:effectLst/>
                <a:latin typeface="+mj-lt"/>
                <a:ea typeface="Times New Roman" panose="02020603050405020304" pitchFamily="18" charset="0"/>
              </a:rPr>
              <a:t>haracter </a:t>
            </a:r>
            <a:r>
              <a:rPr lang="en-GB" sz="4000" b="1" kern="0" spc="15">
                <a:solidFill>
                  <a:srgbClr val="000000"/>
                </a:solidFill>
                <a:latin typeface="+mj-lt"/>
                <a:ea typeface="Times New Roman" panose="02020603050405020304" pitchFamily="18" charset="0"/>
              </a:rPr>
              <a:t>E</a:t>
            </a:r>
            <a:r>
              <a:rPr lang="en-GB" sz="4000" b="1" kern="0" spc="15">
                <a:solidFill>
                  <a:srgbClr val="000000"/>
                </a:solidFill>
                <a:effectLst/>
                <a:latin typeface="+mj-lt"/>
                <a:ea typeface="Times New Roman" panose="02020603050405020304" pitchFamily="18" charset="0"/>
              </a:rPr>
              <a:t>ducation </a:t>
            </a:r>
            <a:r>
              <a:rPr lang="en-GB" sz="4000" i="1" kern="0" spc="15">
                <a:solidFill>
                  <a:schemeClr val="tx2">
                    <a:lumMod val="50000"/>
                  </a:schemeClr>
                </a:solidFill>
                <a:effectLst/>
                <a:latin typeface="+mj-lt"/>
                <a:ea typeface="Times New Roman" panose="02020603050405020304" pitchFamily="18" charset="0"/>
              </a:rPr>
              <a:t>is a comprehensive school-based approach to fostering the </a:t>
            </a:r>
            <a:r>
              <a:rPr lang="en-GB" sz="4000" b="1" i="1" kern="0" spc="15">
                <a:solidFill>
                  <a:schemeClr val="accent5">
                    <a:lumMod val="50000"/>
                  </a:schemeClr>
                </a:solidFill>
                <a:effectLst/>
                <a:latin typeface="+mj-lt"/>
                <a:ea typeface="Times New Roman" panose="02020603050405020304" pitchFamily="18" charset="0"/>
              </a:rPr>
              <a:t>moral development </a:t>
            </a:r>
            <a:r>
              <a:rPr lang="en-GB" sz="4000" i="1" kern="0" spc="15">
                <a:solidFill>
                  <a:schemeClr val="tx2">
                    <a:lumMod val="50000"/>
                  </a:schemeClr>
                </a:solidFill>
                <a:effectLst/>
                <a:latin typeface="+mj-lt"/>
                <a:ea typeface="Times New Roman" panose="02020603050405020304" pitchFamily="18" charset="0"/>
              </a:rPr>
              <a:t>of students</a:t>
            </a:r>
            <a:r>
              <a:rPr lang="en-GB" sz="4000" b="1" i="1" kern="0" spc="15">
                <a:solidFill>
                  <a:schemeClr val="tx2">
                    <a:lumMod val="50000"/>
                  </a:schemeClr>
                </a:solidFill>
                <a:effectLst/>
                <a:latin typeface="+mj-lt"/>
                <a:ea typeface="Times New Roman" panose="02020603050405020304" pitchFamily="18" charset="0"/>
              </a:rPr>
              <a:t>.</a:t>
            </a:r>
            <a:endParaRPr lang="en-GB" sz="4000" b="1" i="1">
              <a:solidFill>
                <a:schemeClr val="tx2">
                  <a:lumMod val="50000"/>
                </a:schemeClr>
              </a:solidFill>
              <a:latin typeface="+mj-lt"/>
            </a:endParaRPr>
          </a:p>
        </p:txBody>
      </p:sp>
      <p:sp>
        <p:nvSpPr>
          <p:cNvPr id="18" name="TextBox 17">
            <a:extLst>
              <a:ext uri="{FF2B5EF4-FFF2-40B4-BE49-F238E27FC236}">
                <a16:creationId xmlns:a16="http://schemas.microsoft.com/office/drawing/2014/main" id="{80705863-4622-C902-CE50-AF0A79E0BD59}"/>
              </a:ext>
            </a:extLst>
          </p:cNvPr>
          <p:cNvSpPr txBox="1"/>
          <p:nvPr/>
        </p:nvSpPr>
        <p:spPr>
          <a:xfrm>
            <a:off x="259374" y="38100"/>
            <a:ext cx="17438076" cy="923330"/>
          </a:xfrm>
          <a:prstGeom prst="rect">
            <a:avLst/>
          </a:prstGeom>
          <a:noFill/>
        </p:spPr>
        <p:txBody>
          <a:bodyPr wrap="square" rtlCol="0">
            <a:spAutoFit/>
          </a:bodyPr>
          <a:lstStyle/>
          <a:p>
            <a:pPr algn="ctr"/>
            <a:r>
              <a:rPr lang="en-GB" sz="5400" b="1">
                <a:latin typeface="Calibri heading"/>
              </a:rPr>
              <a:t>What is Character Education and Why Develop it in People</a:t>
            </a:r>
            <a:r>
              <a:rPr lang="en-GB" sz="5400" b="1"/>
              <a:t>?</a:t>
            </a:r>
          </a:p>
        </p:txBody>
      </p:sp>
      <p:sp>
        <p:nvSpPr>
          <p:cNvPr id="20" name="TextBox 19">
            <a:extLst>
              <a:ext uri="{FF2B5EF4-FFF2-40B4-BE49-F238E27FC236}">
                <a16:creationId xmlns:a16="http://schemas.microsoft.com/office/drawing/2014/main" id="{9735D7B3-9203-E16B-FFA8-A742F6AADE64}"/>
              </a:ext>
            </a:extLst>
          </p:cNvPr>
          <p:cNvSpPr txBox="1"/>
          <p:nvPr/>
        </p:nvSpPr>
        <p:spPr>
          <a:xfrm>
            <a:off x="897850" y="3354169"/>
            <a:ext cx="16268700" cy="1938992"/>
          </a:xfrm>
          <a:prstGeom prst="rect">
            <a:avLst/>
          </a:prstGeom>
          <a:noFill/>
        </p:spPr>
        <p:txBody>
          <a:bodyPr wrap="square">
            <a:spAutoFit/>
          </a:bodyPr>
          <a:lstStyle/>
          <a:p>
            <a:pPr algn="just"/>
            <a:r>
              <a:rPr lang="en-GB" sz="4000" b="0" i="1">
                <a:solidFill>
                  <a:srgbClr val="052264"/>
                </a:solidFill>
                <a:effectLst/>
                <a:latin typeface="+mn-lt"/>
              </a:rPr>
              <a:t>A person with </a:t>
            </a:r>
            <a:r>
              <a:rPr lang="en-GB" sz="4000" b="1" i="1">
                <a:solidFill>
                  <a:srgbClr val="052264"/>
                </a:solidFill>
                <a:effectLst/>
                <a:latin typeface="+mn-lt"/>
              </a:rPr>
              <a:t>“good character” </a:t>
            </a:r>
            <a:r>
              <a:rPr lang="en-GB" sz="4000" b="0" i="1">
                <a:solidFill>
                  <a:srgbClr val="052264"/>
                </a:solidFill>
                <a:effectLst/>
                <a:latin typeface="+mn-lt"/>
              </a:rPr>
              <a:t>acts, thinks, and feels in a way that matches some commonly accepted </a:t>
            </a:r>
            <a:r>
              <a:rPr lang="en-GB" sz="4000" b="1" i="1">
                <a:solidFill>
                  <a:srgbClr val="052264"/>
                </a:solidFill>
                <a:effectLst/>
                <a:latin typeface="+mn-lt"/>
              </a:rPr>
              <a:t>“good” traits</a:t>
            </a:r>
            <a:r>
              <a:rPr lang="en-GB" sz="4000" b="0" i="1">
                <a:solidFill>
                  <a:srgbClr val="052264"/>
                </a:solidFill>
                <a:effectLst/>
                <a:latin typeface="+mn-lt"/>
              </a:rPr>
              <a:t>, like being honest, respectful, responsible, humble, compassionate, ambitious, determined etc…</a:t>
            </a:r>
            <a:endParaRPr lang="en-GB" sz="4000" i="1">
              <a:solidFill>
                <a:srgbClr val="052264"/>
              </a:solidFill>
              <a:latin typeface="+mn-lt"/>
            </a:endParaRPr>
          </a:p>
        </p:txBody>
      </p:sp>
      <p:sp>
        <p:nvSpPr>
          <p:cNvPr id="22" name="TextBox 21">
            <a:extLst>
              <a:ext uri="{FF2B5EF4-FFF2-40B4-BE49-F238E27FC236}">
                <a16:creationId xmlns:a16="http://schemas.microsoft.com/office/drawing/2014/main" id="{C6FCA96C-FC67-8F6C-2CC9-A2DD78013C98}"/>
              </a:ext>
            </a:extLst>
          </p:cNvPr>
          <p:cNvSpPr txBox="1"/>
          <p:nvPr/>
        </p:nvSpPr>
        <p:spPr>
          <a:xfrm>
            <a:off x="832338" y="5408761"/>
            <a:ext cx="17221200" cy="3170099"/>
          </a:xfrm>
          <a:prstGeom prst="rect">
            <a:avLst/>
          </a:prstGeom>
          <a:noFill/>
        </p:spPr>
        <p:txBody>
          <a:bodyPr wrap="square">
            <a:spAutoFit/>
          </a:bodyPr>
          <a:lstStyle/>
          <a:p>
            <a:pPr algn="just"/>
            <a:r>
              <a:rPr lang="en-GB" i="1"/>
              <a:t>‘</a:t>
            </a:r>
            <a:r>
              <a:rPr lang="en-GB" sz="4000" b="1" i="1" u="sng"/>
              <a:t>Character virtues </a:t>
            </a:r>
            <a:r>
              <a:rPr lang="en-GB" sz="4000" i="1"/>
              <a:t>should be reinforced </a:t>
            </a:r>
            <a:r>
              <a:rPr lang="en-GB" sz="4000" b="1" i="1"/>
              <a:t>everywhere</a:t>
            </a:r>
            <a:r>
              <a:rPr lang="en-GB" sz="4000" i="1"/>
              <a:t>: </a:t>
            </a:r>
            <a:r>
              <a:rPr lang="en-GB" sz="4000" b="1" i="1">
                <a:solidFill>
                  <a:schemeClr val="accent5">
                    <a:lumMod val="50000"/>
                  </a:schemeClr>
                </a:solidFill>
              </a:rPr>
              <a:t>on the playing fields</a:t>
            </a:r>
            <a:r>
              <a:rPr lang="en-GB" sz="4000" i="1"/>
              <a:t>, in </a:t>
            </a:r>
            <a:r>
              <a:rPr lang="en-GB" sz="4000" b="1" i="1">
                <a:solidFill>
                  <a:schemeClr val="accent5">
                    <a:lumMod val="50000"/>
                  </a:schemeClr>
                </a:solidFill>
              </a:rPr>
              <a:t>classrooms, corridors, interactions between teachers and students, in assemblies, posters, head teacher messages and communications, staff training, and in relations with parents’</a:t>
            </a:r>
            <a:endParaRPr lang="en-GB" sz="4000" b="1">
              <a:solidFill>
                <a:schemeClr val="accent5">
                  <a:lumMod val="50000"/>
                </a:schemeClr>
              </a:solidFill>
            </a:endParaRPr>
          </a:p>
          <a:p>
            <a:pPr algn="just"/>
            <a:r>
              <a:rPr lang="en-GB" sz="4000"/>
              <a:t>Jubilee Centre, 2017</a:t>
            </a:r>
          </a:p>
        </p:txBody>
      </p:sp>
    </p:spTree>
    <p:extLst>
      <p:ext uri="{BB962C8B-B14F-4D97-AF65-F5344CB8AC3E}">
        <p14:creationId xmlns:p14="http://schemas.microsoft.com/office/powerpoint/2010/main" val="157647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rrow: Circular 25">
            <a:extLst>
              <a:ext uri="{FF2B5EF4-FFF2-40B4-BE49-F238E27FC236}">
                <a16:creationId xmlns:a16="http://schemas.microsoft.com/office/drawing/2014/main" id="{1F15DAE3-B695-8E56-23A2-6A50A57A77B1}"/>
              </a:ext>
            </a:extLst>
          </p:cNvPr>
          <p:cNvSpPr/>
          <p:nvPr/>
        </p:nvSpPr>
        <p:spPr>
          <a:xfrm rot="11486421">
            <a:off x="4306855" y="1905918"/>
            <a:ext cx="6841789" cy="7687448"/>
          </a:xfrm>
          <a:prstGeom prst="circularArrow">
            <a:avLst>
              <a:gd name="adj1" fmla="val 18332"/>
              <a:gd name="adj2" fmla="val 610648"/>
              <a:gd name="adj3" fmla="val 20350590"/>
              <a:gd name="adj4" fmla="val 10739249"/>
              <a:gd name="adj5" fmla="val 869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ircular 16">
            <a:extLst>
              <a:ext uri="{FF2B5EF4-FFF2-40B4-BE49-F238E27FC236}">
                <a16:creationId xmlns:a16="http://schemas.microsoft.com/office/drawing/2014/main" id="{C40F412F-F039-649B-5E06-6F197DDED1A1}"/>
              </a:ext>
            </a:extLst>
          </p:cNvPr>
          <p:cNvSpPr/>
          <p:nvPr/>
        </p:nvSpPr>
        <p:spPr>
          <a:xfrm rot="18225012">
            <a:off x="3234981" y="650754"/>
            <a:ext cx="6694951" cy="7092183"/>
          </a:xfrm>
          <a:prstGeom prst="circularArrow">
            <a:avLst>
              <a:gd name="adj1" fmla="val 16470"/>
              <a:gd name="adj2" fmla="val 610648"/>
              <a:gd name="adj3" fmla="val 20678699"/>
              <a:gd name="adj4" fmla="val 10767006"/>
              <a:gd name="adj5" fmla="val 8235"/>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Arrow: Circular 24">
            <a:extLst>
              <a:ext uri="{FF2B5EF4-FFF2-40B4-BE49-F238E27FC236}">
                <a16:creationId xmlns:a16="http://schemas.microsoft.com/office/drawing/2014/main" id="{ABA38DC0-97BF-08E3-3D3B-A30B61AA49ED}"/>
              </a:ext>
            </a:extLst>
          </p:cNvPr>
          <p:cNvSpPr/>
          <p:nvPr/>
        </p:nvSpPr>
        <p:spPr>
          <a:xfrm rot="5400000">
            <a:off x="5149145" y="523107"/>
            <a:ext cx="6694951" cy="7224120"/>
          </a:xfrm>
          <a:prstGeom prst="circularArrow">
            <a:avLst>
              <a:gd name="adj1" fmla="val 17753"/>
              <a:gd name="adj2" fmla="val 139386"/>
              <a:gd name="adj3" fmla="val 19643992"/>
              <a:gd name="adj4" fmla="val 10767006"/>
              <a:gd name="adj5" fmla="val 9176"/>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extBox 1">
            <a:extLst>
              <a:ext uri="{FF2B5EF4-FFF2-40B4-BE49-F238E27FC236}">
                <a16:creationId xmlns:a16="http://schemas.microsoft.com/office/drawing/2014/main" id="{1F2D6600-C35D-39C9-6973-34D9A5D31FCC}"/>
              </a:ext>
            </a:extLst>
          </p:cNvPr>
          <p:cNvSpPr txBox="1"/>
          <p:nvPr/>
        </p:nvSpPr>
        <p:spPr>
          <a:xfrm>
            <a:off x="1008184" y="-53133"/>
            <a:ext cx="16271631" cy="830997"/>
          </a:xfrm>
          <a:prstGeom prst="rect">
            <a:avLst/>
          </a:prstGeom>
          <a:noFill/>
        </p:spPr>
        <p:txBody>
          <a:bodyPr wrap="square" rtlCol="0">
            <a:spAutoFit/>
          </a:bodyPr>
          <a:lstStyle/>
          <a:p>
            <a:r>
              <a:rPr lang="en-GB" b="1" i="1">
                <a:solidFill>
                  <a:srgbClr val="052264"/>
                </a:solidFill>
                <a:latin typeface="+mn-lt"/>
              </a:rPr>
              <a:t>‘</a:t>
            </a:r>
            <a:r>
              <a:rPr lang="en-GB" sz="4800" b="1" i="1">
                <a:solidFill>
                  <a:srgbClr val="052264"/>
                </a:solidFill>
              </a:rPr>
              <a:t>C</a:t>
            </a:r>
            <a:r>
              <a:rPr lang="en-GB" sz="4800" b="1" i="1">
                <a:solidFill>
                  <a:srgbClr val="052264"/>
                </a:solidFill>
                <a:latin typeface="+mn-lt"/>
              </a:rPr>
              <a:t>haracter Education- </a:t>
            </a:r>
            <a:r>
              <a:rPr lang="en-GB" sz="4800" b="1" i="1">
                <a:solidFill>
                  <a:schemeClr val="accent5">
                    <a:lumMod val="75000"/>
                  </a:schemeClr>
                </a:solidFill>
                <a:latin typeface="+mn-lt"/>
              </a:rPr>
              <a:t>‘I</a:t>
            </a:r>
            <a:r>
              <a:rPr lang="en-GB" sz="4800" b="1" i="1">
                <a:solidFill>
                  <a:schemeClr val="accent5">
                    <a:lumMod val="75000"/>
                  </a:schemeClr>
                </a:solidFill>
              </a:rPr>
              <a:t>s E</a:t>
            </a:r>
            <a:r>
              <a:rPr lang="en-GB" sz="4800" b="1" i="1">
                <a:solidFill>
                  <a:schemeClr val="accent5">
                    <a:lumMod val="75000"/>
                  </a:schemeClr>
                </a:solidFill>
                <a:latin typeface="+mn-lt"/>
              </a:rPr>
              <a:t>verything, Not Another Thing…’</a:t>
            </a:r>
            <a:endParaRPr lang="en-GB" b="1" i="1">
              <a:solidFill>
                <a:schemeClr val="accent5">
                  <a:lumMod val="75000"/>
                </a:schemeClr>
              </a:solidFill>
              <a:latin typeface="+mn-lt"/>
            </a:endParaRPr>
          </a:p>
        </p:txBody>
      </p:sp>
      <mc:AlternateContent xmlns:mc="http://schemas.openxmlformats.org/markup-compatibility/2006" xmlns:p14="http://schemas.microsoft.com/office/powerpoint/2010/main">
        <mc:Choice Requires="p14">
          <p:contentPart p14:bwMode="auto" r:id="rId3">
            <p14:nvContentPartPr>
              <p14:cNvPr id="155" name="Ink 154">
                <a:extLst>
                  <a:ext uri="{FF2B5EF4-FFF2-40B4-BE49-F238E27FC236}">
                    <a16:creationId xmlns:a16="http://schemas.microsoft.com/office/drawing/2014/main" id="{A182F35A-9470-D5DD-2F0A-31740F39AA03}"/>
                  </a:ext>
                </a:extLst>
              </p14:cNvPr>
              <p14:cNvContentPartPr/>
              <p14:nvPr/>
            </p14:nvContentPartPr>
            <p14:xfrm>
              <a:off x="10010068" y="5164440"/>
              <a:ext cx="360" cy="360"/>
            </p14:xfrm>
          </p:contentPart>
        </mc:Choice>
        <mc:Fallback xmlns="">
          <p:pic>
            <p:nvPicPr>
              <p:cNvPr id="155" name="Ink 154">
                <a:extLst>
                  <a:ext uri="{FF2B5EF4-FFF2-40B4-BE49-F238E27FC236}">
                    <a16:creationId xmlns:a16="http://schemas.microsoft.com/office/drawing/2014/main" id="{A182F35A-9470-D5DD-2F0A-31740F39AA03}"/>
                  </a:ext>
                </a:extLst>
              </p:cNvPr>
              <p:cNvPicPr/>
              <p:nvPr/>
            </p:nvPicPr>
            <p:blipFill>
              <a:blip r:embed="rId4"/>
              <a:stretch>
                <a:fillRect/>
              </a:stretch>
            </p:blipFill>
            <p:spPr>
              <a:xfrm>
                <a:off x="9992068" y="5146440"/>
                <a:ext cx="36000" cy="36000"/>
              </a:xfrm>
              <a:prstGeom prst="rect">
                <a:avLst/>
              </a:prstGeom>
            </p:spPr>
          </p:pic>
        </mc:Fallback>
      </mc:AlternateContent>
      <p:sp>
        <p:nvSpPr>
          <p:cNvPr id="277" name="Block Arc 276">
            <a:extLst>
              <a:ext uri="{FF2B5EF4-FFF2-40B4-BE49-F238E27FC236}">
                <a16:creationId xmlns:a16="http://schemas.microsoft.com/office/drawing/2014/main" id="{B05C226E-B951-0F05-32BB-8243A1F04865}"/>
              </a:ext>
            </a:extLst>
          </p:cNvPr>
          <p:cNvSpPr/>
          <p:nvPr/>
        </p:nvSpPr>
        <p:spPr>
          <a:xfrm rot="19736413">
            <a:off x="5191210" y="2444710"/>
            <a:ext cx="4269822" cy="4286967"/>
          </a:xfrm>
          <a:prstGeom prst="blockArc">
            <a:avLst>
              <a:gd name="adj1" fmla="val 11047797"/>
              <a:gd name="adj2" fmla="val 18341571"/>
              <a:gd name="adj3" fmla="val 2566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8" name="Block Arc 277">
            <a:extLst>
              <a:ext uri="{FF2B5EF4-FFF2-40B4-BE49-F238E27FC236}">
                <a16:creationId xmlns:a16="http://schemas.microsoft.com/office/drawing/2014/main" id="{5DDF238B-5A77-26E1-0234-D8701F02CA8C}"/>
              </a:ext>
            </a:extLst>
          </p:cNvPr>
          <p:cNvSpPr/>
          <p:nvPr/>
        </p:nvSpPr>
        <p:spPr>
          <a:xfrm rot="5744789">
            <a:off x="5425182" y="2584636"/>
            <a:ext cx="4255850" cy="4007110"/>
          </a:xfrm>
          <a:prstGeom prst="blockArc">
            <a:avLst>
              <a:gd name="adj1" fmla="val 10882030"/>
              <a:gd name="adj2" fmla="val 17740770"/>
              <a:gd name="adj3" fmla="val 285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1" name="TextBox 280">
            <a:extLst>
              <a:ext uri="{FF2B5EF4-FFF2-40B4-BE49-F238E27FC236}">
                <a16:creationId xmlns:a16="http://schemas.microsoft.com/office/drawing/2014/main" id="{09A53B08-0C33-AD42-1963-53013919E54A}"/>
              </a:ext>
            </a:extLst>
          </p:cNvPr>
          <p:cNvSpPr txBox="1"/>
          <p:nvPr/>
        </p:nvSpPr>
        <p:spPr>
          <a:xfrm rot="3975699">
            <a:off x="8045542" y="3733352"/>
            <a:ext cx="1561191" cy="523220"/>
          </a:xfrm>
          <a:prstGeom prst="rect">
            <a:avLst/>
          </a:prstGeom>
          <a:noFill/>
        </p:spPr>
        <p:txBody>
          <a:bodyPr wrap="square" rtlCol="0">
            <a:spAutoFit/>
          </a:bodyPr>
          <a:lstStyle/>
          <a:p>
            <a:r>
              <a:rPr lang="en-GB" sz="2800" b="1">
                <a:solidFill>
                  <a:schemeClr val="bg1"/>
                </a:solidFill>
              </a:rPr>
              <a:t>TAUGHT </a:t>
            </a:r>
          </a:p>
        </p:txBody>
      </p:sp>
      <p:sp>
        <p:nvSpPr>
          <p:cNvPr id="282" name="TextBox 281">
            <a:extLst>
              <a:ext uri="{FF2B5EF4-FFF2-40B4-BE49-F238E27FC236}">
                <a16:creationId xmlns:a16="http://schemas.microsoft.com/office/drawing/2014/main" id="{01EA9A93-C928-B7F4-89A0-4F459FABF3ED}"/>
              </a:ext>
            </a:extLst>
          </p:cNvPr>
          <p:cNvSpPr txBox="1"/>
          <p:nvPr/>
        </p:nvSpPr>
        <p:spPr>
          <a:xfrm rot="18659066">
            <a:off x="5262607" y="3458667"/>
            <a:ext cx="1561191" cy="523220"/>
          </a:xfrm>
          <a:prstGeom prst="rect">
            <a:avLst/>
          </a:prstGeom>
          <a:noFill/>
        </p:spPr>
        <p:txBody>
          <a:bodyPr wrap="square" rtlCol="0">
            <a:spAutoFit/>
          </a:bodyPr>
          <a:lstStyle/>
          <a:p>
            <a:r>
              <a:rPr lang="en-GB" sz="2800" b="1">
                <a:solidFill>
                  <a:schemeClr val="bg1"/>
                </a:solidFill>
              </a:rPr>
              <a:t>SOUGHT</a:t>
            </a:r>
          </a:p>
        </p:txBody>
      </p:sp>
      <p:sp>
        <p:nvSpPr>
          <p:cNvPr id="3" name="Block Arc 2">
            <a:extLst>
              <a:ext uri="{FF2B5EF4-FFF2-40B4-BE49-F238E27FC236}">
                <a16:creationId xmlns:a16="http://schemas.microsoft.com/office/drawing/2014/main" id="{9B6473AC-D7AC-1D70-40F4-00EBB5468539}"/>
              </a:ext>
            </a:extLst>
          </p:cNvPr>
          <p:cNvSpPr/>
          <p:nvPr/>
        </p:nvSpPr>
        <p:spPr>
          <a:xfrm rot="13212396">
            <a:off x="5289922" y="2726520"/>
            <a:ext cx="4191941" cy="4176617"/>
          </a:xfrm>
          <a:prstGeom prst="blockArc">
            <a:avLst>
              <a:gd name="adj1" fmla="val 10170136"/>
              <a:gd name="adj2" fmla="val 17500493"/>
              <a:gd name="adj3" fmla="val 28666"/>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0" name="Flowchart: Connector 279">
            <a:extLst>
              <a:ext uri="{FF2B5EF4-FFF2-40B4-BE49-F238E27FC236}">
                <a16:creationId xmlns:a16="http://schemas.microsoft.com/office/drawing/2014/main" id="{4EA5FD80-B398-655F-9220-AC82CE80F54A}"/>
              </a:ext>
            </a:extLst>
          </p:cNvPr>
          <p:cNvSpPr/>
          <p:nvPr/>
        </p:nvSpPr>
        <p:spPr>
          <a:xfrm rot="10800000" flipV="1">
            <a:off x="6245836" y="3469084"/>
            <a:ext cx="2296850" cy="2280557"/>
          </a:xfrm>
          <a:prstGeom prst="flowChartConnector">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1">
                <a:solidFill>
                  <a:schemeClr val="tx1"/>
                </a:solidFill>
              </a:rPr>
              <a:t>Virtues</a:t>
            </a:r>
            <a:r>
              <a:rPr lang="en-GB" sz="2400" i="1">
                <a:solidFill>
                  <a:schemeClr val="tx1"/>
                </a:solidFill>
              </a:rPr>
              <a:t> </a:t>
            </a:r>
          </a:p>
          <a:p>
            <a:pPr algn="ctr"/>
            <a:r>
              <a:rPr lang="en-GB" b="1">
                <a:solidFill>
                  <a:schemeClr val="accent6">
                    <a:lumMod val="75000"/>
                  </a:schemeClr>
                </a:solidFill>
              </a:rPr>
              <a:t>Respect </a:t>
            </a:r>
          </a:p>
          <a:p>
            <a:pPr algn="ctr"/>
            <a:r>
              <a:rPr lang="en-GB" b="1">
                <a:solidFill>
                  <a:schemeClr val="tx2">
                    <a:lumMod val="75000"/>
                  </a:schemeClr>
                </a:solidFill>
              </a:rPr>
              <a:t>Ambition </a:t>
            </a:r>
            <a:r>
              <a:rPr lang="en-GB" b="1">
                <a:solidFill>
                  <a:schemeClr val="accent1">
                    <a:lumMod val="75000"/>
                  </a:schemeClr>
                </a:solidFill>
              </a:rPr>
              <a:t>Determination</a:t>
            </a:r>
          </a:p>
          <a:p>
            <a:pPr algn="ctr"/>
            <a:r>
              <a:rPr lang="en-GB" b="1">
                <a:solidFill>
                  <a:schemeClr val="accent4">
                    <a:lumMod val="75000"/>
                  </a:schemeClr>
                </a:solidFill>
              </a:rPr>
              <a:t>Tolerance</a:t>
            </a:r>
            <a:r>
              <a:rPr lang="en-GB" b="1">
                <a:solidFill>
                  <a:schemeClr val="tx1"/>
                </a:solidFill>
              </a:rPr>
              <a:t> </a:t>
            </a:r>
          </a:p>
          <a:p>
            <a:pPr algn="ctr"/>
            <a:r>
              <a:rPr lang="en-GB" b="1">
                <a:solidFill>
                  <a:schemeClr val="accent5"/>
                </a:solidFill>
              </a:rPr>
              <a:t>Integrity</a:t>
            </a:r>
          </a:p>
        </p:txBody>
      </p:sp>
      <p:sp>
        <p:nvSpPr>
          <p:cNvPr id="283" name="TextBox 282">
            <a:extLst>
              <a:ext uri="{FF2B5EF4-FFF2-40B4-BE49-F238E27FC236}">
                <a16:creationId xmlns:a16="http://schemas.microsoft.com/office/drawing/2014/main" id="{84739581-8F41-B076-4C4D-C58D0CEA3C9E}"/>
              </a:ext>
            </a:extLst>
          </p:cNvPr>
          <p:cNvSpPr txBox="1"/>
          <p:nvPr/>
        </p:nvSpPr>
        <p:spPr>
          <a:xfrm>
            <a:off x="6694918" y="5965986"/>
            <a:ext cx="1561191" cy="523220"/>
          </a:xfrm>
          <a:prstGeom prst="rect">
            <a:avLst/>
          </a:prstGeom>
          <a:noFill/>
        </p:spPr>
        <p:txBody>
          <a:bodyPr wrap="square" rtlCol="0">
            <a:spAutoFit/>
          </a:bodyPr>
          <a:lstStyle/>
          <a:p>
            <a:r>
              <a:rPr lang="en-GB" sz="2800" b="1">
                <a:solidFill>
                  <a:schemeClr val="bg1"/>
                </a:solidFill>
              </a:rPr>
              <a:t>CAUGHT</a:t>
            </a:r>
          </a:p>
        </p:txBody>
      </p:sp>
      <p:sp>
        <p:nvSpPr>
          <p:cNvPr id="8" name="Callout: Down Arrow 7">
            <a:extLst>
              <a:ext uri="{FF2B5EF4-FFF2-40B4-BE49-F238E27FC236}">
                <a16:creationId xmlns:a16="http://schemas.microsoft.com/office/drawing/2014/main" id="{28627F04-6261-AC8F-338C-EF151F769681}"/>
              </a:ext>
            </a:extLst>
          </p:cNvPr>
          <p:cNvSpPr/>
          <p:nvPr/>
        </p:nvSpPr>
        <p:spPr>
          <a:xfrm>
            <a:off x="6752646" y="787691"/>
            <a:ext cx="1705554" cy="2896602"/>
          </a:xfrm>
          <a:prstGeom prst="downArrowCallout">
            <a:avLst>
              <a:gd name="adj1" fmla="val 28058"/>
              <a:gd name="adj2" fmla="val 33408"/>
              <a:gd name="adj3" fmla="val 21178"/>
              <a:gd name="adj4" fmla="val 55129"/>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Virtues</a:t>
            </a:r>
            <a:r>
              <a:rPr lang="en-GB" sz="1600"/>
              <a:t> as central permeate all facets of school e.g. </a:t>
            </a:r>
            <a:r>
              <a:rPr lang="en-GB" sz="1600" b="1" i="1" u="sng"/>
              <a:t>Assemblies, Curriculum</a:t>
            </a:r>
            <a:endParaRPr lang="en-GB" sz="2000" b="1" i="1" u="sng"/>
          </a:p>
        </p:txBody>
      </p:sp>
      <p:sp>
        <p:nvSpPr>
          <p:cNvPr id="11" name="Callout: Down Arrow 10">
            <a:extLst>
              <a:ext uri="{FF2B5EF4-FFF2-40B4-BE49-F238E27FC236}">
                <a16:creationId xmlns:a16="http://schemas.microsoft.com/office/drawing/2014/main" id="{120284D8-FAC9-E476-FF8C-A13F1DA401C7}"/>
              </a:ext>
            </a:extLst>
          </p:cNvPr>
          <p:cNvSpPr/>
          <p:nvPr/>
        </p:nvSpPr>
        <p:spPr>
          <a:xfrm rot="6972738">
            <a:off x="8635776" y="4299946"/>
            <a:ext cx="1915023" cy="3386534"/>
          </a:xfrm>
          <a:prstGeom prst="downArrowCallout">
            <a:avLst>
              <a:gd name="adj1" fmla="val 28058"/>
              <a:gd name="adj2" fmla="val 33408"/>
              <a:gd name="adj3" fmla="val 21178"/>
              <a:gd name="adj4" fmla="val 55129"/>
            </a:avLst>
          </a:prstGeom>
          <a:solidFill>
            <a:schemeClr val="accent6">
              <a:lumMod val="7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Virtues</a:t>
            </a:r>
            <a:r>
              <a:rPr lang="en-GB" sz="1600"/>
              <a:t> as central permeate all facets of school e.g., </a:t>
            </a:r>
            <a:r>
              <a:rPr lang="en-GB" sz="1600" b="1" i="1" u="sng"/>
              <a:t>Praise &amp; Reward</a:t>
            </a:r>
          </a:p>
        </p:txBody>
      </p:sp>
      <p:sp>
        <p:nvSpPr>
          <p:cNvPr id="12" name="Callout: Down Arrow 11">
            <a:extLst>
              <a:ext uri="{FF2B5EF4-FFF2-40B4-BE49-F238E27FC236}">
                <a16:creationId xmlns:a16="http://schemas.microsoft.com/office/drawing/2014/main" id="{E1DF1E1B-2620-FB4A-65A1-531B2BFAB53A}"/>
              </a:ext>
            </a:extLst>
          </p:cNvPr>
          <p:cNvSpPr/>
          <p:nvPr/>
        </p:nvSpPr>
        <p:spPr>
          <a:xfrm rot="14303534">
            <a:off x="4442955" y="4364867"/>
            <a:ext cx="1699036" cy="2899786"/>
          </a:xfrm>
          <a:prstGeom prst="downArrowCallout">
            <a:avLst>
              <a:gd name="adj1" fmla="val 28058"/>
              <a:gd name="adj2" fmla="val 33408"/>
              <a:gd name="adj3" fmla="val 21178"/>
              <a:gd name="adj4" fmla="val 55129"/>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Virtues </a:t>
            </a:r>
            <a:r>
              <a:rPr lang="en-GB" sz="1600"/>
              <a:t>as central permeate all facets of school e.g. </a:t>
            </a:r>
            <a:r>
              <a:rPr lang="en-GB" sz="1600" b="1" i="1" u="sng"/>
              <a:t>Student</a:t>
            </a:r>
            <a:r>
              <a:rPr lang="en-GB" sz="1600"/>
              <a:t> </a:t>
            </a:r>
            <a:r>
              <a:rPr lang="en-GB" sz="1600" b="1" i="1" u="sng"/>
              <a:t>Leadership, Enrichment</a:t>
            </a:r>
          </a:p>
        </p:txBody>
      </p:sp>
      <p:sp>
        <p:nvSpPr>
          <p:cNvPr id="21" name="TextBox 20">
            <a:extLst>
              <a:ext uri="{FF2B5EF4-FFF2-40B4-BE49-F238E27FC236}">
                <a16:creationId xmlns:a16="http://schemas.microsoft.com/office/drawing/2014/main" id="{6965362F-E17C-1107-801B-9CBD2A52A2EE}"/>
              </a:ext>
            </a:extLst>
          </p:cNvPr>
          <p:cNvSpPr txBox="1"/>
          <p:nvPr/>
        </p:nvSpPr>
        <p:spPr>
          <a:xfrm rot="7235502" flipV="1">
            <a:off x="2260300" y="2653255"/>
            <a:ext cx="3304332" cy="923330"/>
          </a:xfrm>
          <a:prstGeom prst="rect">
            <a:avLst/>
          </a:prstGeom>
          <a:noFill/>
        </p:spPr>
        <p:txBody>
          <a:bodyPr wrap="square">
            <a:spAutoFit/>
          </a:bodyPr>
          <a:lstStyle/>
          <a:p>
            <a:pPr algn="r"/>
            <a:r>
              <a:rPr lang="en-GB">
                <a:solidFill>
                  <a:schemeClr val="bg1"/>
                </a:solidFill>
              </a:rPr>
              <a:t>Character sought through experiences within &amp; outside  formal curriculum</a:t>
            </a:r>
          </a:p>
        </p:txBody>
      </p:sp>
      <p:sp>
        <p:nvSpPr>
          <p:cNvPr id="27" name="TextBox 26">
            <a:extLst>
              <a:ext uri="{FF2B5EF4-FFF2-40B4-BE49-F238E27FC236}">
                <a16:creationId xmlns:a16="http://schemas.microsoft.com/office/drawing/2014/main" id="{06B5064A-1AB0-00E9-AA2D-D0EC7D8D652B}"/>
              </a:ext>
            </a:extLst>
          </p:cNvPr>
          <p:cNvSpPr txBox="1"/>
          <p:nvPr/>
        </p:nvSpPr>
        <p:spPr>
          <a:xfrm rot="16200000" flipV="1">
            <a:off x="9549255" y="3156677"/>
            <a:ext cx="3556721" cy="923330"/>
          </a:xfrm>
          <a:prstGeom prst="rect">
            <a:avLst/>
          </a:prstGeom>
          <a:noFill/>
        </p:spPr>
        <p:txBody>
          <a:bodyPr wrap="square">
            <a:spAutoFit/>
          </a:bodyPr>
          <a:lstStyle/>
          <a:p>
            <a:pPr algn="r"/>
            <a:r>
              <a:rPr lang="en-GB">
                <a:solidFill>
                  <a:schemeClr val="bg1"/>
                </a:solidFill>
              </a:rPr>
              <a:t>Character taught through curriculum using teaching &amp; learning strategies</a:t>
            </a:r>
          </a:p>
        </p:txBody>
      </p:sp>
      <p:sp>
        <p:nvSpPr>
          <p:cNvPr id="30" name="TextBox 29">
            <a:extLst>
              <a:ext uri="{FF2B5EF4-FFF2-40B4-BE49-F238E27FC236}">
                <a16:creationId xmlns:a16="http://schemas.microsoft.com/office/drawing/2014/main" id="{4122F7C1-1816-2A50-89CB-07205478CA87}"/>
              </a:ext>
            </a:extLst>
          </p:cNvPr>
          <p:cNvSpPr txBox="1"/>
          <p:nvPr/>
        </p:nvSpPr>
        <p:spPr>
          <a:xfrm rot="10800000" flipV="1">
            <a:off x="5341187" y="8368452"/>
            <a:ext cx="3840401" cy="646331"/>
          </a:xfrm>
          <a:prstGeom prst="rect">
            <a:avLst/>
          </a:prstGeom>
          <a:noFill/>
        </p:spPr>
        <p:txBody>
          <a:bodyPr wrap="square">
            <a:spAutoFit/>
          </a:bodyPr>
          <a:lstStyle/>
          <a:p>
            <a:pPr algn="r"/>
            <a:r>
              <a:rPr lang="en-GB">
                <a:solidFill>
                  <a:schemeClr val="bg1"/>
                </a:solidFill>
              </a:rPr>
              <a:t>Character caught through modelling positive relationships &amp; clear ethos</a:t>
            </a:r>
          </a:p>
        </p:txBody>
      </p:sp>
      <p:sp>
        <p:nvSpPr>
          <p:cNvPr id="4" name="TextBox 3">
            <a:extLst>
              <a:ext uri="{FF2B5EF4-FFF2-40B4-BE49-F238E27FC236}">
                <a16:creationId xmlns:a16="http://schemas.microsoft.com/office/drawing/2014/main" id="{E022B8AF-8806-32BF-C6DA-7C2B11FF69C3}"/>
              </a:ext>
            </a:extLst>
          </p:cNvPr>
          <p:cNvSpPr txBox="1"/>
          <p:nvPr/>
        </p:nvSpPr>
        <p:spPr>
          <a:xfrm>
            <a:off x="12556186" y="2870425"/>
            <a:ext cx="4920723" cy="3477875"/>
          </a:xfrm>
          <a:prstGeom prst="rect">
            <a:avLst/>
          </a:prstGeom>
          <a:noFill/>
        </p:spPr>
        <p:txBody>
          <a:bodyPr wrap="square" rtlCol="0">
            <a:spAutoFit/>
          </a:bodyPr>
          <a:lstStyle/>
          <a:p>
            <a:r>
              <a:rPr lang="en-GB" sz="4400" b="1"/>
              <a:t>1. </a:t>
            </a:r>
            <a:r>
              <a:rPr lang="en-GB" sz="4400" b="1">
                <a:solidFill>
                  <a:schemeClr val="accent3">
                    <a:lumMod val="75000"/>
                  </a:schemeClr>
                </a:solidFill>
              </a:rPr>
              <a:t>Character Taught</a:t>
            </a:r>
          </a:p>
          <a:p>
            <a:endParaRPr lang="en-GB" sz="4400" b="1"/>
          </a:p>
          <a:p>
            <a:r>
              <a:rPr lang="en-GB" sz="4400" b="1"/>
              <a:t>2. </a:t>
            </a:r>
            <a:r>
              <a:rPr lang="en-GB" sz="4400" b="1">
                <a:solidFill>
                  <a:schemeClr val="accent6">
                    <a:lumMod val="75000"/>
                  </a:schemeClr>
                </a:solidFill>
              </a:rPr>
              <a:t>Character Caught</a:t>
            </a:r>
          </a:p>
          <a:p>
            <a:endParaRPr lang="en-GB" sz="4400" b="1"/>
          </a:p>
          <a:p>
            <a:r>
              <a:rPr lang="en-GB" sz="4400" b="1"/>
              <a:t>3. </a:t>
            </a:r>
            <a:r>
              <a:rPr lang="en-GB" sz="4400" b="1">
                <a:solidFill>
                  <a:srgbClr val="C00000"/>
                </a:solidFill>
              </a:rPr>
              <a:t>Character Sought</a:t>
            </a:r>
          </a:p>
        </p:txBody>
      </p:sp>
    </p:spTree>
    <p:extLst>
      <p:ext uri="{BB962C8B-B14F-4D97-AF65-F5344CB8AC3E}">
        <p14:creationId xmlns:p14="http://schemas.microsoft.com/office/powerpoint/2010/main" val="21754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258B7-B96D-9AFA-D3A8-FF76EE8D0016}"/>
              </a:ext>
            </a:extLst>
          </p:cNvPr>
          <p:cNvSpPr txBox="1"/>
          <p:nvPr/>
        </p:nvSpPr>
        <p:spPr>
          <a:xfrm>
            <a:off x="3276600" y="647700"/>
            <a:ext cx="12496800" cy="646331"/>
          </a:xfrm>
          <a:prstGeom prst="rect">
            <a:avLst/>
          </a:prstGeom>
          <a:noFill/>
        </p:spPr>
        <p:txBody>
          <a:bodyPr wrap="square" rtlCol="0">
            <a:spAutoFit/>
          </a:bodyPr>
          <a:lstStyle/>
          <a:p>
            <a:r>
              <a:rPr lang="en-GB" sz="3600" b="1"/>
              <a:t>Character Caught – Questions to Consider</a:t>
            </a:r>
          </a:p>
        </p:txBody>
      </p:sp>
      <p:sp>
        <p:nvSpPr>
          <p:cNvPr id="6" name="TextBox 5">
            <a:extLst>
              <a:ext uri="{FF2B5EF4-FFF2-40B4-BE49-F238E27FC236}">
                <a16:creationId xmlns:a16="http://schemas.microsoft.com/office/drawing/2014/main" id="{EE66BED6-3091-66B6-2C59-F5CAC19EFB08}"/>
              </a:ext>
            </a:extLst>
          </p:cNvPr>
          <p:cNvSpPr txBox="1"/>
          <p:nvPr/>
        </p:nvSpPr>
        <p:spPr>
          <a:xfrm>
            <a:off x="2667000" y="1781026"/>
            <a:ext cx="4800600" cy="1938992"/>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t>1. </a:t>
            </a:r>
            <a:r>
              <a:rPr lang="en-GB" sz="2400"/>
              <a:t>How and why were your initial virtues/values chosen? Do they meet the needs and context of the pupils and community that the school serves?</a:t>
            </a:r>
            <a:endParaRPr lang="en-GB"/>
          </a:p>
        </p:txBody>
      </p:sp>
      <p:sp>
        <p:nvSpPr>
          <p:cNvPr id="7" name="TextBox 6">
            <a:extLst>
              <a:ext uri="{FF2B5EF4-FFF2-40B4-BE49-F238E27FC236}">
                <a16:creationId xmlns:a16="http://schemas.microsoft.com/office/drawing/2014/main" id="{32C13844-B775-AFD3-D912-672E26B07B61}"/>
              </a:ext>
            </a:extLst>
          </p:cNvPr>
          <p:cNvSpPr txBox="1"/>
          <p:nvPr/>
        </p:nvSpPr>
        <p:spPr>
          <a:xfrm>
            <a:off x="1371600" y="5204410"/>
            <a:ext cx="4800600" cy="1200329"/>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2</a:t>
            </a:r>
            <a:r>
              <a:rPr lang="en-GB" sz="2400"/>
              <a:t>. Is your approach to enabling positive behaviour virtue-led and not sanction-driven?</a:t>
            </a:r>
            <a:endParaRPr lang="en-GB" sz="2000"/>
          </a:p>
        </p:txBody>
      </p:sp>
      <p:sp>
        <p:nvSpPr>
          <p:cNvPr id="8" name="TextBox 7">
            <a:extLst>
              <a:ext uri="{FF2B5EF4-FFF2-40B4-BE49-F238E27FC236}">
                <a16:creationId xmlns:a16="http://schemas.microsoft.com/office/drawing/2014/main" id="{C208D72F-273E-DE30-13E9-32A58865DB47}"/>
              </a:ext>
            </a:extLst>
          </p:cNvPr>
          <p:cNvSpPr txBox="1"/>
          <p:nvPr/>
        </p:nvSpPr>
        <p:spPr>
          <a:xfrm>
            <a:off x="7124700" y="5057701"/>
            <a:ext cx="4800600" cy="341632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t>3</a:t>
            </a:r>
            <a:r>
              <a:rPr lang="en-GB" sz="2000"/>
              <a:t>. </a:t>
            </a:r>
            <a:r>
              <a:rPr lang="en-GB" sz="2400"/>
              <a:t>How will you know your Personal development programme is working? Will you use the wider matrices of a thriving school(attainment, behaviour, staff turnover, pupil intake numbers etc)? Will you use a specific evaluation framework? Will you use staff and pupil surveys? </a:t>
            </a:r>
            <a:endParaRPr lang="en-GB"/>
          </a:p>
        </p:txBody>
      </p:sp>
      <p:sp>
        <p:nvSpPr>
          <p:cNvPr id="9" name="TextBox 8">
            <a:extLst>
              <a:ext uri="{FF2B5EF4-FFF2-40B4-BE49-F238E27FC236}">
                <a16:creationId xmlns:a16="http://schemas.microsoft.com/office/drawing/2014/main" id="{55F15755-38F1-B508-4276-031421E2DDF3}"/>
              </a:ext>
            </a:extLst>
          </p:cNvPr>
          <p:cNvSpPr txBox="1"/>
          <p:nvPr/>
        </p:nvSpPr>
        <p:spPr>
          <a:xfrm>
            <a:off x="11353801" y="1757803"/>
            <a:ext cx="4800600" cy="1877437"/>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4. </a:t>
            </a:r>
            <a:r>
              <a:rPr lang="en-GB" sz="2400"/>
              <a:t>Is your focus on Personal Development  Character Programme, embraced and driven by the headteacher/Principal?</a:t>
            </a:r>
          </a:p>
          <a:p>
            <a:endParaRPr lang="en-GB" sz="2000"/>
          </a:p>
        </p:txBody>
      </p:sp>
      <p:sp>
        <p:nvSpPr>
          <p:cNvPr id="10" name="TextBox 9">
            <a:extLst>
              <a:ext uri="{FF2B5EF4-FFF2-40B4-BE49-F238E27FC236}">
                <a16:creationId xmlns:a16="http://schemas.microsoft.com/office/drawing/2014/main" id="{F232F7EB-B022-92C3-414F-CD8202E48007}"/>
              </a:ext>
            </a:extLst>
          </p:cNvPr>
          <p:cNvSpPr txBox="1"/>
          <p:nvPr/>
        </p:nvSpPr>
        <p:spPr>
          <a:xfrm>
            <a:off x="12725400" y="5143500"/>
            <a:ext cx="4800600" cy="1200329"/>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t>5</a:t>
            </a:r>
            <a:r>
              <a:rPr lang="en-GB" sz="2400"/>
              <a:t>.  How are you empowering staff to become character champions in their areas of responsibility?</a:t>
            </a:r>
          </a:p>
        </p:txBody>
      </p:sp>
      <p:sp>
        <p:nvSpPr>
          <p:cNvPr id="5" name="Arrow: Up-Down 4">
            <a:extLst>
              <a:ext uri="{FF2B5EF4-FFF2-40B4-BE49-F238E27FC236}">
                <a16:creationId xmlns:a16="http://schemas.microsoft.com/office/drawing/2014/main" id="{D07F4690-A226-943B-2F1B-131CC6A66C20}"/>
              </a:ext>
            </a:extLst>
          </p:cNvPr>
          <p:cNvSpPr/>
          <p:nvPr/>
        </p:nvSpPr>
        <p:spPr>
          <a:xfrm>
            <a:off x="3886200" y="3732785"/>
            <a:ext cx="484632" cy="1474507"/>
          </a:xfrm>
          <a:prstGeom prst="up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Down 10">
            <a:extLst>
              <a:ext uri="{FF2B5EF4-FFF2-40B4-BE49-F238E27FC236}">
                <a16:creationId xmlns:a16="http://schemas.microsoft.com/office/drawing/2014/main" id="{7D7D74DD-93DB-ED82-B4BE-DE6F7C002834}"/>
              </a:ext>
            </a:extLst>
          </p:cNvPr>
          <p:cNvSpPr/>
          <p:nvPr/>
        </p:nvSpPr>
        <p:spPr>
          <a:xfrm>
            <a:off x="14883384" y="3647549"/>
            <a:ext cx="484632" cy="1483642"/>
          </a:xfrm>
          <a:prstGeom prst="up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Down 11">
            <a:extLst>
              <a:ext uri="{FF2B5EF4-FFF2-40B4-BE49-F238E27FC236}">
                <a16:creationId xmlns:a16="http://schemas.microsoft.com/office/drawing/2014/main" id="{58178311-C196-258D-D964-F4057236C2DF}"/>
              </a:ext>
            </a:extLst>
          </p:cNvPr>
          <p:cNvSpPr/>
          <p:nvPr/>
        </p:nvSpPr>
        <p:spPr>
          <a:xfrm rot="16200000">
            <a:off x="9168385" y="612798"/>
            <a:ext cx="484632" cy="3886200"/>
          </a:xfrm>
          <a:prstGeom prst="up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Left-Up 13">
            <a:extLst>
              <a:ext uri="{FF2B5EF4-FFF2-40B4-BE49-F238E27FC236}">
                <a16:creationId xmlns:a16="http://schemas.microsoft.com/office/drawing/2014/main" id="{FAD39264-01AA-CA95-22C4-A18EAA81F176}"/>
              </a:ext>
            </a:extLst>
          </p:cNvPr>
          <p:cNvSpPr/>
          <p:nvPr/>
        </p:nvSpPr>
        <p:spPr>
          <a:xfrm>
            <a:off x="11925300" y="6404739"/>
            <a:ext cx="3600449" cy="1877437"/>
          </a:xfrm>
          <a:prstGeom prst="leftUpArrow">
            <a:avLst>
              <a:gd name="adj1" fmla="val 14845"/>
              <a:gd name="adj2" fmla="val 23307"/>
              <a:gd name="adj3" fmla="val 2500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Left-Up 14">
            <a:extLst>
              <a:ext uri="{FF2B5EF4-FFF2-40B4-BE49-F238E27FC236}">
                <a16:creationId xmlns:a16="http://schemas.microsoft.com/office/drawing/2014/main" id="{2ECA7FDF-F165-ED3D-7411-08C571489575}"/>
              </a:ext>
            </a:extLst>
          </p:cNvPr>
          <p:cNvSpPr/>
          <p:nvPr/>
        </p:nvSpPr>
        <p:spPr>
          <a:xfrm rot="5400000">
            <a:off x="4330126" y="5732213"/>
            <a:ext cx="2122046" cy="3467101"/>
          </a:xfrm>
          <a:prstGeom prst="leftUpArrow">
            <a:avLst>
              <a:gd name="adj1" fmla="val 14845"/>
              <a:gd name="adj2" fmla="val 23307"/>
              <a:gd name="adj3" fmla="val 2500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58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258B7-B96D-9AFA-D3A8-FF76EE8D0016}"/>
              </a:ext>
            </a:extLst>
          </p:cNvPr>
          <p:cNvSpPr txBox="1"/>
          <p:nvPr/>
        </p:nvSpPr>
        <p:spPr>
          <a:xfrm>
            <a:off x="3276600" y="647700"/>
            <a:ext cx="12496800" cy="646331"/>
          </a:xfrm>
          <a:prstGeom prst="rect">
            <a:avLst/>
          </a:prstGeom>
          <a:noFill/>
        </p:spPr>
        <p:txBody>
          <a:bodyPr wrap="square" rtlCol="0">
            <a:spAutoFit/>
          </a:bodyPr>
          <a:lstStyle/>
          <a:p>
            <a:r>
              <a:rPr lang="en-GB" sz="3600" b="1"/>
              <a:t>Character Taught – Questions to Consider</a:t>
            </a:r>
          </a:p>
        </p:txBody>
      </p:sp>
      <p:sp>
        <p:nvSpPr>
          <p:cNvPr id="6" name="TextBox 5">
            <a:extLst>
              <a:ext uri="{FF2B5EF4-FFF2-40B4-BE49-F238E27FC236}">
                <a16:creationId xmlns:a16="http://schemas.microsoft.com/office/drawing/2014/main" id="{EE66BED6-3091-66B6-2C59-F5CAC19EFB08}"/>
              </a:ext>
            </a:extLst>
          </p:cNvPr>
          <p:cNvSpPr txBox="1"/>
          <p:nvPr/>
        </p:nvSpPr>
        <p:spPr>
          <a:xfrm>
            <a:off x="2667000" y="1781026"/>
            <a:ext cx="4800600" cy="1846659"/>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buAutoNum type="arabicPeriod"/>
            </a:pPr>
            <a:r>
              <a:rPr lang="en-GB" sz="2400"/>
              <a:t>Is character explicitly woven into subject areas? Have staff been trained to be able to do this proficiently and confidently?</a:t>
            </a:r>
          </a:p>
          <a:p>
            <a:endParaRPr lang="en-GB"/>
          </a:p>
        </p:txBody>
      </p:sp>
      <p:sp>
        <p:nvSpPr>
          <p:cNvPr id="7" name="TextBox 6">
            <a:extLst>
              <a:ext uri="{FF2B5EF4-FFF2-40B4-BE49-F238E27FC236}">
                <a16:creationId xmlns:a16="http://schemas.microsoft.com/office/drawing/2014/main" id="{32C13844-B775-AFD3-D912-672E26B07B61}"/>
              </a:ext>
            </a:extLst>
          </p:cNvPr>
          <p:cNvSpPr txBox="1"/>
          <p:nvPr/>
        </p:nvSpPr>
        <p:spPr>
          <a:xfrm>
            <a:off x="1371600" y="5204410"/>
            <a:ext cx="4800600" cy="1200329"/>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2</a:t>
            </a:r>
            <a:r>
              <a:rPr lang="en-GB" sz="2400"/>
              <a:t>. How frequently and to what extent do pupils have the opportunity to reflect on aspects of their character?</a:t>
            </a:r>
            <a:endParaRPr lang="en-GB" sz="2000"/>
          </a:p>
        </p:txBody>
      </p:sp>
      <p:sp>
        <p:nvSpPr>
          <p:cNvPr id="8" name="TextBox 7">
            <a:extLst>
              <a:ext uri="{FF2B5EF4-FFF2-40B4-BE49-F238E27FC236}">
                <a16:creationId xmlns:a16="http://schemas.microsoft.com/office/drawing/2014/main" id="{C208D72F-273E-DE30-13E9-32A58865DB47}"/>
              </a:ext>
            </a:extLst>
          </p:cNvPr>
          <p:cNvSpPr txBox="1"/>
          <p:nvPr/>
        </p:nvSpPr>
        <p:spPr>
          <a:xfrm>
            <a:off x="7124700" y="5676900"/>
            <a:ext cx="4800600" cy="3046988"/>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t>3</a:t>
            </a:r>
            <a:r>
              <a:rPr lang="en-GB" sz="2000"/>
              <a:t>. </a:t>
            </a:r>
            <a:r>
              <a:rPr lang="en-GB" sz="2400"/>
              <a:t>To what extent is your character education curriculum sequenced to secure progression and deepening of understanding over time? How does it prevent repetition and ensure it matches  the intellectual and emotional development of pupils as they journey through school</a:t>
            </a:r>
            <a:endParaRPr lang="en-GB"/>
          </a:p>
        </p:txBody>
      </p:sp>
      <p:sp>
        <p:nvSpPr>
          <p:cNvPr id="9" name="TextBox 8">
            <a:extLst>
              <a:ext uri="{FF2B5EF4-FFF2-40B4-BE49-F238E27FC236}">
                <a16:creationId xmlns:a16="http://schemas.microsoft.com/office/drawing/2014/main" id="{55F15755-38F1-B508-4276-031421E2DDF3}"/>
              </a:ext>
            </a:extLst>
          </p:cNvPr>
          <p:cNvSpPr txBox="1"/>
          <p:nvPr/>
        </p:nvSpPr>
        <p:spPr>
          <a:xfrm>
            <a:off x="11353800" y="1686158"/>
            <a:ext cx="5333999" cy="1877437"/>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5.  </a:t>
            </a:r>
            <a:r>
              <a:rPr lang="en-GB" sz="2400"/>
              <a:t>Can pupils engage with moral dilemmas and/or other means by which they can use to refine their understanding of what the right action?</a:t>
            </a:r>
          </a:p>
          <a:p>
            <a:endParaRPr lang="en-GB" sz="2000"/>
          </a:p>
        </p:txBody>
      </p:sp>
      <p:sp>
        <p:nvSpPr>
          <p:cNvPr id="10" name="TextBox 9">
            <a:extLst>
              <a:ext uri="{FF2B5EF4-FFF2-40B4-BE49-F238E27FC236}">
                <a16:creationId xmlns:a16="http://schemas.microsoft.com/office/drawing/2014/main" id="{F232F7EB-B022-92C3-414F-CD8202E48007}"/>
              </a:ext>
            </a:extLst>
          </p:cNvPr>
          <p:cNvSpPr txBox="1"/>
          <p:nvPr/>
        </p:nvSpPr>
        <p:spPr>
          <a:xfrm>
            <a:off x="12725400" y="5143500"/>
            <a:ext cx="4800600" cy="1200329"/>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a:t>.4.  To what extent is your assembly programme linked to your focus on character?</a:t>
            </a:r>
          </a:p>
        </p:txBody>
      </p:sp>
      <p:sp>
        <p:nvSpPr>
          <p:cNvPr id="5" name="Arrow: Up-Down 4">
            <a:extLst>
              <a:ext uri="{FF2B5EF4-FFF2-40B4-BE49-F238E27FC236}">
                <a16:creationId xmlns:a16="http://schemas.microsoft.com/office/drawing/2014/main" id="{D07F4690-A226-943B-2F1B-131CC6A66C20}"/>
              </a:ext>
            </a:extLst>
          </p:cNvPr>
          <p:cNvSpPr/>
          <p:nvPr/>
        </p:nvSpPr>
        <p:spPr>
          <a:xfrm>
            <a:off x="3886200" y="3732785"/>
            <a:ext cx="484632" cy="1474507"/>
          </a:xfrm>
          <a:prstGeom prst="upDown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Down 10">
            <a:extLst>
              <a:ext uri="{FF2B5EF4-FFF2-40B4-BE49-F238E27FC236}">
                <a16:creationId xmlns:a16="http://schemas.microsoft.com/office/drawing/2014/main" id="{7D7D74DD-93DB-ED82-B4BE-DE6F7C002834}"/>
              </a:ext>
            </a:extLst>
          </p:cNvPr>
          <p:cNvSpPr/>
          <p:nvPr/>
        </p:nvSpPr>
        <p:spPr>
          <a:xfrm>
            <a:off x="14883384" y="3647549"/>
            <a:ext cx="484632" cy="1483642"/>
          </a:xfrm>
          <a:prstGeom prst="upDown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Down 11">
            <a:extLst>
              <a:ext uri="{FF2B5EF4-FFF2-40B4-BE49-F238E27FC236}">
                <a16:creationId xmlns:a16="http://schemas.microsoft.com/office/drawing/2014/main" id="{58178311-C196-258D-D964-F4057236C2DF}"/>
              </a:ext>
            </a:extLst>
          </p:cNvPr>
          <p:cNvSpPr/>
          <p:nvPr/>
        </p:nvSpPr>
        <p:spPr>
          <a:xfrm rot="16200000">
            <a:off x="9168385" y="612798"/>
            <a:ext cx="484632" cy="3886200"/>
          </a:xfrm>
          <a:prstGeom prst="upDown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Left-Up 13">
            <a:extLst>
              <a:ext uri="{FF2B5EF4-FFF2-40B4-BE49-F238E27FC236}">
                <a16:creationId xmlns:a16="http://schemas.microsoft.com/office/drawing/2014/main" id="{FAD39264-01AA-CA95-22C4-A18EAA81F176}"/>
              </a:ext>
            </a:extLst>
          </p:cNvPr>
          <p:cNvSpPr/>
          <p:nvPr/>
        </p:nvSpPr>
        <p:spPr>
          <a:xfrm>
            <a:off x="11925300" y="6404739"/>
            <a:ext cx="3600449" cy="1877437"/>
          </a:xfrm>
          <a:prstGeom prst="leftUpArrow">
            <a:avLst>
              <a:gd name="adj1" fmla="val 14845"/>
              <a:gd name="adj2" fmla="val 23307"/>
              <a:gd name="adj3" fmla="val 25000"/>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Left-Up 14">
            <a:extLst>
              <a:ext uri="{FF2B5EF4-FFF2-40B4-BE49-F238E27FC236}">
                <a16:creationId xmlns:a16="http://schemas.microsoft.com/office/drawing/2014/main" id="{2ECA7FDF-F165-ED3D-7411-08C571489575}"/>
              </a:ext>
            </a:extLst>
          </p:cNvPr>
          <p:cNvSpPr/>
          <p:nvPr/>
        </p:nvSpPr>
        <p:spPr>
          <a:xfrm rot="5400000">
            <a:off x="4330126" y="5732213"/>
            <a:ext cx="2122046" cy="3467101"/>
          </a:xfrm>
          <a:prstGeom prst="leftUpArrow">
            <a:avLst>
              <a:gd name="adj1" fmla="val 14845"/>
              <a:gd name="adj2" fmla="val 23307"/>
              <a:gd name="adj3" fmla="val 25000"/>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677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8D93F5BFFD5243A1963B60F3485A07" ma:contentTypeVersion="15" ma:contentTypeDescription="Create a new document." ma:contentTypeScope="" ma:versionID="45cba8a91e4b6768a2810845adf1c285">
  <xsd:schema xmlns:xsd="http://www.w3.org/2001/XMLSchema" xmlns:xs="http://www.w3.org/2001/XMLSchema" xmlns:p="http://schemas.microsoft.com/office/2006/metadata/properties" xmlns:ns2="259ce971-8e4f-45dd-970f-28b2c027d3e3" xmlns:ns3="6e3d52fe-50b3-4eff-a469-deeccc962dc4" targetNamespace="http://schemas.microsoft.com/office/2006/metadata/properties" ma:root="true" ma:fieldsID="a005b20fd4ec57cc7b4b0000cf229d05" ns2:_="" ns3:_="">
    <xsd:import namespace="259ce971-8e4f-45dd-970f-28b2c027d3e3"/>
    <xsd:import namespace="6e3d52fe-50b3-4eff-a469-deeccc962d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971-8e4f-45dd-970f-28b2c027d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486aba-4ae0-446c-829b-2528bae80b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d52fe-50b3-4eff-a469-deeccc962d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25485df-fef4-433c-961e-91cf44355d6c}" ma:internalName="TaxCatchAll" ma:showField="CatchAllData" ma:web="6e3d52fe-50b3-4eff-a469-deeccc962dc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9ce971-8e4f-45dd-970f-28b2c027d3e3">
      <Terms xmlns="http://schemas.microsoft.com/office/infopath/2007/PartnerControls"/>
    </lcf76f155ced4ddcb4097134ff3c332f>
    <TaxCatchAll xmlns="6e3d52fe-50b3-4eff-a469-deeccc962dc4" xsi:nil="true"/>
  </documentManagement>
</p:properties>
</file>

<file path=customXml/itemProps1.xml><?xml version="1.0" encoding="utf-8"?>
<ds:datastoreItem xmlns:ds="http://schemas.openxmlformats.org/officeDocument/2006/customXml" ds:itemID="{7E105D00-7A85-41E7-A7CB-BDE06B4A3982}">
  <ds:schemaRefs>
    <ds:schemaRef ds:uri="http://schemas.microsoft.com/sharepoint/v3/contenttype/forms"/>
  </ds:schemaRefs>
</ds:datastoreItem>
</file>

<file path=customXml/itemProps2.xml><?xml version="1.0" encoding="utf-8"?>
<ds:datastoreItem xmlns:ds="http://schemas.openxmlformats.org/officeDocument/2006/customXml" ds:itemID="{C00F1C98-0233-444C-8BE9-ED2A78EB053B}">
  <ds:schemaRefs>
    <ds:schemaRef ds:uri="259ce971-8e4f-45dd-970f-28b2c027d3e3"/>
    <ds:schemaRef ds:uri="6e3d52fe-50b3-4eff-a469-deeccc962d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297B09-1690-40B7-A9AE-0B8DE38ADE6F}">
  <ds:schemaRefs>
    <ds:schemaRef ds:uri="http://schemas.microsoft.com/office/2006/metadata/properties"/>
    <ds:schemaRef ds:uri="http://schemas.microsoft.com/office/infopath/2007/PartnerControls"/>
    <ds:schemaRef ds:uri="259ce971-8e4f-45dd-970f-28b2c027d3e3"/>
    <ds:schemaRef ds:uri="6e3d52fe-50b3-4eff-a469-deeccc962dc4"/>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13</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Context of the Academy</vt:lpstr>
      <vt:lpstr>Key 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National Inclusion Conference</dc:title>
  <dc:creator>siona robson</dc:creator>
  <cp:revision>18</cp:revision>
  <dcterms:created xsi:type="dcterms:W3CDTF">2006-08-16T00:00:00Z</dcterms:created>
  <dcterms:modified xsi:type="dcterms:W3CDTF">2023-11-21T15:47:36Z</dcterms:modified>
  <dc:identifier>DAFuzO5b474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0x0101009A8D93F5BFFD5243A1963B60F3485A07</vt:lpwstr>
  </property>
  <property fmtid="{D5CDD505-2E9C-101B-9397-08002B2CF9AE}" pid="3" name="MediaServiceImageTags">
    <vt:lpwstr/>
  </property>
</Properties>
</file>